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172.jpg" ContentType="image/jpg"/>
  <Override PartName="/ppt/media/image173.jpg" ContentType="image/jpg"/>
  <Override PartName="/ppt/media/image174.jpg" ContentType="image/jpg"/>
  <Override PartName="/ppt/media/image175.jpg" ContentType="image/jpg"/>
  <Override PartName="/ppt/media/image178.jpg" ContentType="image/jpg"/>
  <Override PartName="/ppt/media/image179.jpg" ContentType="image/jpg"/>
  <Override PartName="/ppt/media/image181.jpg" ContentType="image/jpg"/>
  <Override PartName="/ppt/media/image182.jpg" ContentType="image/jpg"/>
  <Override PartName="/ppt/media/image186.jpg" ContentType="image/jpg"/>
  <Override PartName="/ppt/media/image187.jpg" ContentType="image/jpg"/>
  <Override PartName="/ppt/media/image188.jpg" ContentType="image/jpg"/>
  <Override PartName="/ppt/media/image189.jpg" ContentType="image/jpg"/>
  <Override PartName="/ppt/media/image193.jpg" ContentType="image/jpg"/>
  <Override PartName="/ppt/media/image194.jpg" ContentType="image/jpg"/>
  <Override PartName="/ppt/media/image195.jpg" ContentType="image/jpg"/>
  <Override PartName="/ppt/media/image199.jpg" ContentType="image/jpg"/>
  <Override PartName="/ppt/media/image200.jpg" ContentType="image/jpg"/>
  <Override PartName="/ppt/media/image203.jpg" ContentType="image/jpg"/>
  <Override PartName="/ppt/media/image204.jpg" ContentType="image/jpg"/>
  <Override PartName="/ppt/media/image206.jpg" ContentType="image/jpg"/>
  <Override PartName="/ppt/media/image208.jpg" ContentType="image/jpg"/>
  <Override PartName="/ppt/media/image209.jpg" ContentType="image/jpg"/>
  <Override PartName="/ppt/media/image211.jpg" ContentType="image/jpg"/>
  <Override PartName="/ppt/media/image216.jpg" ContentType="image/jpg"/>
  <Override PartName="/ppt/media/image219.jpg" ContentType="image/jpg"/>
  <Override PartName="/ppt/media/image231.jpg" ContentType="image/jpg"/>
  <Override PartName="/ppt/media/image232.jpg" ContentType="image/jpg"/>
  <Override PartName="/ppt/media/image233.jpg" ContentType="image/jpg"/>
  <Override PartName="/ppt/media/image235.jpg" ContentType="image/jpg"/>
  <Override PartName="/ppt/media/image237.jpg" ContentType="image/jpg"/>
  <Override PartName="/ppt/media/image238.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 id="2147483875" r:id="rId8"/>
    <p:sldMasterId id="2147483918" r:id="rId9"/>
    <p:sldMasterId id="2147483891" r:id="rId10"/>
  </p:sldMasterIdLst>
  <p:notesMasterIdLst>
    <p:notesMasterId r:id="rId183"/>
  </p:notesMasterIdLst>
  <p:handoutMasterIdLst>
    <p:handoutMasterId r:id="rId184"/>
  </p:handoutMasterIdLst>
  <p:sldIdLst>
    <p:sldId id="620" r:id="rId11"/>
    <p:sldId id="621" r:id="rId12"/>
    <p:sldId id="443" r:id="rId13"/>
    <p:sldId id="446" r:id="rId14"/>
    <p:sldId id="447" r:id="rId15"/>
    <p:sldId id="448" r:id="rId16"/>
    <p:sldId id="455" r:id="rId17"/>
    <p:sldId id="622" r:id="rId18"/>
    <p:sldId id="623" r:id="rId19"/>
    <p:sldId id="624" r:id="rId20"/>
    <p:sldId id="625" r:id="rId21"/>
    <p:sldId id="626" r:id="rId22"/>
    <p:sldId id="627" r:id="rId23"/>
    <p:sldId id="628" r:id="rId24"/>
    <p:sldId id="629" r:id="rId25"/>
    <p:sldId id="630" r:id="rId26"/>
    <p:sldId id="631" r:id="rId27"/>
    <p:sldId id="632" r:id="rId28"/>
    <p:sldId id="633" r:id="rId29"/>
    <p:sldId id="634" r:id="rId30"/>
    <p:sldId id="635" r:id="rId31"/>
    <p:sldId id="636" r:id="rId32"/>
    <p:sldId id="637" r:id="rId33"/>
    <p:sldId id="638" r:id="rId34"/>
    <p:sldId id="639" r:id="rId35"/>
    <p:sldId id="641" r:id="rId36"/>
    <p:sldId id="640" r:id="rId37"/>
    <p:sldId id="642" r:id="rId38"/>
    <p:sldId id="650" r:id="rId39"/>
    <p:sldId id="643" r:id="rId40"/>
    <p:sldId id="644" r:id="rId41"/>
    <p:sldId id="645" r:id="rId42"/>
    <p:sldId id="646" r:id="rId43"/>
    <p:sldId id="649" r:id="rId44"/>
    <p:sldId id="655" r:id="rId45"/>
    <p:sldId id="648" r:id="rId46"/>
    <p:sldId id="647" r:id="rId47"/>
    <p:sldId id="651" r:id="rId48"/>
    <p:sldId id="652" r:id="rId49"/>
    <p:sldId id="654" r:id="rId50"/>
    <p:sldId id="656" r:id="rId51"/>
    <p:sldId id="657" r:id="rId52"/>
    <p:sldId id="658" r:id="rId53"/>
    <p:sldId id="659" r:id="rId54"/>
    <p:sldId id="661" r:id="rId55"/>
    <p:sldId id="662" r:id="rId56"/>
    <p:sldId id="663" r:id="rId57"/>
    <p:sldId id="664" r:id="rId58"/>
    <p:sldId id="665" r:id="rId59"/>
    <p:sldId id="666" r:id="rId60"/>
    <p:sldId id="667" r:id="rId61"/>
    <p:sldId id="668" r:id="rId62"/>
    <p:sldId id="669" r:id="rId63"/>
    <p:sldId id="670" r:id="rId64"/>
    <p:sldId id="671" r:id="rId65"/>
    <p:sldId id="672" r:id="rId66"/>
    <p:sldId id="673" r:id="rId67"/>
    <p:sldId id="674" r:id="rId68"/>
    <p:sldId id="675" r:id="rId69"/>
    <p:sldId id="676" r:id="rId70"/>
    <p:sldId id="677" r:id="rId71"/>
    <p:sldId id="679" r:id="rId72"/>
    <p:sldId id="678" r:id="rId73"/>
    <p:sldId id="681" r:id="rId74"/>
    <p:sldId id="682" r:id="rId75"/>
    <p:sldId id="683" r:id="rId76"/>
    <p:sldId id="684" r:id="rId77"/>
    <p:sldId id="685" r:id="rId78"/>
    <p:sldId id="686" r:id="rId79"/>
    <p:sldId id="687" r:id="rId80"/>
    <p:sldId id="688" r:id="rId81"/>
    <p:sldId id="689" r:id="rId82"/>
    <p:sldId id="690" r:id="rId83"/>
    <p:sldId id="691" r:id="rId84"/>
    <p:sldId id="692" r:id="rId85"/>
    <p:sldId id="693" r:id="rId86"/>
    <p:sldId id="694" r:id="rId87"/>
    <p:sldId id="695" r:id="rId88"/>
    <p:sldId id="696" r:id="rId89"/>
    <p:sldId id="698" r:id="rId90"/>
    <p:sldId id="697" r:id="rId91"/>
    <p:sldId id="700" r:id="rId92"/>
    <p:sldId id="699" r:id="rId93"/>
    <p:sldId id="701" r:id="rId94"/>
    <p:sldId id="702" r:id="rId95"/>
    <p:sldId id="703" r:id="rId96"/>
    <p:sldId id="705" r:id="rId97"/>
    <p:sldId id="706" r:id="rId98"/>
    <p:sldId id="712" r:id="rId99"/>
    <p:sldId id="707" r:id="rId100"/>
    <p:sldId id="708" r:id="rId101"/>
    <p:sldId id="709" r:id="rId102"/>
    <p:sldId id="710" r:id="rId103"/>
    <p:sldId id="713" r:id="rId104"/>
    <p:sldId id="714" r:id="rId105"/>
    <p:sldId id="715" r:id="rId106"/>
    <p:sldId id="791" r:id="rId107"/>
    <p:sldId id="716" r:id="rId108"/>
    <p:sldId id="717" r:id="rId109"/>
    <p:sldId id="718" r:id="rId110"/>
    <p:sldId id="719" r:id="rId111"/>
    <p:sldId id="721" r:id="rId112"/>
    <p:sldId id="720" r:id="rId113"/>
    <p:sldId id="722" r:id="rId114"/>
    <p:sldId id="723" r:id="rId115"/>
    <p:sldId id="724" r:id="rId116"/>
    <p:sldId id="728" r:id="rId117"/>
    <p:sldId id="725" r:id="rId118"/>
    <p:sldId id="726" r:id="rId119"/>
    <p:sldId id="727" r:id="rId120"/>
    <p:sldId id="734" r:id="rId121"/>
    <p:sldId id="792" r:id="rId122"/>
    <p:sldId id="729" r:id="rId123"/>
    <p:sldId id="730" r:id="rId124"/>
    <p:sldId id="731" r:id="rId125"/>
    <p:sldId id="793" r:id="rId126"/>
    <p:sldId id="732" r:id="rId127"/>
    <p:sldId id="735" r:id="rId128"/>
    <p:sldId id="736" r:id="rId129"/>
    <p:sldId id="733" r:id="rId130"/>
    <p:sldId id="737" r:id="rId131"/>
    <p:sldId id="738" r:id="rId132"/>
    <p:sldId id="740" r:id="rId133"/>
    <p:sldId id="744" r:id="rId134"/>
    <p:sldId id="741" r:id="rId135"/>
    <p:sldId id="742" r:id="rId136"/>
    <p:sldId id="743" r:id="rId137"/>
    <p:sldId id="745" r:id="rId138"/>
    <p:sldId id="747" r:id="rId139"/>
    <p:sldId id="748" r:id="rId140"/>
    <p:sldId id="749" r:id="rId141"/>
    <p:sldId id="750" r:id="rId142"/>
    <p:sldId id="751" r:id="rId143"/>
    <p:sldId id="755" r:id="rId144"/>
    <p:sldId id="752" r:id="rId145"/>
    <p:sldId id="753" r:id="rId146"/>
    <p:sldId id="754" r:id="rId147"/>
    <p:sldId id="756" r:id="rId148"/>
    <p:sldId id="757" r:id="rId149"/>
    <p:sldId id="758" r:id="rId150"/>
    <p:sldId id="759" r:id="rId151"/>
    <p:sldId id="760" r:id="rId152"/>
    <p:sldId id="761" r:id="rId153"/>
    <p:sldId id="762" r:id="rId154"/>
    <p:sldId id="763" r:id="rId155"/>
    <p:sldId id="764" r:id="rId156"/>
    <p:sldId id="765" r:id="rId157"/>
    <p:sldId id="766" r:id="rId158"/>
    <p:sldId id="767" r:id="rId159"/>
    <p:sldId id="768" r:id="rId160"/>
    <p:sldId id="769" r:id="rId161"/>
    <p:sldId id="770" r:id="rId162"/>
    <p:sldId id="771" r:id="rId163"/>
    <p:sldId id="773" r:id="rId164"/>
    <p:sldId id="774" r:id="rId165"/>
    <p:sldId id="775" r:id="rId166"/>
    <p:sldId id="776" r:id="rId167"/>
    <p:sldId id="777" r:id="rId168"/>
    <p:sldId id="778" r:id="rId169"/>
    <p:sldId id="780" r:id="rId170"/>
    <p:sldId id="781" r:id="rId171"/>
    <p:sldId id="782" r:id="rId172"/>
    <p:sldId id="783" r:id="rId173"/>
    <p:sldId id="784" r:id="rId174"/>
    <p:sldId id="785" r:id="rId175"/>
    <p:sldId id="786" r:id="rId176"/>
    <p:sldId id="787" r:id="rId177"/>
    <p:sldId id="788" r:id="rId178"/>
    <p:sldId id="789" r:id="rId179"/>
    <p:sldId id="790" r:id="rId180"/>
    <p:sldId id="457" r:id="rId181"/>
    <p:sldId id="458" r:id="rId182"/>
  </p:sldIdLst>
  <p:sldSz cx="12192000" cy="6858000"/>
  <p:notesSz cx="6858000" cy="9144000"/>
  <p:embeddedFontLst>
    <p:embeddedFont>
      <p:font typeface="Calibri" panose="020F0502020204030204" pitchFamily="34" charset="0"/>
      <p:regular r:id="rId185"/>
      <p:bold r:id="rId186"/>
      <p:italic r:id="rId187"/>
      <p:boldItalic r:id="rId188"/>
    </p:embeddedFont>
    <p:embeddedFont>
      <p:font typeface="Montserrat" panose="00000500000000000000" pitchFamily="2" charset="0"/>
      <p:regular r:id="rId189"/>
      <p:bold r:id="rId190"/>
      <p:italic r:id="rId191"/>
      <p:boldItalic r:id="rId192"/>
    </p:embeddedFont>
    <p:embeddedFont>
      <p:font typeface="Montserrat Bold" panose="00000800000000000000" charset="0"/>
      <p:bold r:id="rId193"/>
      <p:italic r:id="rId194"/>
      <p:boldItalic r:id="rId195"/>
    </p:embeddedFont>
    <p:embeddedFont>
      <p:font typeface="Montserrat ExtraBold" panose="00000900000000000000" pitchFamily="2" charset="0"/>
      <p:bold r:id="rId196"/>
      <p:italic r:id="rId197"/>
      <p:boldItalic r:id="rId198"/>
    </p:embeddedFont>
    <p:embeddedFont>
      <p:font typeface="Montserrat Light" panose="00000400000000000000" pitchFamily="2" charset="0"/>
      <p:regular r:id="rId199"/>
      <p:italic r:id="rId200"/>
    </p:embeddedFont>
    <p:embeddedFont>
      <p:font typeface="Montserrat Medium" panose="00000600000000000000" pitchFamily="2" charset="0"/>
      <p:regular r:id="rId201"/>
      <p:italic r:id="rId202"/>
    </p:embeddedFont>
    <p:embeddedFont>
      <p:font typeface="Montserrat SemiBold" panose="00000700000000000000" pitchFamily="2" charset="0"/>
      <p:regular r:id="rId203"/>
      <p:bold r:id="rId204"/>
      <p:italic r:id="rId205"/>
      <p:boldItalic r:id="rId206"/>
    </p:embeddedFont>
    <p:embeddedFont>
      <p:font typeface="Open Sans Light" panose="020B0306030504020204" pitchFamily="34" charset="0"/>
      <p:regular r:id="rId207"/>
      <p:italic r:id="rId208"/>
    </p:embeddedFont>
  </p:embeddedFontLst>
  <p:custDataLst>
    <p:tags r:id="rId2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C253BFE1-AF15-5343-BA65-011488D0201D}">
          <p14:sldIdLst>
            <p14:sldId id="620"/>
          </p14:sldIdLst>
        </p14:section>
        <p14:section name="Presentación" id="{5BA007A6-4105-423C-ACF2-1C0F535E3E73}">
          <p14:sldIdLst>
            <p14:sldId id="621"/>
            <p14:sldId id="443"/>
            <p14:sldId id="446"/>
            <p14:sldId id="447"/>
            <p14:sldId id="448"/>
            <p14:sldId id="455"/>
            <p14:sldId id="622"/>
            <p14:sldId id="623"/>
          </p14:sldIdLst>
        </p14:section>
        <p14:section name="Herramientas" id="{3A3AA6E8-C824-4E2A-9901-53B3667AC9E4}">
          <p14:sldIdLst>
            <p14:sldId id="624"/>
            <p14:sldId id="625"/>
            <p14:sldId id="626"/>
            <p14:sldId id="627"/>
          </p14:sldIdLst>
        </p14:section>
        <p14:section name="Introducción a .NET" id="{C2DC0635-E46B-4064-807C-878478A5C54C}">
          <p14:sldIdLst>
            <p14:sldId id="628"/>
            <p14:sldId id="629"/>
            <p14:sldId id="630"/>
            <p14:sldId id="631"/>
            <p14:sldId id="632"/>
            <p14:sldId id="633"/>
            <p14:sldId id="634"/>
            <p14:sldId id="635"/>
            <p14:sldId id="636"/>
            <p14:sldId id="637"/>
            <p14:sldId id="638"/>
            <p14:sldId id="639"/>
            <p14:sldId id="641"/>
            <p14:sldId id="640"/>
            <p14:sldId id="642"/>
            <p14:sldId id="650"/>
            <p14:sldId id="643"/>
            <p14:sldId id="644"/>
            <p14:sldId id="645"/>
            <p14:sldId id="646"/>
            <p14:sldId id="649"/>
            <p14:sldId id="655"/>
            <p14:sldId id="648"/>
            <p14:sldId id="647"/>
            <p14:sldId id="651"/>
            <p14:sldId id="652"/>
            <p14:sldId id="654"/>
          </p14:sldIdLst>
        </p14:section>
        <p14:section name="Fundamentos de C#" id="{421138ED-FD9C-4BDC-838E-238B34F1A40B}">
          <p14:sldIdLst>
            <p14:sldId id="656"/>
          </p14:sldIdLst>
        </p14:section>
        <p14:section name="Api Rest" id="{00898E44-85D6-42AC-9B63-348E300FE0BF}">
          <p14:sldIdLst>
            <p14:sldId id="657"/>
            <p14:sldId id="658"/>
            <p14:sldId id="659"/>
            <p14:sldId id="661"/>
            <p14:sldId id="662"/>
            <p14:sldId id="663"/>
            <p14:sldId id="664"/>
            <p14:sldId id="665"/>
            <p14:sldId id="666"/>
            <p14:sldId id="667"/>
            <p14:sldId id="668"/>
            <p14:sldId id="669"/>
            <p14:sldId id="670"/>
            <p14:sldId id="671"/>
            <p14:sldId id="672"/>
            <p14:sldId id="673"/>
            <p14:sldId id="674"/>
            <p14:sldId id="675"/>
            <p14:sldId id="676"/>
            <p14:sldId id="677"/>
            <p14:sldId id="679"/>
            <p14:sldId id="678"/>
            <p14:sldId id="681"/>
            <p14:sldId id="682"/>
            <p14:sldId id="683"/>
            <p14:sldId id="684"/>
            <p14:sldId id="685"/>
            <p14:sldId id="686"/>
          </p14:sldIdLst>
        </p14:section>
        <p14:section name="Fundamentos de ASP.NET Core" id="{98B5AB9B-A6F1-4076-895A-72BE045F030A}">
          <p14:sldIdLst>
            <p14:sldId id="687"/>
            <p14:sldId id="688"/>
            <p14:sldId id="689"/>
            <p14:sldId id="690"/>
            <p14:sldId id="691"/>
            <p14:sldId id="692"/>
            <p14:sldId id="693"/>
            <p14:sldId id="694"/>
            <p14:sldId id="695"/>
            <p14:sldId id="696"/>
            <p14:sldId id="698"/>
            <p14:sldId id="697"/>
            <p14:sldId id="700"/>
            <p14:sldId id="699"/>
            <p14:sldId id="701"/>
            <p14:sldId id="702"/>
            <p14:sldId id="703"/>
            <p14:sldId id="705"/>
            <p14:sldId id="706"/>
            <p14:sldId id="712"/>
            <p14:sldId id="707"/>
            <p14:sldId id="708"/>
            <p14:sldId id="709"/>
            <p14:sldId id="710"/>
            <p14:sldId id="713"/>
            <p14:sldId id="714"/>
            <p14:sldId id="715"/>
            <p14:sldId id="791"/>
            <p14:sldId id="716"/>
            <p14:sldId id="717"/>
            <p14:sldId id="718"/>
            <p14:sldId id="719"/>
            <p14:sldId id="721"/>
          </p14:sldIdLst>
        </p14:section>
        <p14:section name="ASP.NET Core MVC" id="{85785D98-BDD5-437B-A216-4A10E88B75C9}">
          <p14:sldIdLst>
            <p14:sldId id="720"/>
            <p14:sldId id="722"/>
            <p14:sldId id="723"/>
            <p14:sldId id="724"/>
            <p14:sldId id="728"/>
            <p14:sldId id="725"/>
            <p14:sldId id="726"/>
            <p14:sldId id="727"/>
            <p14:sldId id="734"/>
            <p14:sldId id="792"/>
            <p14:sldId id="729"/>
            <p14:sldId id="730"/>
            <p14:sldId id="731"/>
            <p14:sldId id="793"/>
            <p14:sldId id="732"/>
            <p14:sldId id="735"/>
            <p14:sldId id="736"/>
            <p14:sldId id="733"/>
          </p14:sldIdLst>
        </p14:section>
        <p14:section name="Acceso a Datos" id="{4EDF8DB6-198C-4987-8385-A10A86AF63E3}">
          <p14:sldIdLst>
            <p14:sldId id="737"/>
            <p14:sldId id="738"/>
            <p14:sldId id="740"/>
            <p14:sldId id="744"/>
            <p14:sldId id="741"/>
            <p14:sldId id="742"/>
            <p14:sldId id="743"/>
            <p14:sldId id="745"/>
            <p14:sldId id="747"/>
            <p14:sldId id="748"/>
            <p14:sldId id="749"/>
            <p14:sldId id="750"/>
            <p14:sldId id="751"/>
            <p14:sldId id="755"/>
            <p14:sldId id="752"/>
            <p14:sldId id="753"/>
            <p14:sldId id="754"/>
            <p14:sldId id="756"/>
            <p14:sldId id="757"/>
            <p14:sldId id="758"/>
            <p14:sldId id="759"/>
            <p14:sldId id="760"/>
            <p14:sldId id="761"/>
            <p14:sldId id="762"/>
            <p14:sldId id="763"/>
            <p14:sldId id="764"/>
            <p14:sldId id="765"/>
            <p14:sldId id="766"/>
            <p14:sldId id="767"/>
            <p14:sldId id="768"/>
            <p14:sldId id="769"/>
            <p14:sldId id="770"/>
            <p14:sldId id="771"/>
            <p14:sldId id="773"/>
            <p14:sldId id="774"/>
            <p14:sldId id="775"/>
            <p14:sldId id="776"/>
            <p14:sldId id="777"/>
            <p14:sldId id="778"/>
            <p14:sldId id="780"/>
            <p14:sldId id="781"/>
            <p14:sldId id="782"/>
            <p14:sldId id="783"/>
            <p14:sldId id="784"/>
            <p14:sldId id="785"/>
            <p14:sldId id="786"/>
            <p14:sldId id="787"/>
            <p14:sldId id="788"/>
            <p14:sldId id="789"/>
            <p14:sldId id="790"/>
          </p14:sldIdLst>
        </p14:section>
        <p14:section name="Despedida" id="{867E13D4-A4CF-4AC1-BFF0-69824C88948E}">
          <p14:sldIdLst>
            <p14:sldId id="457"/>
            <p14:sldId id="45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C492B-8930-1E3D-FFE0-479444AB9E22}" v="30" dt="2022-05-03T15:48:22.406"/>
    <p1510:client id="{F5F249F6-7C34-2A02-77E6-AC9F7CDEAB5F}" v="7" dt="2022-05-03T15:45:19.0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73" autoAdjust="0"/>
    <p:restoredTop sz="94660"/>
  </p:normalViewPr>
  <p:slideViewPr>
    <p:cSldViewPr snapToGrid="0">
      <p:cViewPr varScale="1">
        <p:scale>
          <a:sx n="100" d="100"/>
          <a:sy n="100" d="100"/>
        </p:scale>
        <p:origin x="90" y="150"/>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font" Target="fonts/font7.fntdata"/><Relationship Id="rId205" Type="http://schemas.openxmlformats.org/officeDocument/2006/relationships/font" Target="fonts/font21.fntdata"/><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2.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font" Target="fonts/font8.fntdata"/><Relationship Id="rId206" Type="http://schemas.openxmlformats.org/officeDocument/2006/relationships/font" Target="fonts/font22.fntdata"/><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6" Type="http://schemas.openxmlformats.org/officeDocument/2006/relationships/slideMaster" Target="slideMasters/slideMaster3.xml"/><Relationship Id="rId23" Type="http://schemas.openxmlformats.org/officeDocument/2006/relationships/slide" Target="slides/slide13.xml"/><Relationship Id="rId119" Type="http://schemas.openxmlformats.org/officeDocument/2006/relationships/slide" Target="slides/slide109.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font" Target="fonts/font9.fntdata"/><Relationship Id="rId207" Type="http://schemas.openxmlformats.org/officeDocument/2006/relationships/font" Target="fonts/font23.fntdata"/><Relationship Id="rId13" Type="http://schemas.openxmlformats.org/officeDocument/2006/relationships/slide" Target="slides/slide3.xml"/><Relationship Id="rId109" Type="http://schemas.openxmlformats.org/officeDocument/2006/relationships/slide" Target="slides/slide99.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4.xml"/><Relationship Id="rId162" Type="http://schemas.openxmlformats.org/officeDocument/2006/relationships/slide" Target="slides/slide152.xml"/><Relationship Id="rId183" Type="http://schemas.openxmlformats.org/officeDocument/2006/relationships/notesMaster" Target="notesMasters/notesMaster1.xml"/><Relationship Id="rId24" Type="http://schemas.openxmlformats.org/officeDocument/2006/relationships/slide" Target="slides/slide14.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31" Type="http://schemas.openxmlformats.org/officeDocument/2006/relationships/slide" Target="slides/slide121.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font" Target="fonts/font10.fntdata"/><Relationship Id="rId208" Type="http://schemas.openxmlformats.org/officeDocument/2006/relationships/font" Target="fonts/font24.fntdata"/><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handoutMaster" Target="handoutMasters/handoutMaster1.xml"/><Relationship Id="rId189" Type="http://schemas.openxmlformats.org/officeDocument/2006/relationships/font" Target="fonts/font5.fntdata"/><Relationship Id="rId3" Type="http://schemas.openxmlformats.org/officeDocument/2006/relationships/customXml" Target="../customXml/item3.xml"/><Relationship Id="rId214" Type="http://schemas.microsoft.com/office/2016/11/relationships/changesInfo" Target="changesInfos/changesInfo1.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font" Target="fonts/font11.fntdata"/><Relationship Id="rId209" Type="http://schemas.openxmlformats.org/officeDocument/2006/relationships/tags" Target="tags/tag1.xml"/><Relationship Id="rId190" Type="http://schemas.openxmlformats.org/officeDocument/2006/relationships/font" Target="fonts/font6.fntdata"/><Relationship Id="rId204" Type="http://schemas.openxmlformats.org/officeDocument/2006/relationships/font" Target="fonts/font20.fntdata"/><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0.xml"/><Relationship Id="rId210" Type="http://schemas.openxmlformats.org/officeDocument/2006/relationships/presProps" Target="presProps.xml"/><Relationship Id="rId215" Type="http://schemas.microsoft.com/office/2015/10/relationships/revisionInfo" Target="revisionInfo.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font" Target="fonts/font12.fntdata"/><Relationship Id="rId200" Type="http://schemas.openxmlformats.org/officeDocument/2006/relationships/font" Target="fonts/font16.fntdata"/><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font" Target="fonts/font2.fntdata"/><Relationship Id="rId211" Type="http://schemas.openxmlformats.org/officeDocument/2006/relationships/viewProps" Target="viewProps.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font" Target="fonts/font13.fntdata"/><Relationship Id="rId201" Type="http://schemas.openxmlformats.org/officeDocument/2006/relationships/font" Target="fonts/font17.fntdata"/><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font" Target="fonts/font3.fntdata"/><Relationship Id="rId1" Type="http://schemas.openxmlformats.org/officeDocument/2006/relationships/customXml" Target="../customXml/item1.xml"/><Relationship Id="rId212" Type="http://schemas.openxmlformats.org/officeDocument/2006/relationships/theme" Target="theme/theme1.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font" Target="fonts/font14.fntdata"/><Relationship Id="rId202" Type="http://schemas.openxmlformats.org/officeDocument/2006/relationships/font" Target="fonts/font18.fntdata"/><Relationship Id="rId18" Type="http://schemas.openxmlformats.org/officeDocument/2006/relationships/slide" Target="slides/slide8.xml"/><Relationship Id="rId39" Type="http://schemas.openxmlformats.org/officeDocument/2006/relationships/slide" Target="slides/slide29.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font" Target="fonts/font4.fntdata"/><Relationship Id="rId71" Type="http://schemas.openxmlformats.org/officeDocument/2006/relationships/slide" Target="slides/slide61.xml"/><Relationship Id="rId92" Type="http://schemas.openxmlformats.org/officeDocument/2006/relationships/slide" Target="slides/slide82.xml"/><Relationship Id="rId213"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19.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99" Type="http://schemas.openxmlformats.org/officeDocument/2006/relationships/font" Target="fonts/font15.fntdata"/><Relationship Id="rId203"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ia Zamalloa Gallo" userId="S::azamalloa@plainconcepts.com::833d014d-5413-42c5-869b-3363cfb123c6" providerId="AD" clId="Web-{B25C492B-8930-1E3D-FFE0-479444AB9E22}"/>
    <pc:docChg chg="addSld delSld modSld addMainMaster modMainMaster modSection">
      <pc:chgData name="Amaia Zamalloa Gallo" userId="S::azamalloa@plainconcepts.com::833d014d-5413-42c5-869b-3363cfb123c6" providerId="AD" clId="Web-{B25C492B-8930-1E3D-FFE0-479444AB9E22}" dt="2022-05-03T15:48:22.406" v="27"/>
      <pc:docMkLst>
        <pc:docMk/>
      </pc:docMkLst>
      <pc:sldChg chg="del">
        <pc:chgData name="Amaia Zamalloa Gallo" userId="S::azamalloa@plainconcepts.com::833d014d-5413-42c5-869b-3363cfb123c6" providerId="AD" clId="Web-{B25C492B-8930-1E3D-FFE0-479444AB9E22}" dt="2022-05-03T15:48:22.406" v="27"/>
        <pc:sldMkLst>
          <pc:docMk/>
          <pc:sldMk cId="370881521" sldId="395"/>
        </pc:sldMkLst>
      </pc:sldChg>
      <pc:sldChg chg="modSp add">
        <pc:chgData name="Amaia Zamalloa Gallo" userId="S::azamalloa@plainconcepts.com::833d014d-5413-42c5-869b-3363cfb123c6" providerId="AD" clId="Web-{B25C492B-8930-1E3D-FFE0-479444AB9E22}" dt="2022-05-03T15:48:14.765" v="26" actId="20577"/>
        <pc:sldMkLst>
          <pc:docMk/>
          <pc:sldMk cId="2688351495" sldId="620"/>
        </pc:sldMkLst>
        <pc:spChg chg="mod">
          <ac:chgData name="Amaia Zamalloa Gallo" userId="S::azamalloa@plainconcepts.com::833d014d-5413-42c5-869b-3363cfb123c6" providerId="AD" clId="Web-{B25C492B-8930-1E3D-FFE0-479444AB9E22}" dt="2022-05-03T15:48:07.874" v="13" actId="20577"/>
          <ac:spMkLst>
            <pc:docMk/>
            <pc:sldMk cId="2688351495" sldId="620"/>
            <ac:spMk id="11" creationId="{BE8F6801-3155-4D3F-B81D-E082F2591869}"/>
          </ac:spMkLst>
        </pc:spChg>
        <pc:spChg chg="mod">
          <ac:chgData name="Amaia Zamalloa Gallo" userId="S::azamalloa@plainconcepts.com::833d014d-5413-42c5-869b-3363cfb123c6" providerId="AD" clId="Web-{B25C492B-8930-1E3D-FFE0-479444AB9E22}" dt="2022-05-03T15:48:14.765" v="26" actId="20577"/>
          <ac:spMkLst>
            <pc:docMk/>
            <pc:sldMk cId="2688351495" sldId="620"/>
            <ac:spMk id="12" creationId="{64B865D3-988D-4132-97ED-B4F83745162B}"/>
          </ac:spMkLst>
        </pc:spChg>
      </pc:sldChg>
      <pc:sldMasterChg chg="modSldLayout">
        <pc:chgData name="Amaia Zamalloa Gallo" userId="S::azamalloa@plainconcepts.com::833d014d-5413-42c5-869b-3363cfb123c6" providerId="AD" clId="Web-{B25C492B-8930-1E3D-FFE0-479444AB9E22}" dt="2022-05-03T15:47:56.624" v="0"/>
        <pc:sldMasterMkLst>
          <pc:docMk/>
          <pc:sldMasterMk cId="3799883862" sldId="2147483742"/>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B25C492B-8930-1E3D-FFE0-479444AB9E22}" dt="2022-05-03T15:47:56.624" v="0"/>
        <pc:sldMasterMkLst>
          <pc:docMk/>
          <pc:sldMasterMk cId="45013629" sldId="2147483875"/>
        </pc:sldMasterMkLst>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729647459" sldId="214748389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10240679" sldId="214748389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277087944" sldId="2147483911"/>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665535346" sldId="214748391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137454343" sldId="214748391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574456946" sldId="214748391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3013038246" sldId="2147483917"/>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3354681" sldId="2147483922"/>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39103542" sldId="2147483923"/>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281300634" sldId="2147483925"/>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488389209" sldId="2147483926"/>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92754151" sldId="2147483928"/>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303667246" sldId="2147483930"/>
          </pc:sldLayoutMkLst>
        </pc:sldLayoutChg>
        <pc:sldLayoutChg chg="replId">
          <pc:chgData name="Amaia Zamalloa Gallo" userId="S::azamalloa@plainconcepts.com::833d014d-5413-42c5-869b-3363cfb123c6" providerId="AD" clId="Web-{B25C492B-8930-1E3D-FFE0-479444AB9E22}" dt="2022-05-03T15:47:56.624" v="0"/>
          <pc:sldLayoutMkLst>
            <pc:docMk/>
            <pc:sldMasterMk cId="45013629" sldId="2147483875"/>
            <pc:sldLayoutMk cId="1901488606" sldId="2147483931"/>
          </pc:sldLayoutMkLst>
        </pc:sldLayoutChg>
      </pc:sldMasterChg>
      <pc:sldMasterChg chg="add addSldLayout">
        <pc:chgData name="Amaia Zamalloa Gallo" userId="S::azamalloa@plainconcepts.com::833d014d-5413-42c5-869b-3363cfb123c6" providerId="AD" clId="Web-{B25C492B-8930-1E3D-FFE0-479444AB9E22}" dt="2022-05-03T15:47:56.624" v="0"/>
        <pc:sldMasterMkLst>
          <pc:docMk/>
          <pc:sldMasterMk cId="3799883862" sldId="2147483891"/>
        </pc:sldMasterMkLst>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81505269" sldId="214748383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6507291" sldId="214748383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771250457" sldId="214748384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94089870" sldId="214748384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429056096" sldId="214748384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837830942" sldId="214748384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71672296" sldId="214748384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822327" sldId="214748384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571924" sldId="214748384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9279779" sldId="214748385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89846361" sldId="214748385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95021250" sldId="214748385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533312449" sldId="214748385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7487585" sldId="214748385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8139207" sldId="214748385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3639906" sldId="214748385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32843496" sldId="214748385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808654474" sldId="214748385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91405698" sldId="214748385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446625649" sldId="214748386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54540881" sldId="214748386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98497717" sldId="214748386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331491770" sldId="214748386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31613413" sldId="214748386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3409542" sldId="2147483865"/>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985320927" sldId="214748386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01335040" sldId="214748386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03423094" sldId="214748386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255276005" sldId="214748386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203265151" sldId="214748387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602490743" sldId="214748387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713970043" sldId="2147483872"/>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727439688" sldId="214748387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9782304" sldId="2147483887"/>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616553581" sldId="2147483888"/>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492197228" sldId="2147483889"/>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676452138" sldId="214748389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4060110360" sldId="2147483893"/>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100773101" sldId="214748389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868197746" sldId="2147483896"/>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3185275848" sldId="2147483920"/>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750380727" sldId="2147483921"/>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2020387183" sldId="2147483924"/>
          </pc:sldLayoutMkLst>
        </pc:sldLayoutChg>
        <pc:sldLayoutChg chg="add">
          <pc:chgData name="Amaia Zamalloa Gallo" userId="S::azamalloa@plainconcepts.com::833d014d-5413-42c5-869b-3363cfb123c6" providerId="AD" clId="Web-{B25C492B-8930-1E3D-FFE0-479444AB9E22}" dt="2022-05-03T15:47:56.624" v="0"/>
          <pc:sldLayoutMkLst>
            <pc:docMk/>
            <pc:sldMasterMk cId="3799883862" sldId="2147483891"/>
            <pc:sldLayoutMk cId="1061769029" sldId="2147483929"/>
          </pc:sldLayoutMkLst>
        </pc:sldLayoutChg>
      </pc:sldMasterChg>
      <pc:sldMasterChg chg="replId modSldLayout">
        <pc:chgData name="Amaia Zamalloa Gallo" userId="S::azamalloa@plainconcepts.com::833d014d-5413-42c5-869b-3363cfb123c6" providerId="AD" clId="Web-{B25C492B-8930-1E3D-FFE0-479444AB9E22}" dt="2022-05-03T15:47:56.624" v="0"/>
        <pc:sldMasterMkLst>
          <pc:docMk/>
          <pc:sldMasterMk cId="3799883862" sldId="2147483918"/>
        </pc:sldMasterMkLst>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030394558" sldId="214748389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787885649" sldId="214748389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05629732" sldId="214748390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821271379" sldId="2147483901"/>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061769029" sldId="2147483902"/>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285102806" sldId="214748390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04594717" sldId="214748390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560463292" sldId="2147483905"/>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185275848" sldId="2147483906"/>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750380727" sldId="2147483907"/>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942257764" sldId="2147483908"/>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2131295817" sldId="2147483909"/>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1472142616" sldId="2147483910"/>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4060110360" sldId="2147483913"/>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3868197746" sldId="2147483914"/>
          </pc:sldLayoutMkLst>
        </pc:sldLayoutChg>
        <pc:sldLayoutChg chg="replId">
          <pc:chgData name="Amaia Zamalloa Gallo" userId="S::azamalloa@plainconcepts.com::833d014d-5413-42c5-869b-3363cfb123c6" providerId="AD" clId="Web-{B25C492B-8930-1E3D-FFE0-479444AB9E22}" dt="2022-05-03T15:47:56.624" v="0"/>
          <pc:sldLayoutMkLst>
            <pc:docMk/>
            <pc:sldMasterMk cId="3799883862" sldId="2147483918"/>
            <pc:sldLayoutMk cId="681505269" sldId="2147483919"/>
          </pc:sldLayoutMkLst>
        </pc:sldLayoutChg>
      </pc:sldMasterChg>
    </pc:docChg>
  </pc:docChgLst>
  <pc:docChgLst>
    <pc:chgData name="Amaia Zamalloa Gallo" userId="S::azamalloa@plainconcepts.com::833d014d-5413-42c5-869b-3363cfb123c6" providerId="AD" clId="Web-{F5F249F6-7C34-2A02-77E6-AC9F7CDEAB5F}"/>
    <pc:docChg chg="addSld delSld addMainMaster modMainMaster modSection">
      <pc:chgData name="Amaia Zamalloa Gallo" userId="S::azamalloa@plainconcepts.com::833d014d-5413-42c5-869b-3363cfb123c6" providerId="AD" clId="Web-{F5F249F6-7C34-2A02-77E6-AC9F7CDEAB5F}" dt="2022-05-03T15:45:19.050" v="6"/>
      <pc:docMkLst>
        <pc:docMk/>
      </pc:docMkLst>
      <pc:sldChg chg="del">
        <pc:chgData name="Amaia Zamalloa Gallo" userId="S::azamalloa@plainconcepts.com::833d014d-5413-42c5-869b-3363cfb123c6" providerId="AD" clId="Web-{F5F249F6-7C34-2A02-77E6-AC9F7CDEAB5F}" dt="2022-05-03T15:44:01.251" v="1"/>
        <pc:sldMkLst>
          <pc:docMk/>
          <pc:sldMk cId="35192452" sldId="613"/>
        </pc:sldMkLst>
      </pc:sldChg>
      <pc:sldChg chg="del">
        <pc:chgData name="Amaia Zamalloa Gallo" userId="S::azamalloa@plainconcepts.com::833d014d-5413-42c5-869b-3363cfb123c6" providerId="AD" clId="Web-{F5F249F6-7C34-2A02-77E6-AC9F7CDEAB5F}" dt="2022-05-03T15:44:46.518" v="3"/>
        <pc:sldMkLst>
          <pc:docMk/>
          <pc:sldMk cId="3467233159" sldId="614"/>
        </pc:sldMkLst>
      </pc:sldChg>
      <pc:sldChg chg="add">
        <pc:chgData name="Amaia Zamalloa Gallo" userId="S::azamalloa@plainconcepts.com::833d014d-5413-42c5-869b-3363cfb123c6" providerId="AD" clId="Web-{F5F249F6-7C34-2A02-77E6-AC9F7CDEAB5F}" dt="2022-05-03T15:43:50.548" v="0"/>
        <pc:sldMkLst>
          <pc:docMk/>
          <pc:sldMk cId="3686051098" sldId="616"/>
        </pc:sldMkLst>
      </pc:sldChg>
      <pc:sldChg chg="add">
        <pc:chgData name="Amaia Zamalloa Gallo" userId="S::azamalloa@plainconcepts.com::833d014d-5413-42c5-869b-3363cfb123c6" providerId="AD" clId="Web-{F5F249F6-7C34-2A02-77E6-AC9F7CDEAB5F}" dt="2022-05-03T15:44:41.814" v="2"/>
        <pc:sldMkLst>
          <pc:docMk/>
          <pc:sldMk cId="613172835" sldId="617"/>
        </pc:sldMkLst>
      </pc:sldChg>
      <pc:sldChg chg="new del">
        <pc:chgData name="Amaia Zamalloa Gallo" userId="S::azamalloa@plainconcepts.com::833d014d-5413-42c5-869b-3363cfb123c6" providerId="AD" clId="Web-{F5F249F6-7C34-2A02-77E6-AC9F7CDEAB5F}" dt="2022-05-03T15:45:19.050" v="6"/>
        <pc:sldMkLst>
          <pc:docMk/>
          <pc:sldMk cId="2561136106" sldId="618"/>
        </pc:sldMkLst>
      </pc:sldChg>
      <pc:sldChg chg="add">
        <pc:chgData name="Amaia Zamalloa Gallo" userId="S::azamalloa@plainconcepts.com::833d014d-5413-42c5-869b-3363cfb123c6" providerId="AD" clId="Web-{F5F249F6-7C34-2A02-77E6-AC9F7CDEAB5F}" dt="2022-05-03T15:45:13.315" v="5"/>
        <pc:sldMkLst>
          <pc:docMk/>
          <pc:sldMk cId="2497493557" sldId="619"/>
        </pc:sldMkLst>
      </pc:sldChg>
      <pc:sldMasterChg chg="modSldLayout">
        <pc:chgData name="Amaia Zamalloa Gallo" userId="S::azamalloa@plainconcepts.com::833d014d-5413-42c5-869b-3363cfb123c6" providerId="AD" clId="Web-{F5F249F6-7C34-2A02-77E6-AC9F7CDEAB5F}" dt="2022-05-03T15:43:50.548" v="0"/>
        <pc:sldMasterMkLst>
          <pc:docMk/>
          <pc:sldMasterMk cId="3799883862" sldId="2147483742"/>
        </pc:sldMasterMkLst>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2864600869" sldId="2147483897"/>
          </pc:sldLayoutMkLst>
        </pc:sldLayoutChg>
        <pc:sldLayoutChg chg="replId">
          <pc:chgData name="Amaia Zamalloa Gallo" userId="S::azamalloa@plainconcepts.com::833d014d-5413-42c5-869b-3363cfb123c6" providerId="AD" clId="Web-{F5F249F6-7C34-2A02-77E6-AC9F7CDEAB5F}" dt="2022-05-03T15:43:50.548" v="0"/>
          <pc:sldLayoutMkLst>
            <pc:docMk/>
            <pc:sldMasterMk cId="3799883862" sldId="2147483742"/>
            <pc:sldLayoutMk cId="1243922089" sldId="2147483927"/>
          </pc:sldLayoutMkLst>
        </pc:sldLayoutChg>
      </pc:sldMasterChg>
      <pc:sldMasterChg chg="modSldLayout">
        <pc:chgData name="Amaia Zamalloa Gallo" userId="S::azamalloa@plainconcepts.com::833d014d-5413-42c5-869b-3363cfb123c6" providerId="AD" clId="Web-{F5F249F6-7C34-2A02-77E6-AC9F7CDEAB5F}" dt="2022-05-03T15:43:50.548" v="0"/>
        <pc:sldMasterMkLst>
          <pc:docMk/>
          <pc:sldMasterMk cId="283562049" sldId="2147483810"/>
        </pc:sldMasterMkLst>
        <pc:sldLayoutChg chg="replId">
          <pc:chgData name="Amaia Zamalloa Gallo" userId="S::azamalloa@plainconcepts.com::833d014d-5413-42c5-869b-3363cfb123c6" providerId="AD" clId="Web-{F5F249F6-7C34-2A02-77E6-AC9F7CDEAB5F}" dt="2022-05-03T15:43:50.548" v="0"/>
          <pc:sldLayoutMkLst>
            <pc:docMk/>
            <pc:sldMasterMk cId="283562049" sldId="2147483810"/>
            <pc:sldLayoutMk cId="347300675" sldId="2147483874"/>
          </pc:sldLayoutMkLst>
        </pc:sldLayoutChg>
      </pc:sldMasterChg>
      <pc:sldMasterChg chg="replId">
        <pc:chgData name="Amaia Zamalloa Gallo" userId="S::azamalloa@plainconcepts.com::833d014d-5413-42c5-869b-3363cfb123c6" providerId="AD" clId="Web-{F5F249F6-7C34-2A02-77E6-AC9F7CDEAB5F}" dt="2022-05-03T15:43:50.548" v="0"/>
        <pc:sldMasterMkLst>
          <pc:docMk/>
          <pc:sldMasterMk cId="45013629" sldId="2147483875"/>
        </pc:sldMasterMkLst>
      </pc:sldMasterChg>
      <pc:sldMasterChg chg="add addSldLayout">
        <pc:chgData name="Amaia Zamalloa Gallo" userId="S::azamalloa@plainconcepts.com::833d014d-5413-42c5-869b-3363cfb123c6" providerId="AD" clId="Web-{F5F249F6-7C34-2A02-77E6-AC9F7CDEAB5F}" dt="2022-05-03T15:43:50.548" v="0"/>
        <pc:sldMasterMkLst>
          <pc:docMk/>
          <pc:sldMasterMk cId="3799883862" sldId="2147483918"/>
        </pc:sldMasterMkLst>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00773101" sldId="214748377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345301943" sldId="214748383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20387183" sldId="214748383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42180522" sldId="214748383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947116116" sldId="214748383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030394558" sldId="214748389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787885649" sldId="214748389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05629732" sldId="214748390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821271379" sldId="2147483901"/>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061769029" sldId="2147483902"/>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285102806" sldId="214748390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04594717" sldId="214748390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560463292" sldId="2147483905"/>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185275848" sldId="2147483906"/>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750380727" sldId="2147483907"/>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942257764" sldId="2147483908"/>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2131295817" sldId="2147483909"/>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1472142616" sldId="2147483910"/>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4060110360" sldId="2147483913"/>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3868197746" sldId="2147483914"/>
          </pc:sldLayoutMkLst>
        </pc:sldLayoutChg>
        <pc:sldLayoutChg chg="add">
          <pc:chgData name="Amaia Zamalloa Gallo" userId="S::azamalloa@plainconcepts.com::833d014d-5413-42c5-869b-3363cfb123c6" providerId="AD" clId="Web-{F5F249F6-7C34-2A02-77E6-AC9F7CDEAB5F}" dt="2022-05-03T15:43:50.548" v="0"/>
          <pc:sldLayoutMkLst>
            <pc:docMk/>
            <pc:sldMasterMk cId="3799883862" sldId="2147483918"/>
            <pc:sldLayoutMk cId="681505269" sldId="21474839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09/28/2022</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a:t>DIAPO con título general</a:t>
            </a:r>
          </a:p>
        </p:txBody>
      </p:sp>
      <p:sp>
        <p:nvSpPr>
          <p:cNvPr id="4" name="Slide Number Placeholder 3"/>
          <p:cNvSpPr>
            <a:spLocks noGrp="1"/>
          </p:cNvSpPr>
          <p:nvPr>
            <p:ph type="sldNum" sz="quarter" idx="5"/>
          </p:nvPr>
        </p:nvSpPr>
        <p:spPr/>
        <p:txBody>
          <a:bodyPr/>
          <a:lstStyle/>
          <a:p>
            <a:fld id="{F334AA0A-9FC8-FA42-92A8-9963D1558654}" type="slidenum">
              <a:rPr lang="en-US" smtClean="0"/>
              <a:pPr/>
              <a:t>1</a:t>
            </a:fld>
            <a:endParaRPr lang="en-US"/>
          </a:p>
        </p:txBody>
      </p:sp>
    </p:spTree>
    <p:extLst>
      <p:ext uri="{BB962C8B-B14F-4D97-AF65-F5344CB8AC3E}">
        <p14:creationId xmlns:p14="http://schemas.microsoft.com/office/powerpoint/2010/main" val="198886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134</a:t>
            </a:fld>
            <a:endParaRPr lang="en-US"/>
          </a:p>
        </p:txBody>
      </p:sp>
    </p:spTree>
    <p:extLst>
      <p:ext uri="{BB962C8B-B14F-4D97-AF65-F5344CB8AC3E}">
        <p14:creationId xmlns:p14="http://schemas.microsoft.com/office/powerpoint/2010/main" val="65758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135</a:t>
            </a:fld>
            <a:endParaRPr lang="en-US"/>
          </a:p>
        </p:txBody>
      </p:sp>
    </p:spTree>
    <p:extLst>
      <p:ext uri="{BB962C8B-B14F-4D97-AF65-F5344CB8AC3E}">
        <p14:creationId xmlns:p14="http://schemas.microsoft.com/office/powerpoint/2010/main" val="305682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166</a:t>
            </a:fld>
            <a:endParaRPr lang="en-US"/>
          </a:p>
        </p:txBody>
      </p:sp>
    </p:spTree>
    <p:extLst>
      <p:ext uri="{BB962C8B-B14F-4D97-AF65-F5344CB8AC3E}">
        <p14:creationId xmlns:p14="http://schemas.microsoft.com/office/powerpoint/2010/main" val="2819636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167</a:t>
            </a:fld>
            <a:endParaRPr lang="en-US"/>
          </a:p>
        </p:txBody>
      </p:sp>
    </p:spTree>
    <p:extLst>
      <p:ext uri="{BB962C8B-B14F-4D97-AF65-F5344CB8AC3E}">
        <p14:creationId xmlns:p14="http://schemas.microsoft.com/office/powerpoint/2010/main" val="299870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168</a:t>
            </a:fld>
            <a:endParaRPr lang="en-US"/>
          </a:p>
        </p:txBody>
      </p:sp>
    </p:spTree>
    <p:extLst>
      <p:ext uri="{BB962C8B-B14F-4D97-AF65-F5344CB8AC3E}">
        <p14:creationId xmlns:p14="http://schemas.microsoft.com/office/powerpoint/2010/main" val="3377913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334AA0A-9FC8-FA42-92A8-9963D1558654}" type="slidenum">
              <a:rPr lang="en-US" smtClean="0"/>
              <a:pPr/>
              <a:t>169</a:t>
            </a:fld>
            <a:endParaRPr lang="en-US"/>
          </a:p>
        </p:txBody>
      </p:sp>
    </p:spTree>
    <p:extLst>
      <p:ext uri="{BB962C8B-B14F-4D97-AF65-F5344CB8AC3E}">
        <p14:creationId xmlns:p14="http://schemas.microsoft.com/office/powerpoint/2010/main" val="3813155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4.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164.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5.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08.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07.emf"/><Relationship Id="rId2" Type="http://schemas.openxmlformats.org/officeDocument/2006/relationships/image" Target="../media/image3.emf"/><Relationship Id="rId16"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06.png"/><Relationship Id="rId5" Type="http://schemas.openxmlformats.org/officeDocument/2006/relationships/image" Target="../media/image6.svg"/><Relationship Id="rId15" Type="http://schemas.openxmlformats.org/officeDocument/2006/relationships/image" Target="../media/image110.emf"/><Relationship Id="rId10" Type="http://schemas.openxmlformats.org/officeDocument/2006/relationships/image" Target="../media/image105.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09.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7.svg"/><Relationship Id="rId3" Type="http://schemas.openxmlformats.org/officeDocument/2006/relationships/image" Target="../media/image112.svg"/><Relationship Id="rId7" Type="http://schemas.openxmlformats.org/officeDocument/2006/relationships/image" Target="../media/image114.svg"/><Relationship Id="rId12"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16.png"/><Relationship Id="rId11" Type="http://schemas.openxmlformats.org/officeDocument/2006/relationships/image" Target="../media/image116.svg"/><Relationship Id="rId5" Type="http://schemas.openxmlformats.org/officeDocument/2006/relationships/image" Target="../media/image113.svg"/><Relationship Id="rId15" Type="http://schemas.openxmlformats.org/officeDocument/2006/relationships/image" Target="../media/image119.sv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15.svg"/><Relationship Id="rId14" Type="http://schemas.openxmlformats.org/officeDocument/2006/relationships/image" Target="../media/image118.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5.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5.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5.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2.png"/><Relationship Id="rId16" Type="http://schemas.openxmlformats.org/officeDocument/2006/relationships/image" Target="../media/image161.svg"/><Relationship Id="rId1" Type="http://schemas.openxmlformats.org/officeDocument/2006/relationships/slideMaster" Target="../slideMasters/slideMaster5.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emf"/><Relationship Id="rId21" Type="http://schemas.openxmlformats.org/officeDocument/2006/relationships/image" Target="../media/image139.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Master" Target="../slideMasters/slideMaster6.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186222"/>
          </a:xfrm>
          <a:prstGeom prst="rect">
            <a:avLst/>
          </a:prstGeom>
          <a:noFill/>
        </p:spPr>
        <p:txBody>
          <a:bodyPr wrap="square" lIns="0" tIns="0" rIns="0" bIns="0" rtlCol="0">
            <a:spAutoFit/>
          </a:bodyPr>
          <a:lstStyle/>
          <a:p>
            <a:pPr marL="0" indent="0">
              <a:lnSpc>
                <a:spcPct val="80000"/>
              </a:lnSpc>
              <a:tabLst/>
            </a:pPr>
            <a:r>
              <a:rPr lang="en-US" sz="4800" b="1" i="0">
                <a:solidFill>
                  <a:schemeClr val="bg2"/>
                </a:solidFill>
                <a:latin typeface="Montserrat" pitchFamily="2" charset="77"/>
              </a:rPr>
              <a:t>Our products</a:t>
            </a:r>
            <a:endParaRPr lang="es-ES" sz="4800" b="1" i="0">
              <a:solidFill>
                <a:schemeClr val="bg2"/>
              </a:solidFill>
              <a:latin typeface="Montserrat" pitchFamily="2" charset="77"/>
            </a:endParaRPr>
          </a:p>
        </p:txBody>
      </p:sp>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7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n-US" sz="5400" b="1" i="0" noProof="0">
                <a:latin typeface="Montserrat" pitchFamily="2" charset="77"/>
              </a:rPr>
              <a:t>Our </a:t>
            </a:r>
            <a:r>
              <a:rPr lang="en-US" sz="5400" b="1" i="0" noProof="0">
                <a:solidFill>
                  <a:schemeClr val="accent1"/>
                </a:solidFill>
                <a:latin typeface="Montserrat" pitchFamily="2" charset="77"/>
              </a:rPr>
              <a:t>training offer</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 now.</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9"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9"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7"/>
            <a:chOff x="7698223" y="578213"/>
            <a:chExt cx="1507946" cy="1694510"/>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2"/>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474966"/>
            <a:ext cx="2452085" cy="1351721"/>
          </a:xfrm>
          <a:prstGeom prst="rect">
            <a:avLst/>
          </a:prstGeom>
        </p:spPr>
        <p:txBody>
          <a:bodyPr lIns="0" tIns="0" rIns="0" bIns="0"/>
          <a:lstStyle>
            <a:lvl1pPr marL="0" indent="0" algn="l">
              <a:spcBef>
                <a:spcPts val="0"/>
              </a:spcBef>
              <a:buNone/>
              <a:defRPr sz="36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452085"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1345301943"/>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9471161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927FD7-4075-4248-AA5E-21D0186E97D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5CB98B38-3348-8440-AC3C-493300DF630F}"/>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3" name="Título 2">
            <a:extLst>
              <a:ext uri="{FF2B5EF4-FFF2-40B4-BE49-F238E27FC236}">
                <a16:creationId xmlns:a16="http://schemas.microsoft.com/office/drawing/2014/main" id="{4DB29762-F27D-4A4B-835E-4D26804090F2}"/>
              </a:ext>
            </a:extLst>
          </p:cNvPr>
          <p:cNvSpPr>
            <a:spLocks noGrp="1"/>
          </p:cNvSpPr>
          <p:nvPr>
            <p:ph type="title" hasCustomPrompt="1"/>
          </p:nvPr>
        </p:nvSpPr>
        <p:spPr>
          <a:xfrm>
            <a:off x="6026542" y="2530974"/>
            <a:ext cx="4196958" cy="558800"/>
          </a:xfrm>
          <a:prstGeom prst="rect">
            <a:avLst/>
          </a:prstGeom>
        </p:spPr>
        <p:txBody>
          <a:bodyPr/>
          <a:lstStyle>
            <a:lvl1pPr>
              <a:defRPr sz="3200">
                <a:solidFill>
                  <a:schemeClr val="bg2"/>
                </a:solidFill>
              </a:defRPr>
            </a:lvl1pPr>
          </a:lstStyle>
          <a:p>
            <a:r>
              <a:rPr lang="es-ES" err="1"/>
              <a:t>Title</a:t>
            </a:r>
            <a:r>
              <a:rPr lang="es-ES"/>
              <a:t> </a:t>
            </a:r>
            <a:r>
              <a:rPr lang="es-ES" err="1"/>
              <a:t>Presentation</a:t>
            </a:r>
            <a:endParaRPr lang="en-US"/>
          </a:p>
        </p:txBody>
      </p:sp>
      <p:pic>
        <p:nvPicPr>
          <p:cNvPr id="2" name="Picture 1">
            <a:extLst>
              <a:ext uri="{FF2B5EF4-FFF2-40B4-BE49-F238E27FC236}">
                <a16:creationId xmlns:a16="http://schemas.microsoft.com/office/drawing/2014/main" id="{BF624A01-93DE-214E-83F1-25ABCE07EA84}"/>
              </a:ext>
            </a:extLst>
          </p:cNvPr>
          <p:cNvPicPr>
            <a:picLocks noChangeAspect="1"/>
          </p:cNvPicPr>
          <p:nvPr userDrawn="1"/>
        </p:nvPicPr>
        <p:blipFill>
          <a:blip r:embed="rId3"/>
          <a:stretch>
            <a:fillRect/>
          </a:stretch>
        </p:blipFill>
        <p:spPr>
          <a:xfrm>
            <a:off x="1968500" y="2582408"/>
            <a:ext cx="2650564" cy="1559557"/>
          </a:xfrm>
          <a:prstGeom prst="rect">
            <a:avLst/>
          </a:prstGeom>
        </p:spPr>
      </p:pic>
      <p:sp>
        <p:nvSpPr>
          <p:cNvPr id="9" name="Rectangle 3">
            <a:extLst>
              <a:ext uri="{FF2B5EF4-FFF2-40B4-BE49-F238E27FC236}">
                <a16:creationId xmlns:a16="http://schemas.microsoft.com/office/drawing/2014/main" id="{A892E5E3-080C-4338-97CC-CF629765E21E}"/>
              </a:ext>
            </a:extLst>
          </p:cNvPr>
          <p:cNvSpPr/>
          <p:nvPr userDrawn="1"/>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Marcador de texto 10">
            <a:extLst>
              <a:ext uri="{FF2B5EF4-FFF2-40B4-BE49-F238E27FC236}">
                <a16:creationId xmlns:a16="http://schemas.microsoft.com/office/drawing/2014/main" id="{956F4BB1-AFFE-4E4F-9145-60BB9E83C876}"/>
              </a:ext>
            </a:extLst>
          </p:cNvPr>
          <p:cNvSpPr>
            <a:spLocks noGrp="1"/>
          </p:cNvSpPr>
          <p:nvPr>
            <p:ph type="body" sz="quarter" idx="10" hasCustomPrompt="1"/>
          </p:nvPr>
        </p:nvSpPr>
        <p:spPr>
          <a:xfrm>
            <a:off x="6075754" y="3095625"/>
            <a:ext cx="1974850" cy="333375"/>
          </a:xfrm>
          <a:prstGeom prst="rect">
            <a:avLst/>
          </a:prstGeom>
        </p:spPr>
        <p:txBody>
          <a:bodyPr/>
          <a:lstStyle>
            <a:lvl1pPr marL="0" indent="0">
              <a:buNone/>
              <a:defRPr sz="2000" i="1">
                <a:solidFill>
                  <a:schemeClr val="accent1">
                    <a:lumMod val="20000"/>
                    <a:lumOff val="80000"/>
                  </a:schemeClr>
                </a:solidFill>
                <a:latin typeface="Montserrat Light" panose="00000400000000000000" pitchFamily="2" charset="0"/>
              </a:defRPr>
            </a:lvl1pPr>
          </a:lstStyle>
          <a:p>
            <a:pPr lvl="0"/>
            <a:r>
              <a:rPr lang="es-ES" err="1"/>
              <a:t>Subtitle</a:t>
            </a:r>
            <a:endParaRPr lang="en-US"/>
          </a:p>
        </p:txBody>
      </p:sp>
      <p:sp>
        <p:nvSpPr>
          <p:cNvPr id="12" name="Marcador de texto 10">
            <a:extLst>
              <a:ext uri="{FF2B5EF4-FFF2-40B4-BE49-F238E27FC236}">
                <a16:creationId xmlns:a16="http://schemas.microsoft.com/office/drawing/2014/main" id="{2C4B3275-A2A1-4228-A993-9FA80D6BBBDE}"/>
              </a:ext>
            </a:extLst>
          </p:cNvPr>
          <p:cNvSpPr>
            <a:spLocks noGrp="1"/>
          </p:cNvSpPr>
          <p:nvPr>
            <p:ph type="body" sz="quarter" idx="11" hasCustomPrompt="1"/>
          </p:nvPr>
        </p:nvSpPr>
        <p:spPr>
          <a:xfrm>
            <a:off x="6083692" y="3975277"/>
            <a:ext cx="1974850" cy="333375"/>
          </a:xfrm>
          <a:prstGeom prst="rect">
            <a:avLst/>
          </a:prstGeom>
        </p:spPr>
        <p:txBody>
          <a:bodyPr/>
          <a:lstStyle>
            <a:lvl1pPr marL="0" indent="0">
              <a:buNone/>
              <a:defRPr sz="2000" i="0">
                <a:solidFill>
                  <a:schemeClr val="accent1">
                    <a:lumMod val="20000"/>
                    <a:lumOff val="80000"/>
                  </a:schemeClr>
                </a:solidFill>
                <a:latin typeface="Montserrat Light" panose="00000400000000000000" pitchFamily="2" charset="0"/>
              </a:defRPr>
            </a:lvl1pPr>
          </a:lstStyle>
          <a:p>
            <a:pPr lvl="0"/>
            <a:r>
              <a:rPr lang="es-ES" err="1"/>
              <a:t>Year</a:t>
            </a:r>
            <a:endParaRPr lang="en-US"/>
          </a:p>
        </p:txBody>
      </p:sp>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7729" y="1882140"/>
            <a:ext cx="4445000" cy="3093720"/>
          </a:xfrm>
          <a:prstGeom prst="rect">
            <a:avLst/>
          </a:prstGeom>
        </p:spPr>
      </p:pic>
      <p:sp>
        <p:nvSpPr>
          <p:cNvPr id="6" name="Marcador de texto 5">
            <a:extLst>
              <a:ext uri="{FF2B5EF4-FFF2-40B4-BE49-F238E27FC236}">
                <a16:creationId xmlns:a16="http://schemas.microsoft.com/office/drawing/2014/main" id="{D8AFAA57-68EC-41B6-AACF-077014EFBF88}"/>
              </a:ext>
            </a:extLst>
          </p:cNvPr>
          <p:cNvSpPr>
            <a:spLocks noGrp="1"/>
          </p:cNvSpPr>
          <p:nvPr>
            <p:ph type="body" sz="quarter" idx="10" hasCustomPrompt="1"/>
          </p:nvPr>
        </p:nvSpPr>
        <p:spPr>
          <a:xfrm>
            <a:off x="6000751" y="1385888"/>
            <a:ext cx="5600700" cy="4471988"/>
          </a:xfrm>
          <a:prstGeom prst="rect">
            <a:avLst/>
          </a:prstGeom>
        </p:spPr>
        <p:txBody>
          <a:bodyPr anchor="ctr"/>
          <a:lstStyle>
            <a:lvl1pPr marL="0" indent="0">
              <a:buFontTx/>
              <a:buNone/>
              <a:defRPr sz="1600"/>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03 Títle Section">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94230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00B61609-25FD-4764-862A-C1421E8AEE7F}"/>
              </a:ext>
            </a:extLst>
          </p:cNvPr>
          <p:cNvSpPr>
            <a:spLocks noGrp="1"/>
          </p:cNvSpPr>
          <p:nvPr>
            <p:ph type="subTitle" idx="1" hasCustomPrompt="1"/>
          </p:nvPr>
        </p:nvSpPr>
        <p:spPr>
          <a:xfrm>
            <a:off x="666750" y="2912126"/>
            <a:ext cx="3942305" cy="436562"/>
          </a:xfrm>
          <a:prstGeom prst="rect">
            <a:avLst/>
          </a:prstGeom>
        </p:spPr>
        <p:txBody>
          <a:bodyPr anchor="ctr">
            <a:normAutofit/>
          </a:bodyPr>
          <a:lstStyle>
            <a:lvl1pPr marL="0" indent="0" algn="l">
              <a:buNone/>
              <a:defRPr sz="1600" spc="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5" name="CuadroTexto 4">
            <a:extLst>
              <a:ext uri="{FF2B5EF4-FFF2-40B4-BE49-F238E27FC236}">
                <a16:creationId xmlns:a16="http://schemas.microsoft.com/office/drawing/2014/main" id="{C8C561C6-A1A8-498E-9242-68E5966F536C}"/>
              </a:ext>
            </a:extLst>
          </p:cNvPr>
          <p:cNvSpPr txBox="1"/>
          <p:nvPr userDrawn="1"/>
        </p:nvSpPr>
        <p:spPr>
          <a:xfrm>
            <a:off x="4609055" y="6498100"/>
            <a:ext cx="2973891" cy="246221"/>
          </a:xfrm>
          <a:prstGeom prst="rect">
            <a:avLst/>
          </a:prstGeom>
          <a:noFill/>
        </p:spPr>
        <p:txBody>
          <a:bodyPr wrap="none" rtlCol="0">
            <a:spAutoFit/>
          </a:bodyPr>
          <a:lstStyle/>
          <a:p>
            <a:r>
              <a:rPr lang="en-US" sz="1000" b="0" i="0" u="none" strike="noStrike" baseline="0">
                <a:solidFill>
                  <a:srgbClr val="A6A6A6"/>
                </a:solidFill>
                <a:latin typeface="Graphik"/>
              </a:rPr>
              <a:t>Copyright © 2022 Plain Concepts . All rights reserved.</a:t>
            </a:r>
            <a:endParaRPr lang="es-ES" sz="1000"/>
          </a:p>
        </p:txBody>
      </p:sp>
    </p:spTree>
    <p:extLst>
      <p:ext uri="{BB962C8B-B14F-4D97-AF65-F5344CB8AC3E}">
        <p14:creationId xmlns:p14="http://schemas.microsoft.com/office/powerpoint/2010/main" val="21007731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03 Títle Section (Divide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FB941D-7BB5-4C10-86C0-8D4693771639}"/>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7" name="Título 6">
            <a:extLst>
              <a:ext uri="{FF2B5EF4-FFF2-40B4-BE49-F238E27FC236}">
                <a16:creationId xmlns:a16="http://schemas.microsoft.com/office/drawing/2014/main" id="{38E01E20-7DA3-40AE-B26F-8438A9E590FC}"/>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4" name="Rectángulo 3">
            <a:extLst>
              <a:ext uri="{FF2B5EF4-FFF2-40B4-BE49-F238E27FC236}">
                <a16:creationId xmlns:a16="http://schemas.microsoft.com/office/drawing/2014/main" id="{0E8F44B1-685D-4080-9761-C2A7989CDA85}"/>
              </a:ext>
            </a:extLst>
          </p:cNvPr>
          <p:cNvSpPr/>
          <p:nvPr userDrawn="1"/>
        </p:nvSpPr>
        <p:spPr>
          <a:xfrm>
            <a:off x="4940300" y="-360"/>
            <a:ext cx="7251700" cy="6858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5" name="Subtitle 2">
            <a:extLst>
              <a:ext uri="{FF2B5EF4-FFF2-40B4-BE49-F238E27FC236}">
                <a16:creationId xmlns:a16="http://schemas.microsoft.com/office/drawing/2014/main" id="{0D216AD7-7C0A-4FF4-9F47-3E901AAFF346}"/>
              </a:ext>
            </a:extLst>
          </p:cNvPr>
          <p:cNvSpPr>
            <a:spLocks noGrp="1"/>
          </p:cNvSpPr>
          <p:nvPr>
            <p:ph type="subTitle" idx="1" hasCustomPrompt="1"/>
          </p:nvPr>
        </p:nvSpPr>
        <p:spPr>
          <a:xfrm>
            <a:off x="696510" y="2912126"/>
            <a:ext cx="3781425" cy="436562"/>
          </a:xfrm>
          <a:prstGeom prst="rect">
            <a:avLst/>
          </a:prstGeom>
        </p:spPr>
        <p:txBody>
          <a:bodyPr anchor="ctr">
            <a:normAutofit/>
          </a:bodyPr>
          <a:lstStyle>
            <a:lvl1pPr marL="0" indent="0" algn="l">
              <a:spcBef>
                <a:spcPts val="0"/>
              </a:spcBef>
              <a:buNone/>
              <a:defRPr sz="1600" spc="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165072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8681977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04 Title Section (Upon)">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E6816B42-E570-4257-9D24-886A4471C131}"/>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6" name="Subtitle 2">
            <a:extLst>
              <a:ext uri="{FF2B5EF4-FFF2-40B4-BE49-F238E27FC236}">
                <a16:creationId xmlns:a16="http://schemas.microsoft.com/office/drawing/2014/main" id="{28F59567-390F-4107-B8F3-E640F108CBCE}"/>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7" name="Picture Placeholder 8">
            <a:extLst>
              <a:ext uri="{FF2B5EF4-FFF2-40B4-BE49-F238E27FC236}">
                <a16:creationId xmlns:a16="http://schemas.microsoft.com/office/drawing/2014/main" id="{32342728-D051-4246-AA42-4BED7F9931A7}"/>
              </a:ext>
            </a:extLst>
          </p:cNvPr>
          <p:cNvSpPr>
            <a:spLocks noGrp="1"/>
          </p:cNvSpPr>
          <p:nvPr>
            <p:ph type="pic" sz="quarter" idx="10" hasCustomPrompt="1"/>
          </p:nvPr>
        </p:nvSpPr>
        <p:spPr>
          <a:xfrm>
            <a:off x="-1" y="2276474"/>
            <a:ext cx="5298597" cy="22955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2545408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bout Us with Image 8">
    <p:spTree>
      <p:nvGrpSpPr>
        <p:cNvPr id="1" name=""/>
        <p:cNvGrpSpPr/>
        <p:nvPr/>
      </p:nvGrpSpPr>
      <p:grpSpPr>
        <a:xfrm>
          <a:off x="0" y="0"/>
          <a:ext cx="0" cy="0"/>
          <a:chOff x="0" y="0"/>
          <a:chExt cx="0" cy="0"/>
        </a:xfrm>
      </p:grpSpPr>
      <p:sp>
        <p:nvSpPr>
          <p:cNvPr id="42" name="Picture Placeholder 8">
            <a:extLst>
              <a:ext uri="{FF2B5EF4-FFF2-40B4-BE49-F238E27FC236}">
                <a16:creationId xmlns:a16="http://schemas.microsoft.com/office/drawing/2014/main" id="{9064D987-3A39-4D2E-9C6F-ED12B4B9B604}"/>
              </a:ext>
            </a:extLst>
          </p:cNvPr>
          <p:cNvSpPr>
            <a:spLocks noGrp="1"/>
          </p:cNvSpPr>
          <p:nvPr>
            <p:ph type="pic" sz="quarter" idx="11" hasCustomPrompt="1"/>
          </p:nvPr>
        </p:nvSpPr>
        <p:spPr>
          <a:xfrm>
            <a:off x="4548190"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1" name="Picture Placeholder 8">
            <a:extLst>
              <a:ext uri="{FF2B5EF4-FFF2-40B4-BE49-F238E27FC236}">
                <a16:creationId xmlns:a16="http://schemas.microsoft.com/office/drawing/2014/main" id="{3E2EDD9B-4295-464E-BAA3-73F0A05BEBAC}"/>
              </a:ext>
            </a:extLst>
          </p:cNvPr>
          <p:cNvSpPr>
            <a:spLocks noGrp="1"/>
          </p:cNvSpPr>
          <p:nvPr>
            <p:ph type="pic" sz="quarter" idx="10" hasCustomPrompt="1"/>
          </p:nvPr>
        </p:nvSpPr>
        <p:spPr>
          <a:xfrm>
            <a:off x="766762"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43" name="Picture Placeholder 8">
            <a:extLst>
              <a:ext uri="{FF2B5EF4-FFF2-40B4-BE49-F238E27FC236}">
                <a16:creationId xmlns:a16="http://schemas.microsoft.com/office/drawing/2014/main" id="{C45818DE-DE6B-4AE3-B230-C69BC6364E12}"/>
              </a:ext>
            </a:extLst>
          </p:cNvPr>
          <p:cNvSpPr>
            <a:spLocks noGrp="1"/>
          </p:cNvSpPr>
          <p:nvPr>
            <p:ph type="pic" sz="quarter" idx="12" hasCustomPrompt="1"/>
          </p:nvPr>
        </p:nvSpPr>
        <p:spPr>
          <a:xfrm>
            <a:off x="8329618" y="1900237"/>
            <a:ext cx="3348035" cy="1889126"/>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13532158-006E-4CDB-9A8C-B1538C998083}"/>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97B247DC-E8E9-4FBA-8EC8-B0087BA903A8}"/>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16F7FE66-A200-45BF-8C6F-033F1D36D900}"/>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19140569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bout Us with Image 9">
    <p:spTree>
      <p:nvGrpSpPr>
        <p:cNvPr id="1" name=""/>
        <p:cNvGrpSpPr/>
        <p:nvPr/>
      </p:nvGrpSpPr>
      <p:grpSpPr>
        <a:xfrm>
          <a:off x="0" y="0"/>
          <a:ext cx="0" cy="0"/>
          <a:chOff x="0" y="0"/>
          <a:chExt cx="0" cy="0"/>
        </a:xfrm>
      </p:grpSpPr>
      <p:sp>
        <p:nvSpPr>
          <p:cNvPr id="55" name="Picture Placeholder 8">
            <a:extLst>
              <a:ext uri="{FF2B5EF4-FFF2-40B4-BE49-F238E27FC236}">
                <a16:creationId xmlns:a16="http://schemas.microsoft.com/office/drawing/2014/main" id="{CA75D19B-C47D-4D9B-BD32-74715EF51D47}"/>
              </a:ext>
            </a:extLst>
          </p:cNvPr>
          <p:cNvSpPr>
            <a:spLocks noGrp="1"/>
          </p:cNvSpPr>
          <p:nvPr>
            <p:ph type="pic" sz="quarter" idx="10" hasCustomPrompt="1"/>
          </p:nvPr>
        </p:nvSpPr>
        <p:spPr>
          <a:xfrm>
            <a:off x="766762" y="1891674"/>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6" name="Picture Placeholder 8">
            <a:extLst>
              <a:ext uri="{FF2B5EF4-FFF2-40B4-BE49-F238E27FC236}">
                <a16:creationId xmlns:a16="http://schemas.microsoft.com/office/drawing/2014/main" id="{D304E1FA-7525-4D56-9C06-744AC88846ED}"/>
              </a:ext>
            </a:extLst>
          </p:cNvPr>
          <p:cNvSpPr>
            <a:spLocks noGrp="1"/>
          </p:cNvSpPr>
          <p:nvPr>
            <p:ph type="pic" sz="quarter" idx="11" hasCustomPrompt="1"/>
          </p:nvPr>
        </p:nvSpPr>
        <p:spPr>
          <a:xfrm>
            <a:off x="765873" y="32730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57" name="Picture Placeholder 8">
            <a:extLst>
              <a:ext uri="{FF2B5EF4-FFF2-40B4-BE49-F238E27FC236}">
                <a16:creationId xmlns:a16="http://schemas.microsoft.com/office/drawing/2014/main" id="{05484CFA-7486-43E6-BB8D-DF97558AF529}"/>
              </a:ext>
            </a:extLst>
          </p:cNvPr>
          <p:cNvSpPr>
            <a:spLocks noGrp="1"/>
          </p:cNvSpPr>
          <p:nvPr>
            <p:ph type="pic" sz="quarter" idx="12" hasCustomPrompt="1"/>
          </p:nvPr>
        </p:nvSpPr>
        <p:spPr>
          <a:xfrm>
            <a:off x="764984" y="4657572"/>
            <a:ext cx="3026664" cy="1216152"/>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 name="Título 6">
            <a:extLst>
              <a:ext uri="{FF2B5EF4-FFF2-40B4-BE49-F238E27FC236}">
                <a16:creationId xmlns:a16="http://schemas.microsoft.com/office/drawing/2014/main" id="{B39DE96F-ADA3-421E-87E7-8EB39E44B469}"/>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9" name="Subtitle 2">
            <a:extLst>
              <a:ext uri="{FF2B5EF4-FFF2-40B4-BE49-F238E27FC236}">
                <a16:creationId xmlns:a16="http://schemas.microsoft.com/office/drawing/2014/main" id="{C4B3B423-B341-435F-B285-CCE09163C84B}"/>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0" name="Imagen 9">
            <a:extLst>
              <a:ext uri="{FF2B5EF4-FFF2-40B4-BE49-F238E27FC236}">
                <a16:creationId xmlns:a16="http://schemas.microsoft.com/office/drawing/2014/main" id="{A779FF84-8835-4694-91E4-EAC351A1A947}"/>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4466256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04 Title Section (Upon)">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A3553A-BB9A-4A5D-9D7D-9217D0DC6C08}"/>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7" name="Picture Placeholder 8">
            <a:extLst>
              <a:ext uri="{FF2B5EF4-FFF2-40B4-BE49-F238E27FC236}">
                <a16:creationId xmlns:a16="http://schemas.microsoft.com/office/drawing/2014/main" id="{3CC0B139-23A1-45DA-ABE8-E93317007602}"/>
              </a:ext>
            </a:extLst>
          </p:cNvPr>
          <p:cNvSpPr>
            <a:spLocks noGrp="1"/>
          </p:cNvSpPr>
          <p:nvPr>
            <p:ph type="pic" sz="quarter" idx="14" hasCustomPrompt="1"/>
          </p:nvPr>
        </p:nvSpPr>
        <p:spPr>
          <a:xfrm>
            <a:off x="3792538" y="765175"/>
            <a:ext cx="7559675" cy="3024189"/>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6984977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ow it Works - 3/7">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D4C859-9ACD-41B0-8ED0-921254B5FF8B}"/>
              </a:ext>
            </a:extLst>
          </p:cNvPr>
          <p:cNvSpPr>
            <a:spLocks noGrp="1"/>
          </p:cNvSpPr>
          <p:nvPr>
            <p:ph type="pic" sz="quarter" idx="10" hasCustomPrompt="1"/>
          </p:nvPr>
        </p:nvSpPr>
        <p:spPr>
          <a:xfrm>
            <a:off x="1524000" y="1520825"/>
            <a:ext cx="2971800" cy="2971800"/>
          </a:xfrm>
          <a:prstGeom prst="ellipse">
            <a:avLst/>
          </a:prstGeom>
          <a:pattFill prst="wdDnDiag">
            <a:fgClr>
              <a:schemeClr val="bg1">
                <a:lumMod val="90000"/>
              </a:schemeClr>
            </a:fgClr>
            <a:bgClr>
              <a:schemeClr val="bg1"/>
            </a:bgClr>
          </a:pattFill>
        </p:spPr>
        <p:txBody>
          <a:bodyPr anchor="ctr"/>
          <a:lstStyle>
            <a:lvl1pPr algn="ctr">
              <a:buNone/>
              <a:defRPr sz="1800"/>
            </a:lvl1pPr>
          </a:lstStyle>
          <a:p>
            <a:r>
              <a:rPr lang="en-US"/>
              <a:t>Insert your image here</a:t>
            </a:r>
          </a:p>
        </p:txBody>
      </p:sp>
      <p:pic>
        <p:nvPicPr>
          <p:cNvPr id="4" name="Imagen 3">
            <a:extLst>
              <a:ext uri="{FF2B5EF4-FFF2-40B4-BE49-F238E27FC236}">
                <a16:creationId xmlns:a16="http://schemas.microsoft.com/office/drawing/2014/main" id="{49F3036A-7E91-4D5D-B986-96053CE3E5D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3314917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7D3BBDD-176B-4E23-8CE7-0EA986B6F9B8}"/>
              </a:ext>
            </a:extLst>
          </p:cNvPr>
          <p:cNvSpPr>
            <a:spLocks noGrp="1"/>
          </p:cNvSpPr>
          <p:nvPr>
            <p:ph type="pic" sz="quarter" idx="10" hasCustomPrompt="1"/>
          </p:nvPr>
        </p:nvSpPr>
        <p:spPr>
          <a:xfrm>
            <a:off x="4971327" y="1860974"/>
            <a:ext cx="5811073" cy="3324935"/>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7" name="Imagen 6">
            <a:extLst>
              <a:ext uri="{FF2B5EF4-FFF2-40B4-BE49-F238E27FC236}">
                <a16:creationId xmlns:a16="http://schemas.microsoft.com/office/drawing/2014/main" id="{BB30BDFF-4410-4DE3-8071-DEB3D130B577}"/>
              </a:ext>
            </a:extLst>
          </p:cNvPr>
          <p:cNvPicPr>
            <a:picLocks noChangeAspect="1"/>
          </p:cNvPicPr>
          <p:nvPr userDrawn="1"/>
        </p:nvPicPr>
        <p:blipFill>
          <a:blip r:embed="rId2"/>
          <a:stretch>
            <a:fillRect/>
          </a:stretch>
        </p:blipFill>
        <p:spPr>
          <a:xfrm>
            <a:off x="456602" y="5967700"/>
            <a:ext cx="995333" cy="535489"/>
          </a:xfrm>
          <a:prstGeom prst="rect">
            <a:avLst/>
          </a:prstGeom>
        </p:spPr>
      </p:pic>
    </p:spTree>
    <p:extLst>
      <p:ext uri="{BB962C8B-B14F-4D97-AF65-F5344CB8AC3E}">
        <p14:creationId xmlns:p14="http://schemas.microsoft.com/office/powerpoint/2010/main" val="1602490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sp>
        <p:nvSpPr>
          <p:cNvPr id="4" name="Título 6">
            <a:extLst>
              <a:ext uri="{FF2B5EF4-FFF2-40B4-BE49-F238E27FC236}">
                <a16:creationId xmlns:a16="http://schemas.microsoft.com/office/drawing/2014/main" id="{0F951D00-F165-4C1E-B366-CAE0F11445C4}"/>
              </a:ext>
            </a:extLst>
          </p:cNvPr>
          <p:cNvSpPr>
            <a:spLocks noGrp="1"/>
          </p:cNvSpPr>
          <p:nvPr>
            <p:ph type="title" hasCustomPrompt="1"/>
          </p:nvPr>
        </p:nvSpPr>
        <p:spPr>
          <a:xfrm>
            <a:off x="5953474" y="507076"/>
            <a:ext cx="5850610"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6" name="Subtitle 2">
            <a:extLst>
              <a:ext uri="{FF2B5EF4-FFF2-40B4-BE49-F238E27FC236}">
                <a16:creationId xmlns:a16="http://schemas.microsoft.com/office/drawing/2014/main" id="{BF6B3155-11C8-4589-80DA-C26BBA611999}"/>
              </a:ext>
            </a:extLst>
          </p:cNvPr>
          <p:cNvSpPr>
            <a:spLocks noGrp="1"/>
          </p:cNvSpPr>
          <p:nvPr>
            <p:ph type="subTitle" idx="1" hasCustomPrompt="1"/>
          </p:nvPr>
        </p:nvSpPr>
        <p:spPr>
          <a:xfrm>
            <a:off x="6007431"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8" name="Picture Placeholder 8">
            <a:extLst>
              <a:ext uri="{FF2B5EF4-FFF2-40B4-BE49-F238E27FC236}">
                <a16:creationId xmlns:a16="http://schemas.microsoft.com/office/drawing/2014/main" id="{C96EF2BB-4652-495C-9997-A8EAC0318D56}"/>
              </a:ext>
            </a:extLst>
          </p:cNvPr>
          <p:cNvSpPr>
            <a:spLocks noGrp="1"/>
          </p:cNvSpPr>
          <p:nvPr>
            <p:ph type="pic" sz="quarter" idx="13" hasCustomPrompt="1"/>
          </p:nvPr>
        </p:nvSpPr>
        <p:spPr>
          <a:xfrm>
            <a:off x="2500363" y="864870"/>
            <a:ext cx="2397370" cy="5128260"/>
          </a:xfrm>
          <a:prstGeom prst="roundRect">
            <a:avLst>
              <a:gd name="adj" fmla="val 11138"/>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pic>
        <p:nvPicPr>
          <p:cNvPr id="9" name="Imagen 8">
            <a:extLst>
              <a:ext uri="{FF2B5EF4-FFF2-40B4-BE49-F238E27FC236}">
                <a16:creationId xmlns:a16="http://schemas.microsoft.com/office/drawing/2014/main" id="{8A9A553A-C04C-48E0-AC75-9A4C7A29A79E}"/>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7139700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am with Image 5">
    <p:spTree>
      <p:nvGrpSpPr>
        <p:cNvPr id="1" name=""/>
        <p:cNvGrpSpPr/>
        <p:nvPr/>
      </p:nvGrpSpPr>
      <p:grpSpPr>
        <a:xfrm>
          <a:off x="0" y="0"/>
          <a:ext cx="0" cy="0"/>
          <a:chOff x="0" y="0"/>
          <a:chExt cx="0" cy="0"/>
        </a:xfrm>
      </p:grpSpPr>
      <p:sp>
        <p:nvSpPr>
          <p:cNvPr id="29" name="Picture Placeholder 8">
            <a:extLst>
              <a:ext uri="{FF2B5EF4-FFF2-40B4-BE49-F238E27FC236}">
                <a16:creationId xmlns:a16="http://schemas.microsoft.com/office/drawing/2014/main" id="{7B5B4692-8907-4C58-805E-30E3213EA3F0}"/>
              </a:ext>
            </a:extLst>
          </p:cNvPr>
          <p:cNvSpPr>
            <a:spLocks noGrp="1"/>
          </p:cNvSpPr>
          <p:nvPr>
            <p:ph type="pic" sz="quarter" idx="10" hasCustomPrompt="1"/>
          </p:nvPr>
        </p:nvSpPr>
        <p:spPr>
          <a:xfrm>
            <a:off x="76676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5" name="Picture Placeholder 8">
            <a:extLst>
              <a:ext uri="{FF2B5EF4-FFF2-40B4-BE49-F238E27FC236}">
                <a16:creationId xmlns:a16="http://schemas.microsoft.com/office/drawing/2014/main" id="{B0D7749D-4286-4988-8E73-0935363B2858}"/>
              </a:ext>
            </a:extLst>
          </p:cNvPr>
          <p:cNvSpPr>
            <a:spLocks noGrp="1"/>
          </p:cNvSpPr>
          <p:nvPr>
            <p:ph type="pic" sz="quarter" idx="11" hasCustomPrompt="1"/>
          </p:nvPr>
        </p:nvSpPr>
        <p:spPr>
          <a:xfrm>
            <a:off x="347895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6" name="Picture Placeholder 8">
            <a:extLst>
              <a:ext uri="{FF2B5EF4-FFF2-40B4-BE49-F238E27FC236}">
                <a16:creationId xmlns:a16="http://schemas.microsoft.com/office/drawing/2014/main" id="{D4D17D66-39C7-44F8-96F2-16359CAE9E20}"/>
              </a:ext>
            </a:extLst>
          </p:cNvPr>
          <p:cNvSpPr>
            <a:spLocks noGrp="1"/>
          </p:cNvSpPr>
          <p:nvPr>
            <p:ph type="pic" sz="quarter" idx="12" hasCustomPrompt="1"/>
          </p:nvPr>
        </p:nvSpPr>
        <p:spPr>
          <a:xfrm>
            <a:off x="6191143"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17" name="Picture Placeholder 8">
            <a:extLst>
              <a:ext uri="{FF2B5EF4-FFF2-40B4-BE49-F238E27FC236}">
                <a16:creationId xmlns:a16="http://schemas.microsoft.com/office/drawing/2014/main" id="{84D91B1B-CAE9-4133-85E5-867BF75BC628}"/>
              </a:ext>
            </a:extLst>
          </p:cNvPr>
          <p:cNvSpPr>
            <a:spLocks noGrp="1"/>
          </p:cNvSpPr>
          <p:nvPr>
            <p:ph type="pic" sz="quarter" idx="13" hasCustomPrompt="1"/>
          </p:nvPr>
        </p:nvSpPr>
        <p:spPr>
          <a:xfrm>
            <a:off x="8903334" y="2297868"/>
            <a:ext cx="2448879" cy="283267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26316134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am with Image 5">
    <p:spTree>
      <p:nvGrpSpPr>
        <p:cNvPr id="1" name=""/>
        <p:cNvGrpSpPr/>
        <p:nvPr/>
      </p:nvGrpSpPr>
      <p:grpSpPr>
        <a:xfrm>
          <a:off x="0" y="0"/>
          <a:ext cx="0" cy="0"/>
          <a:chOff x="0" y="0"/>
          <a:chExt cx="0" cy="0"/>
        </a:xfrm>
      </p:grpSpPr>
      <p:sp>
        <p:nvSpPr>
          <p:cNvPr id="9" name="Título 6">
            <a:extLst>
              <a:ext uri="{FF2B5EF4-FFF2-40B4-BE49-F238E27FC236}">
                <a16:creationId xmlns:a16="http://schemas.microsoft.com/office/drawing/2014/main" id="{96262D9F-0FBF-4BD2-83CF-891536E8F808}"/>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0" name="Subtitle 2">
            <a:extLst>
              <a:ext uri="{FF2B5EF4-FFF2-40B4-BE49-F238E27FC236}">
                <a16:creationId xmlns:a16="http://schemas.microsoft.com/office/drawing/2014/main" id="{89B5FEC0-3E7C-4B1F-9AC3-DE4CDADE4765}"/>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1" name="Imagen 10">
            <a:extLst>
              <a:ext uri="{FF2B5EF4-FFF2-40B4-BE49-F238E27FC236}">
                <a16:creationId xmlns:a16="http://schemas.microsoft.com/office/drawing/2014/main" id="{83656C13-1130-4486-9944-D476B38BFE8D}"/>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2" name="Picture Placeholder 8">
            <a:extLst>
              <a:ext uri="{FF2B5EF4-FFF2-40B4-BE49-F238E27FC236}">
                <a16:creationId xmlns:a16="http://schemas.microsoft.com/office/drawing/2014/main" id="{E47FDCAD-225D-49D3-98C2-C5AF00E77C6B}"/>
              </a:ext>
            </a:extLst>
          </p:cNvPr>
          <p:cNvSpPr>
            <a:spLocks noGrp="1"/>
          </p:cNvSpPr>
          <p:nvPr>
            <p:ph type="pic" sz="quarter" idx="10" hasCustomPrompt="1"/>
          </p:nvPr>
        </p:nvSpPr>
        <p:spPr>
          <a:xfrm>
            <a:off x="766761"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3" name="Picture Placeholder 8">
            <a:extLst>
              <a:ext uri="{FF2B5EF4-FFF2-40B4-BE49-F238E27FC236}">
                <a16:creationId xmlns:a16="http://schemas.microsoft.com/office/drawing/2014/main" id="{CE1DC1C7-131A-4D4C-AF92-58C097B16642}"/>
              </a:ext>
            </a:extLst>
          </p:cNvPr>
          <p:cNvSpPr>
            <a:spLocks noGrp="1"/>
          </p:cNvSpPr>
          <p:nvPr>
            <p:ph type="pic" sz="quarter" idx="11" hasCustomPrompt="1"/>
          </p:nvPr>
        </p:nvSpPr>
        <p:spPr>
          <a:xfrm>
            <a:off x="766761"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4" name="Picture Placeholder 8">
            <a:extLst>
              <a:ext uri="{FF2B5EF4-FFF2-40B4-BE49-F238E27FC236}">
                <a16:creationId xmlns:a16="http://schemas.microsoft.com/office/drawing/2014/main" id="{6EBA5850-8ECB-4EE4-A0E8-7C42C0D103A1}"/>
              </a:ext>
            </a:extLst>
          </p:cNvPr>
          <p:cNvSpPr>
            <a:spLocks noGrp="1"/>
          </p:cNvSpPr>
          <p:nvPr>
            <p:ph type="pic" sz="quarter" idx="12" hasCustomPrompt="1"/>
          </p:nvPr>
        </p:nvSpPr>
        <p:spPr>
          <a:xfrm>
            <a:off x="766761"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8" name="Picture Placeholder 8">
            <a:extLst>
              <a:ext uri="{FF2B5EF4-FFF2-40B4-BE49-F238E27FC236}">
                <a16:creationId xmlns:a16="http://schemas.microsoft.com/office/drawing/2014/main" id="{4B9F4AFE-96E5-4472-98A5-A56DD7C91616}"/>
              </a:ext>
            </a:extLst>
          </p:cNvPr>
          <p:cNvSpPr>
            <a:spLocks noGrp="1"/>
          </p:cNvSpPr>
          <p:nvPr>
            <p:ph type="pic" sz="quarter" idx="13" hasCustomPrompt="1"/>
          </p:nvPr>
        </p:nvSpPr>
        <p:spPr>
          <a:xfrm>
            <a:off x="4228397"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19" name="Picture Placeholder 8">
            <a:extLst>
              <a:ext uri="{FF2B5EF4-FFF2-40B4-BE49-F238E27FC236}">
                <a16:creationId xmlns:a16="http://schemas.microsoft.com/office/drawing/2014/main" id="{88D32303-3688-4C28-B38E-F4F599A1F027}"/>
              </a:ext>
            </a:extLst>
          </p:cNvPr>
          <p:cNvSpPr>
            <a:spLocks noGrp="1"/>
          </p:cNvSpPr>
          <p:nvPr>
            <p:ph type="pic" sz="quarter" idx="14" hasCustomPrompt="1"/>
          </p:nvPr>
        </p:nvSpPr>
        <p:spPr>
          <a:xfrm>
            <a:off x="4228397"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0" name="Picture Placeholder 8">
            <a:extLst>
              <a:ext uri="{FF2B5EF4-FFF2-40B4-BE49-F238E27FC236}">
                <a16:creationId xmlns:a16="http://schemas.microsoft.com/office/drawing/2014/main" id="{A3D1822E-662B-45B7-A8F0-68AD728C5B3F}"/>
              </a:ext>
            </a:extLst>
          </p:cNvPr>
          <p:cNvSpPr>
            <a:spLocks noGrp="1"/>
          </p:cNvSpPr>
          <p:nvPr>
            <p:ph type="pic" sz="quarter" idx="15" hasCustomPrompt="1"/>
          </p:nvPr>
        </p:nvSpPr>
        <p:spPr>
          <a:xfrm>
            <a:off x="4228397"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1" name="Picture Placeholder 8">
            <a:extLst>
              <a:ext uri="{FF2B5EF4-FFF2-40B4-BE49-F238E27FC236}">
                <a16:creationId xmlns:a16="http://schemas.microsoft.com/office/drawing/2014/main" id="{7FF1CBEF-E028-41E6-BB79-5CFD557D2F24}"/>
              </a:ext>
            </a:extLst>
          </p:cNvPr>
          <p:cNvSpPr>
            <a:spLocks noGrp="1"/>
          </p:cNvSpPr>
          <p:nvPr>
            <p:ph type="pic" sz="quarter" idx="16" hasCustomPrompt="1"/>
          </p:nvPr>
        </p:nvSpPr>
        <p:spPr>
          <a:xfrm>
            <a:off x="7690033" y="1831962"/>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2" name="Picture Placeholder 8">
            <a:extLst>
              <a:ext uri="{FF2B5EF4-FFF2-40B4-BE49-F238E27FC236}">
                <a16:creationId xmlns:a16="http://schemas.microsoft.com/office/drawing/2014/main" id="{94E60E74-BDC4-437C-877D-30D256947AFB}"/>
              </a:ext>
            </a:extLst>
          </p:cNvPr>
          <p:cNvSpPr>
            <a:spLocks noGrp="1"/>
          </p:cNvSpPr>
          <p:nvPr>
            <p:ph type="pic" sz="quarter" idx="17" hasCustomPrompt="1"/>
          </p:nvPr>
        </p:nvSpPr>
        <p:spPr>
          <a:xfrm>
            <a:off x="7690033" y="3303903"/>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
        <p:nvSpPr>
          <p:cNvPr id="23" name="Picture Placeholder 8">
            <a:extLst>
              <a:ext uri="{FF2B5EF4-FFF2-40B4-BE49-F238E27FC236}">
                <a16:creationId xmlns:a16="http://schemas.microsoft.com/office/drawing/2014/main" id="{D5170751-1C30-4016-8DEA-0EBBBF179E60}"/>
              </a:ext>
            </a:extLst>
          </p:cNvPr>
          <p:cNvSpPr>
            <a:spLocks noGrp="1"/>
          </p:cNvSpPr>
          <p:nvPr>
            <p:ph type="pic" sz="quarter" idx="18" hasCustomPrompt="1"/>
          </p:nvPr>
        </p:nvSpPr>
        <p:spPr>
          <a:xfrm>
            <a:off x="7690033" y="4775844"/>
            <a:ext cx="1280160" cy="1280160"/>
          </a:xfrm>
          <a:prstGeom prst="rect">
            <a:avLst/>
          </a:prstGeom>
          <a:pattFill prst="wdDnDiag">
            <a:fgClr>
              <a:schemeClr val="bg1">
                <a:lumMod val="90000"/>
              </a:schemeClr>
            </a:fgClr>
            <a:bgClr>
              <a:schemeClr val="bg1"/>
            </a:bgClr>
          </a:pattFill>
        </p:spPr>
        <p:txBody>
          <a:bodyPr anchor="ctr"/>
          <a:lstStyle>
            <a:lvl1pPr algn="ctr">
              <a:buNone/>
              <a:defRPr sz="1200"/>
            </a:lvl1pPr>
          </a:lstStyle>
          <a:p>
            <a:r>
              <a:rPr lang="en-US"/>
              <a:t>Insert your image here</a:t>
            </a:r>
          </a:p>
        </p:txBody>
      </p:sp>
    </p:spTree>
    <p:extLst>
      <p:ext uri="{BB962C8B-B14F-4D97-AF65-F5344CB8AC3E}">
        <p14:creationId xmlns:p14="http://schemas.microsoft.com/office/powerpoint/2010/main" val="210340954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am with Image 11">
    <p:spTree>
      <p:nvGrpSpPr>
        <p:cNvPr id="1" name=""/>
        <p:cNvGrpSpPr/>
        <p:nvPr/>
      </p:nvGrpSpPr>
      <p:grpSpPr>
        <a:xfrm>
          <a:off x="0" y="0"/>
          <a:ext cx="0" cy="0"/>
          <a:chOff x="0" y="0"/>
          <a:chExt cx="0" cy="0"/>
        </a:xfrm>
      </p:grpSpPr>
      <p:sp>
        <p:nvSpPr>
          <p:cNvPr id="59" name="Picture Placeholder 8">
            <a:extLst>
              <a:ext uri="{FF2B5EF4-FFF2-40B4-BE49-F238E27FC236}">
                <a16:creationId xmlns:a16="http://schemas.microsoft.com/office/drawing/2014/main" id="{6B0125D6-B4CC-4456-A3DB-EAAB9027E012}"/>
              </a:ext>
            </a:extLst>
          </p:cNvPr>
          <p:cNvSpPr>
            <a:spLocks noGrp="1"/>
          </p:cNvSpPr>
          <p:nvPr>
            <p:ph type="pic" sz="quarter" idx="13" hasCustomPrompt="1"/>
          </p:nvPr>
        </p:nvSpPr>
        <p:spPr>
          <a:xfrm>
            <a:off x="1014972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0" name="Picture Placeholder 8">
            <a:extLst>
              <a:ext uri="{FF2B5EF4-FFF2-40B4-BE49-F238E27FC236}">
                <a16:creationId xmlns:a16="http://schemas.microsoft.com/office/drawing/2014/main" id="{0056EEB4-CF9F-4099-957E-E41234BB9A71}"/>
              </a:ext>
            </a:extLst>
          </p:cNvPr>
          <p:cNvSpPr>
            <a:spLocks noGrp="1"/>
          </p:cNvSpPr>
          <p:nvPr>
            <p:ph type="pic" sz="quarter" idx="14" hasCustomPrompt="1"/>
          </p:nvPr>
        </p:nvSpPr>
        <p:spPr>
          <a:xfrm>
            <a:off x="1014972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1" name="Picture Placeholder 8">
            <a:extLst>
              <a:ext uri="{FF2B5EF4-FFF2-40B4-BE49-F238E27FC236}">
                <a16:creationId xmlns:a16="http://schemas.microsoft.com/office/drawing/2014/main" id="{22C4D0E7-AFE9-49C4-9F63-AAAED6688780}"/>
              </a:ext>
            </a:extLst>
          </p:cNvPr>
          <p:cNvSpPr>
            <a:spLocks noGrp="1"/>
          </p:cNvSpPr>
          <p:nvPr>
            <p:ph type="pic" sz="quarter" idx="15" hasCustomPrompt="1"/>
          </p:nvPr>
        </p:nvSpPr>
        <p:spPr>
          <a:xfrm>
            <a:off x="1014972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2" name="Picture Placeholder 8">
            <a:extLst>
              <a:ext uri="{FF2B5EF4-FFF2-40B4-BE49-F238E27FC236}">
                <a16:creationId xmlns:a16="http://schemas.microsoft.com/office/drawing/2014/main" id="{6E5561A0-DFAD-4A99-971D-116C867FB229}"/>
              </a:ext>
            </a:extLst>
          </p:cNvPr>
          <p:cNvSpPr>
            <a:spLocks noGrp="1"/>
          </p:cNvSpPr>
          <p:nvPr>
            <p:ph type="pic" sz="quarter" idx="16" hasCustomPrompt="1"/>
          </p:nvPr>
        </p:nvSpPr>
        <p:spPr>
          <a:xfrm>
            <a:off x="8144295"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3" name="Picture Placeholder 8">
            <a:extLst>
              <a:ext uri="{FF2B5EF4-FFF2-40B4-BE49-F238E27FC236}">
                <a16:creationId xmlns:a16="http://schemas.microsoft.com/office/drawing/2014/main" id="{472A903F-EF5E-4A1F-BCAB-92E5648238CE}"/>
              </a:ext>
            </a:extLst>
          </p:cNvPr>
          <p:cNvSpPr>
            <a:spLocks noGrp="1"/>
          </p:cNvSpPr>
          <p:nvPr>
            <p:ph type="pic" sz="quarter" idx="17" hasCustomPrompt="1"/>
          </p:nvPr>
        </p:nvSpPr>
        <p:spPr>
          <a:xfrm>
            <a:off x="8144295"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64" name="Picture Placeholder 8">
            <a:extLst>
              <a:ext uri="{FF2B5EF4-FFF2-40B4-BE49-F238E27FC236}">
                <a16:creationId xmlns:a16="http://schemas.microsoft.com/office/drawing/2014/main" id="{886E5714-9FDD-42D8-A639-3489A4649C09}"/>
              </a:ext>
            </a:extLst>
          </p:cNvPr>
          <p:cNvSpPr>
            <a:spLocks noGrp="1"/>
          </p:cNvSpPr>
          <p:nvPr>
            <p:ph type="pic" sz="quarter" idx="18" hasCustomPrompt="1"/>
          </p:nvPr>
        </p:nvSpPr>
        <p:spPr>
          <a:xfrm>
            <a:off x="8144295"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7" name="Picture Placeholder 8">
            <a:extLst>
              <a:ext uri="{FF2B5EF4-FFF2-40B4-BE49-F238E27FC236}">
                <a16:creationId xmlns:a16="http://schemas.microsoft.com/office/drawing/2014/main" id="{1C8D88B4-391F-4837-AB1C-8F40916B9B45}"/>
              </a:ext>
            </a:extLst>
          </p:cNvPr>
          <p:cNvSpPr>
            <a:spLocks noGrp="1"/>
          </p:cNvSpPr>
          <p:nvPr>
            <p:ph type="pic" sz="quarter" idx="19" hasCustomPrompt="1"/>
          </p:nvPr>
        </p:nvSpPr>
        <p:spPr>
          <a:xfrm>
            <a:off x="6138867"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79" name="Picture Placeholder 8">
            <a:extLst>
              <a:ext uri="{FF2B5EF4-FFF2-40B4-BE49-F238E27FC236}">
                <a16:creationId xmlns:a16="http://schemas.microsoft.com/office/drawing/2014/main" id="{D4353AB1-B2FF-4CCA-B3DD-27B6BD6584BF}"/>
              </a:ext>
            </a:extLst>
          </p:cNvPr>
          <p:cNvSpPr>
            <a:spLocks noGrp="1"/>
          </p:cNvSpPr>
          <p:nvPr>
            <p:ph type="pic" sz="quarter" idx="21" hasCustomPrompt="1"/>
          </p:nvPr>
        </p:nvSpPr>
        <p:spPr>
          <a:xfrm>
            <a:off x="6138867"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0" name="Picture Placeholder 8">
            <a:extLst>
              <a:ext uri="{FF2B5EF4-FFF2-40B4-BE49-F238E27FC236}">
                <a16:creationId xmlns:a16="http://schemas.microsoft.com/office/drawing/2014/main" id="{D915F873-A280-4832-AA80-391D917086B6}"/>
              </a:ext>
            </a:extLst>
          </p:cNvPr>
          <p:cNvSpPr>
            <a:spLocks noGrp="1"/>
          </p:cNvSpPr>
          <p:nvPr>
            <p:ph type="pic" sz="quarter" idx="22" hasCustomPrompt="1"/>
          </p:nvPr>
        </p:nvSpPr>
        <p:spPr>
          <a:xfrm>
            <a:off x="4133439"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2" name="Picture Placeholder 8">
            <a:extLst>
              <a:ext uri="{FF2B5EF4-FFF2-40B4-BE49-F238E27FC236}">
                <a16:creationId xmlns:a16="http://schemas.microsoft.com/office/drawing/2014/main" id="{E9B7A70A-FD77-4644-BD7C-437D151D79F6}"/>
              </a:ext>
            </a:extLst>
          </p:cNvPr>
          <p:cNvSpPr>
            <a:spLocks noGrp="1"/>
          </p:cNvSpPr>
          <p:nvPr>
            <p:ph type="pic" sz="quarter" idx="24" hasCustomPrompt="1"/>
          </p:nvPr>
        </p:nvSpPr>
        <p:spPr>
          <a:xfrm>
            <a:off x="4133439"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3" name="Picture Placeholder 8">
            <a:extLst>
              <a:ext uri="{FF2B5EF4-FFF2-40B4-BE49-F238E27FC236}">
                <a16:creationId xmlns:a16="http://schemas.microsoft.com/office/drawing/2014/main" id="{33A7E1EF-EA82-4886-BD28-67AC9D02A76F}"/>
              </a:ext>
            </a:extLst>
          </p:cNvPr>
          <p:cNvSpPr>
            <a:spLocks noGrp="1"/>
          </p:cNvSpPr>
          <p:nvPr>
            <p:ph type="pic" sz="quarter" idx="25" hasCustomPrompt="1"/>
          </p:nvPr>
        </p:nvSpPr>
        <p:spPr>
          <a:xfrm>
            <a:off x="212801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4" name="Picture Placeholder 8">
            <a:extLst>
              <a:ext uri="{FF2B5EF4-FFF2-40B4-BE49-F238E27FC236}">
                <a16:creationId xmlns:a16="http://schemas.microsoft.com/office/drawing/2014/main" id="{BAEB3BEE-F22B-46B6-A11C-B7CCFB25B272}"/>
              </a:ext>
            </a:extLst>
          </p:cNvPr>
          <p:cNvSpPr>
            <a:spLocks noGrp="1"/>
          </p:cNvSpPr>
          <p:nvPr>
            <p:ph type="pic" sz="quarter" idx="26" hasCustomPrompt="1"/>
          </p:nvPr>
        </p:nvSpPr>
        <p:spPr>
          <a:xfrm>
            <a:off x="2128011"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5" name="Picture Placeholder 8">
            <a:extLst>
              <a:ext uri="{FF2B5EF4-FFF2-40B4-BE49-F238E27FC236}">
                <a16:creationId xmlns:a16="http://schemas.microsoft.com/office/drawing/2014/main" id="{EA9C1D1F-6EF2-4FE8-9C67-FD29D85E0730}"/>
              </a:ext>
            </a:extLst>
          </p:cNvPr>
          <p:cNvSpPr>
            <a:spLocks noGrp="1"/>
          </p:cNvSpPr>
          <p:nvPr>
            <p:ph type="pic" sz="quarter" idx="27" hasCustomPrompt="1"/>
          </p:nvPr>
        </p:nvSpPr>
        <p:spPr>
          <a:xfrm>
            <a:off x="2128011"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7" name="Picture Placeholder 8">
            <a:extLst>
              <a:ext uri="{FF2B5EF4-FFF2-40B4-BE49-F238E27FC236}">
                <a16:creationId xmlns:a16="http://schemas.microsoft.com/office/drawing/2014/main" id="{D59C32F3-7158-45C1-AEE3-1E37E40D6FE3}"/>
              </a:ext>
            </a:extLst>
          </p:cNvPr>
          <p:cNvSpPr>
            <a:spLocks noGrp="1"/>
          </p:cNvSpPr>
          <p:nvPr>
            <p:ph type="pic" sz="quarter" idx="29" hasCustomPrompt="1"/>
          </p:nvPr>
        </p:nvSpPr>
        <p:spPr>
          <a:xfrm>
            <a:off x="122583" y="2361310"/>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8" name="Picture Placeholder 8">
            <a:extLst>
              <a:ext uri="{FF2B5EF4-FFF2-40B4-BE49-F238E27FC236}">
                <a16:creationId xmlns:a16="http://schemas.microsoft.com/office/drawing/2014/main" id="{DD8CA5D2-224B-45C2-A209-FC4457848818}"/>
              </a:ext>
            </a:extLst>
          </p:cNvPr>
          <p:cNvSpPr>
            <a:spLocks noGrp="1"/>
          </p:cNvSpPr>
          <p:nvPr>
            <p:ph type="pic" sz="quarter" idx="30" hasCustomPrompt="1"/>
          </p:nvPr>
        </p:nvSpPr>
        <p:spPr>
          <a:xfrm>
            <a:off x="122583" y="4611372"/>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
        <p:nvSpPr>
          <p:cNvPr id="89" name="Picture Placeholder 8">
            <a:extLst>
              <a:ext uri="{FF2B5EF4-FFF2-40B4-BE49-F238E27FC236}">
                <a16:creationId xmlns:a16="http://schemas.microsoft.com/office/drawing/2014/main" id="{401FE802-3197-4A2B-B7BF-6771444351F2}"/>
              </a:ext>
            </a:extLst>
          </p:cNvPr>
          <p:cNvSpPr>
            <a:spLocks noGrp="1"/>
          </p:cNvSpPr>
          <p:nvPr>
            <p:ph type="pic" sz="quarter" idx="31" hasCustomPrompt="1"/>
          </p:nvPr>
        </p:nvSpPr>
        <p:spPr>
          <a:xfrm>
            <a:off x="122581" y="111248"/>
            <a:ext cx="1911096" cy="2112264"/>
          </a:xfrm>
          <a:prstGeom prst="rect">
            <a:avLst/>
          </a:prstGeom>
          <a:pattFill prst="wdDnDiag">
            <a:fgClr>
              <a:schemeClr val="bg1">
                <a:lumMod val="90000"/>
              </a:schemeClr>
            </a:fgClr>
            <a:bgClr>
              <a:schemeClr val="bg1"/>
            </a:bgClr>
          </a:pattFill>
        </p:spPr>
        <p:txBody>
          <a:bodyPr anchor="ctr"/>
          <a:lstStyle>
            <a:lvl1pPr algn="ctr">
              <a:buNone/>
              <a:defRPr sz="2000"/>
            </a:lvl1pPr>
          </a:lstStyle>
          <a:p>
            <a:r>
              <a:rPr lang="en-US"/>
              <a:t>Insert your image here</a:t>
            </a:r>
          </a:p>
        </p:txBody>
      </p:sp>
    </p:spTree>
    <p:extLst>
      <p:ext uri="{BB962C8B-B14F-4D97-AF65-F5344CB8AC3E}">
        <p14:creationId xmlns:p14="http://schemas.microsoft.com/office/powerpoint/2010/main" val="39853209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with Image 12">
    <p:spTree>
      <p:nvGrpSpPr>
        <p:cNvPr id="1" name=""/>
        <p:cNvGrpSpPr/>
        <p:nvPr/>
      </p:nvGrpSpPr>
      <p:grpSpPr>
        <a:xfrm>
          <a:off x="0" y="0"/>
          <a:ext cx="0" cy="0"/>
          <a:chOff x="0" y="0"/>
          <a:chExt cx="0" cy="0"/>
        </a:xfrm>
      </p:grpSpPr>
      <p:sp>
        <p:nvSpPr>
          <p:cNvPr id="57" name="Picture Placeholder 8">
            <a:extLst>
              <a:ext uri="{FF2B5EF4-FFF2-40B4-BE49-F238E27FC236}">
                <a16:creationId xmlns:a16="http://schemas.microsoft.com/office/drawing/2014/main" id="{2C36DA8B-682E-404A-BB13-0EA29F145D17}"/>
              </a:ext>
            </a:extLst>
          </p:cNvPr>
          <p:cNvSpPr>
            <a:spLocks noGrp="1"/>
          </p:cNvSpPr>
          <p:nvPr>
            <p:ph type="pic" sz="quarter" idx="31" hasCustomPrompt="1"/>
          </p:nvPr>
        </p:nvSpPr>
        <p:spPr>
          <a:xfrm>
            <a:off x="0"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58" name="Picture Placeholder 8">
            <a:extLst>
              <a:ext uri="{FF2B5EF4-FFF2-40B4-BE49-F238E27FC236}">
                <a16:creationId xmlns:a16="http://schemas.microsoft.com/office/drawing/2014/main" id="{E44C2AD2-010D-4F27-911F-F36AC5D9F8C3}"/>
              </a:ext>
            </a:extLst>
          </p:cNvPr>
          <p:cNvSpPr>
            <a:spLocks noGrp="1"/>
          </p:cNvSpPr>
          <p:nvPr>
            <p:ph type="pic" sz="quarter" idx="32" hasCustomPrompt="1"/>
          </p:nvPr>
        </p:nvSpPr>
        <p:spPr>
          <a:xfrm>
            <a:off x="10750932"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5" name="Picture Placeholder 8">
            <a:extLst>
              <a:ext uri="{FF2B5EF4-FFF2-40B4-BE49-F238E27FC236}">
                <a16:creationId xmlns:a16="http://schemas.microsoft.com/office/drawing/2014/main" id="{F65FFC27-215C-41FA-87E5-3F96810153C7}"/>
              </a:ext>
            </a:extLst>
          </p:cNvPr>
          <p:cNvSpPr>
            <a:spLocks noGrp="1"/>
          </p:cNvSpPr>
          <p:nvPr>
            <p:ph type="pic" sz="quarter" idx="33" hasCustomPrompt="1"/>
          </p:nvPr>
        </p:nvSpPr>
        <p:spPr>
          <a:xfrm>
            <a:off x="153658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6" name="Picture Placeholder 8">
            <a:extLst>
              <a:ext uri="{FF2B5EF4-FFF2-40B4-BE49-F238E27FC236}">
                <a16:creationId xmlns:a16="http://schemas.microsoft.com/office/drawing/2014/main" id="{EC93288F-4088-486E-9C61-FD0235ACB5FD}"/>
              </a:ext>
            </a:extLst>
          </p:cNvPr>
          <p:cNvSpPr>
            <a:spLocks noGrp="1"/>
          </p:cNvSpPr>
          <p:nvPr>
            <p:ph type="pic" sz="quarter" idx="35" hasCustomPrompt="1"/>
          </p:nvPr>
        </p:nvSpPr>
        <p:spPr>
          <a:xfrm>
            <a:off x="3072309"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7" name="Picture Placeholder 8">
            <a:extLst>
              <a:ext uri="{FF2B5EF4-FFF2-40B4-BE49-F238E27FC236}">
                <a16:creationId xmlns:a16="http://schemas.microsoft.com/office/drawing/2014/main" id="{3C3C5D70-DEDE-49C8-BAD0-14B3E6DAEBC0}"/>
              </a:ext>
            </a:extLst>
          </p:cNvPr>
          <p:cNvSpPr>
            <a:spLocks noGrp="1"/>
          </p:cNvSpPr>
          <p:nvPr>
            <p:ph type="pic" sz="quarter" idx="36" hasCustomPrompt="1"/>
          </p:nvPr>
        </p:nvSpPr>
        <p:spPr>
          <a:xfrm>
            <a:off x="4608033"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8" name="Picture Placeholder 8">
            <a:extLst>
              <a:ext uri="{FF2B5EF4-FFF2-40B4-BE49-F238E27FC236}">
                <a16:creationId xmlns:a16="http://schemas.microsoft.com/office/drawing/2014/main" id="{3BCCB183-1C81-44E3-93A8-D73EEE7AD8BC}"/>
              </a:ext>
            </a:extLst>
          </p:cNvPr>
          <p:cNvSpPr>
            <a:spLocks noGrp="1"/>
          </p:cNvSpPr>
          <p:nvPr>
            <p:ph type="pic" sz="quarter" idx="37" hasCustomPrompt="1"/>
          </p:nvPr>
        </p:nvSpPr>
        <p:spPr>
          <a:xfrm>
            <a:off x="6143757"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69" name="Picture Placeholder 8">
            <a:extLst>
              <a:ext uri="{FF2B5EF4-FFF2-40B4-BE49-F238E27FC236}">
                <a16:creationId xmlns:a16="http://schemas.microsoft.com/office/drawing/2014/main" id="{A8F68481-CF29-413E-A7E4-C2038C6150EC}"/>
              </a:ext>
            </a:extLst>
          </p:cNvPr>
          <p:cNvSpPr>
            <a:spLocks noGrp="1"/>
          </p:cNvSpPr>
          <p:nvPr>
            <p:ph type="pic" sz="quarter" idx="38" hasCustomPrompt="1"/>
          </p:nvPr>
        </p:nvSpPr>
        <p:spPr>
          <a:xfrm>
            <a:off x="7679481"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0" name="Picture Placeholder 8">
            <a:extLst>
              <a:ext uri="{FF2B5EF4-FFF2-40B4-BE49-F238E27FC236}">
                <a16:creationId xmlns:a16="http://schemas.microsoft.com/office/drawing/2014/main" id="{9250F267-6895-4013-9856-F9419F44016B}"/>
              </a:ext>
            </a:extLst>
          </p:cNvPr>
          <p:cNvSpPr>
            <a:spLocks noGrp="1"/>
          </p:cNvSpPr>
          <p:nvPr>
            <p:ph type="pic" sz="quarter" idx="39" hasCustomPrompt="1"/>
          </p:nvPr>
        </p:nvSpPr>
        <p:spPr>
          <a:xfrm>
            <a:off x="9215205" y="-83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1" name="Picture Placeholder 8">
            <a:extLst>
              <a:ext uri="{FF2B5EF4-FFF2-40B4-BE49-F238E27FC236}">
                <a16:creationId xmlns:a16="http://schemas.microsoft.com/office/drawing/2014/main" id="{A9941E55-A993-4887-971E-5E5B69C0FC61}"/>
              </a:ext>
            </a:extLst>
          </p:cNvPr>
          <p:cNvSpPr>
            <a:spLocks noGrp="1"/>
          </p:cNvSpPr>
          <p:nvPr>
            <p:ph type="pic" sz="quarter" idx="40" hasCustomPrompt="1"/>
          </p:nvPr>
        </p:nvSpPr>
        <p:spPr>
          <a:xfrm>
            <a:off x="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2" name="Picture Placeholder 8">
            <a:extLst>
              <a:ext uri="{FF2B5EF4-FFF2-40B4-BE49-F238E27FC236}">
                <a16:creationId xmlns:a16="http://schemas.microsoft.com/office/drawing/2014/main" id="{979D918A-EFB6-4F9D-87B6-E7E88BDEA586}"/>
              </a:ext>
            </a:extLst>
          </p:cNvPr>
          <p:cNvSpPr>
            <a:spLocks noGrp="1"/>
          </p:cNvSpPr>
          <p:nvPr>
            <p:ph type="pic" sz="quarter" idx="41" hasCustomPrompt="1"/>
          </p:nvPr>
        </p:nvSpPr>
        <p:spPr>
          <a:xfrm>
            <a:off x="1076118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3" name="Picture Placeholder 8">
            <a:extLst>
              <a:ext uri="{FF2B5EF4-FFF2-40B4-BE49-F238E27FC236}">
                <a16:creationId xmlns:a16="http://schemas.microsoft.com/office/drawing/2014/main" id="{1431269D-E3B9-47D1-BA89-5CA0C1D949FE}"/>
              </a:ext>
            </a:extLst>
          </p:cNvPr>
          <p:cNvSpPr>
            <a:spLocks noGrp="1"/>
          </p:cNvSpPr>
          <p:nvPr>
            <p:ph type="pic" sz="quarter" idx="42" hasCustomPrompt="1"/>
          </p:nvPr>
        </p:nvSpPr>
        <p:spPr>
          <a:xfrm>
            <a:off x="153731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4" name="Picture Placeholder 8">
            <a:extLst>
              <a:ext uri="{FF2B5EF4-FFF2-40B4-BE49-F238E27FC236}">
                <a16:creationId xmlns:a16="http://schemas.microsoft.com/office/drawing/2014/main" id="{83E883DC-50A2-406C-93D4-4CB87E4E29CF}"/>
              </a:ext>
            </a:extLst>
          </p:cNvPr>
          <p:cNvSpPr>
            <a:spLocks noGrp="1"/>
          </p:cNvSpPr>
          <p:nvPr>
            <p:ph type="pic" sz="quarter" idx="43" hasCustomPrompt="1"/>
          </p:nvPr>
        </p:nvSpPr>
        <p:spPr>
          <a:xfrm>
            <a:off x="3074624"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5" name="Picture Placeholder 8">
            <a:extLst>
              <a:ext uri="{FF2B5EF4-FFF2-40B4-BE49-F238E27FC236}">
                <a16:creationId xmlns:a16="http://schemas.microsoft.com/office/drawing/2014/main" id="{648BF147-A36B-415D-A9FD-ED04E6B19199}"/>
              </a:ext>
            </a:extLst>
          </p:cNvPr>
          <p:cNvSpPr>
            <a:spLocks noGrp="1"/>
          </p:cNvSpPr>
          <p:nvPr>
            <p:ph type="pic" sz="quarter" idx="44" hasCustomPrompt="1"/>
          </p:nvPr>
        </p:nvSpPr>
        <p:spPr>
          <a:xfrm>
            <a:off x="4611936"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6" name="Picture Placeholder 8">
            <a:extLst>
              <a:ext uri="{FF2B5EF4-FFF2-40B4-BE49-F238E27FC236}">
                <a16:creationId xmlns:a16="http://schemas.microsoft.com/office/drawing/2014/main" id="{11C7F576-A415-4748-B96D-C4CCB6F0F0B8}"/>
              </a:ext>
            </a:extLst>
          </p:cNvPr>
          <p:cNvSpPr>
            <a:spLocks noGrp="1"/>
          </p:cNvSpPr>
          <p:nvPr>
            <p:ph type="pic" sz="quarter" idx="45" hasCustomPrompt="1"/>
          </p:nvPr>
        </p:nvSpPr>
        <p:spPr>
          <a:xfrm>
            <a:off x="6149248"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78" name="Picture Placeholder 8">
            <a:extLst>
              <a:ext uri="{FF2B5EF4-FFF2-40B4-BE49-F238E27FC236}">
                <a16:creationId xmlns:a16="http://schemas.microsoft.com/office/drawing/2014/main" id="{6A0A678D-6987-4871-8950-A1E468D5E3B5}"/>
              </a:ext>
            </a:extLst>
          </p:cNvPr>
          <p:cNvSpPr>
            <a:spLocks noGrp="1"/>
          </p:cNvSpPr>
          <p:nvPr>
            <p:ph type="pic" sz="quarter" idx="46" hasCustomPrompt="1"/>
          </p:nvPr>
        </p:nvSpPr>
        <p:spPr>
          <a:xfrm>
            <a:off x="7686560"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1" name="Picture Placeholder 8">
            <a:extLst>
              <a:ext uri="{FF2B5EF4-FFF2-40B4-BE49-F238E27FC236}">
                <a16:creationId xmlns:a16="http://schemas.microsoft.com/office/drawing/2014/main" id="{1AEC7FBD-DF06-4A29-A40B-E8D821A8E8D8}"/>
              </a:ext>
            </a:extLst>
          </p:cNvPr>
          <p:cNvSpPr>
            <a:spLocks noGrp="1"/>
          </p:cNvSpPr>
          <p:nvPr>
            <p:ph type="pic" sz="quarter" idx="47" hasCustomPrompt="1"/>
          </p:nvPr>
        </p:nvSpPr>
        <p:spPr>
          <a:xfrm>
            <a:off x="9223872" y="5577840"/>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86" name="Picture Placeholder 8">
            <a:extLst>
              <a:ext uri="{FF2B5EF4-FFF2-40B4-BE49-F238E27FC236}">
                <a16:creationId xmlns:a16="http://schemas.microsoft.com/office/drawing/2014/main" id="{82A96A8B-667B-473D-98ED-238FB53B886F}"/>
              </a:ext>
            </a:extLst>
          </p:cNvPr>
          <p:cNvSpPr>
            <a:spLocks noGrp="1"/>
          </p:cNvSpPr>
          <p:nvPr>
            <p:ph type="pic" sz="quarter" idx="48" hasCustomPrompt="1"/>
          </p:nvPr>
        </p:nvSpPr>
        <p:spPr>
          <a:xfrm>
            <a:off x="0"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0" name="Picture Placeholder 8">
            <a:extLst>
              <a:ext uri="{FF2B5EF4-FFF2-40B4-BE49-F238E27FC236}">
                <a16:creationId xmlns:a16="http://schemas.microsoft.com/office/drawing/2014/main" id="{F3467E02-509E-45EB-821E-D4329C9CFF09}"/>
              </a:ext>
            </a:extLst>
          </p:cNvPr>
          <p:cNvSpPr>
            <a:spLocks noGrp="1"/>
          </p:cNvSpPr>
          <p:nvPr>
            <p:ph type="pic" sz="quarter" idx="49" hasCustomPrompt="1"/>
          </p:nvPr>
        </p:nvSpPr>
        <p:spPr>
          <a:xfrm>
            <a:off x="0"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1" name="Picture Placeholder 8">
            <a:extLst>
              <a:ext uri="{FF2B5EF4-FFF2-40B4-BE49-F238E27FC236}">
                <a16:creationId xmlns:a16="http://schemas.microsoft.com/office/drawing/2014/main" id="{BE906654-7879-4C1A-8653-CA00296E6B77}"/>
              </a:ext>
            </a:extLst>
          </p:cNvPr>
          <p:cNvSpPr>
            <a:spLocks noGrp="1"/>
          </p:cNvSpPr>
          <p:nvPr>
            <p:ph type="pic" sz="quarter" idx="50" hasCustomPrompt="1"/>
          </p:nvPr>
        </p:nvSpPr>
        <p:spPr>
          <a:xfrm>
            <a:off x="0"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8" name="Picture Placeholder 8">
            <a:extLst>
              <a:ext uri="{FF2B5EF4-FFF2-40B4-BE49-F238E27FC236}">
                <a16:creationId xmlns:a16="http://schemas.microsoft.com/office/drawing/2014/main" id="{F81FDD7C-D353-421F-BA5D-98FDCDB13419}"/>
              </a:ext>
            </a:extLst>
          </p:cNvPr>
          <p:cNvSpPr>
            <a:spLocks noGrp="1"/>
          </p:cNvSpPr>
          <p:nvPr>
            <p:ph type="pic" sz="quarter" idx="51" hasCustomPrompt="1"/>
          </p:nvPr>
        </p:nvSpPr>
        <p:spPr>
          <a:xfrm>
            <a:off x="10750932"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99" name="Picture Placeholder 8">
            <a:extLst>
              <a:ext uri="{FF2B5EF4-FFF2-40B4-BE49-F238E27FC236}">
                <a16:creationId xmlns:a16="http://schemas.microsoft.com/office/drawing/2014/main" id="{4532528E-A5CA-41B8-A54F-BAAB9876439E}"/>
              </a:ext>
            </a:extLst>
          </p:cNvPr>
          <p:cNvSpPr>
            <a:spLocks noGrp="1"/>
          </p:cNvSpPr>
          <p:nvPr>
            <p:ph type="pic" sz="quarter" idx="52" hasCustomPrompt="1"/>
          </p:nvPr>
        </p:nvSpPr>
        <p:spPr>
          <a:xfrm>
            <a:off x="153658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4" name="Picture Placeholder 8">
            <a:extLst>
              <a:ext uri="{FF2B5EF4-FFF2-40B4-BE49-F238E27FC236}">
                <a16:creationId xmlns:a16="http://schemas.microsoft.com/office/drawing/2014/main" id="{14C6F360-7B74-403A-942A-676BA8C58A62}"/>
              </a:ext>
            </a:extLst>
          </p:cNvPr>
          <p:cNvSpPr>
            <a:spLocks noGrp="1"/>
          </p:cNvSpPr>
          <p:nvPr>
            <p:ph type="pic" sz="quarter" idx="57" hasCustomPrompt="1"/>
          </p:nvPr>
        </p:nvSpPr>
        <p:spPr>
          <a:xfrm>
            <a:off x="9215205" y="1393838"/>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5" name="Picture Placeholder 8">
            <a:extLst>
              <a:ext uri="{FF2B5EF4-FFF2-40B4-BE49-F238E27FC236}">
                <a16:creationId xmlns:a16="http://schemas.microsoft.com/office/drawing/2014/main" id="{C5F7BA68-B09A-48DF-8B57-93DE874F6C70}"/>
              </a:ext>
            </a:extLst>
          </p:cNvPr>
          <p:cNvSpPr>
            <a:spLocks noGrp="1"/>
          </p:cNvSpPr>
          <p:nvPr>
            <p:ph type="pic" sz="quarter" idx="58" hasCustomPrompt="1"/>
          </p:nvPr>
        </p:nvSpPr>
        <p:spPr>
          <a:xfrm>
            <a:off x="10750932"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06" name="Picture Placeholder 8">
            <a:extLst>
              <a:ext uri="{FF2B5EF4-FFF2-40B4-BE49-F238E27FC236}">
                <a16:creationId xmlns:a16="http://schemas.microsoft.com/office/drawing/2014/main" id="{436F3D7E-B6E8-4A99-A7C8-C923395807DD}"/>
              </a:ext>
            </a:extLst>
          </p:cNvPr>
          <p:cNvSpPr>
            <a:spLocks noGrp="1"/>
          </p:cNvSpPr>
          <p:nvPr>
            <p:ph type="pic" sz="quarter" idx="59" hasCustomPrompt="1"/>
          </p:nvPr>
        </p:nvSpPr>
        <p:spPr>
          <a:xfrm>
            <a:off x="153658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1" name="Picture Placeholder 8">
            <a:extLst>
              <a:ext uri="{FF2B5EF4-FFF2-40B4-BE49-F238E27FC236}">
                <a16:creationId xmlns:a16="http://schemas.microsoft.com/office/drawing/2014/main" id="{781D5C79-188C-43AF-936F-10648C0767FB}"/>
              </a:ext>
            </a:extLst>
          </p:cNvPr>
          <p:cNvSpPr>
            <a:spLocks noGrp="1"/>
          </p:cNvSpPr>
          <p:nvPr>
            <p:ph type="pic" sz="quarter" idx="64" hasCustomPrompt="1"/>
          </p:nvPr>
        </p:nvSpPr>
        <p:spPr>
          <a:xfrm>
            <a:off x="9215205" y="2788506"/>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2" name="Picture Placeholder 8">
            <a:extLst>
              <a:ext uri="{FF2B5EF4-FFF2-40B4-BE49-F238E27FC236}">
                <a16:creationId xmlns:a16="http://schemas.microsoft.com/office/drawing/2014/main" id="{BD65DC38-313F-49B1-B128-C4F33D660837}"/>
              </a:ext>
            </a:extLst>
          </p:cNvPr>
          <p:cNvSpPr>
            <a:spLocks noGrp="1"/>
          </p:cNvSpPr>
          <p:nvPr>
            <p:ph type="pic" sz="quarter" idx="65" hasCustomPrompt="1"/>
          </p:nvPr>
        </p:nvSpPr>
        <p:spPr>
          <a:xfrm>
            <a:off x="10750932"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3" name="Picture Placeholder 8">
            <a:extLst>
              <a:ext uri="{FF2B5EF4-FFF2-40B4-BE49-F238E27FC236}">
                <a16:creationId xmlns:a16="http://schemas.microsoft.com/office/drawing/2014/main" id="{BEB0AFF5-11D4-4BA2-BFCB-3090339F175E}"/>
              </a:ext>
            </a:extLst>
          </p:cNvPr>
          <p:cNvSpPr>
            <a:spLocks noGrp="1"/>
          </p:cNvSpPr>
          <p:nvPr>
            <p:ph type="pic" sz="quarter" idx="66" hasCustomPrompt="1"/>
          </p:nvPr>
        </p:nvSpPr>
        <p:spPr>
          <a:xfrm>
            <a:off x="153658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8" name="Picture Placeholder 8">
            <a:extLst>
              <a:ext uri="{FF2B5EF4-FFF2-40B4-BE49-F238E27FC236}">
                <a16:creationId xmlns:a16="http://schemas.microsoft.com/office/drawing/2014/main" id="{F3398E7A-5F0D-4987-A319-DDFDA1C0BCCF}"/>
              </a:ext>
            </a:extLst>
          </p:cNvPr>
          <p:cNvSpPr>
            <a:spLocks noGrp="1"/>
          </p:cNvSpPr>
          <p:nvPr>
            <p:ph type="pic" sz="quarter" idx="71" hasCustomPrompt="1"/>
          </p:nvPr>
        </p:nvSpPr>
        <p:spPr>
          <a:xfrm>
            <a:off x="9215205" y="4183174"/>
            <a:ext cx="1444752" cy="128016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Tree>
    <p:extLst>
      <p:ext uri="{BB962C8B-B14F-4D97-AF65-F5344CB8AC3E}">
        <p14:creationId xmlns:p14="http://schemas.microsoft.com/office/powerpoint/2010/main" val="40013350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ortfolio 10">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3035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254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254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C7DA7BFB-DB38-42E5-989E-E2A57EBFA325}"/>
              </a:ext>
            </a:extLst>
          </p:cNvPr>
          <p:cNvPicPr>
            <a:picLocks noChangeAspect="1"/>
          </p:cNvPicPr>
          <p:nvPr userDrawn="1"/>
        </p:nvPicPr>
        <p:blipFill>
          <a:blip r:embed="rId2"/>
          <a:stretch>
            <a:fillRect/>
          </a:stretch>
        </p:blipFill>
        <p:spPr>
          <a:xfrm>
            <a:off x="10589817" y="5951075"/>
            <a:ext cx="995333" cy="535489"/>
          </a:xfrm>
          <a:prstGeom prst="rect">
            <a:avLst/>
          </a:prstGeom>
        </p:spPr>
      </p:pic>
      <p:sp>
        <p:nvSpPr>
          <p:cNvPr id="10" name="Título 6">
            <a:extLst>
              <a:ext uri="{FF2B5EF4-FFF2-40B4-BE49-F238E27FC236}">
                <a16:creationId xmlns:a16="http://schemas.microsoft.com/office/drawing/2014/main" id="{288E4D2B-DA95-4EB8-BA34-D13202459EF1}"/>
              </a:ext>
            </a:extLst>
          </p:cNvPr>
          <p:cNvSpPr>
            <a:spLocks noGrp="1"/>
          </p:cNvSpPr>
          <p:nvPr>
            <p:ph type="title" hasCustomPrompt="1"/>
          </p:nvPr>
        </p:nvSpPr>
        <p:spPr>
          <a:xfrm>
            <a:off x="6725821"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AB399BB6-16EB-4CC8-86E2-40BBE61C772C}"/>
              </a:ext>
            </a:extLst>
          </p:cNvPr>
          <p:cNvSpPr>
            <a:spLocks noGrp="1"/>
          </p:cNvSpPr>
          <p:nvPr>
            <p:ph type="subTitle" idx="1" hasCustomPrompt="1"/>
          </p:nvPr>
        </p:nvSpPr>
        <p:spPr>
          <a:xfrm>
            <a:off x="674635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34034230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ortfolio 11">
    <p:spTree>
      <p:nvGrpSpPr>
        <p:cNvPr id="1" name=""/>
        <p:cNvGrpSpPr/>
        <p:nvPr/>
      </p:nvGrpSpPr>
      <p:grpSpPr>
        <a:xfrm>
          <a:off x="0" y="0"/>
          <a:ext cx="0" cy="0"/>
          <a:chOff x="0" y="0"/>
          <a:chExt cx="0" cy="0"/>
        </a:xfrm>
      </p:grpSpPr>
      <p:sp>
        <p:nvSpPr>
          <p:cNvPr id="45" name="Picture Placeholder 8">
            <a:extLst>
              <a:ext uri="{FF2B5EF4-FFF2-40B4-BE49-F238E27FC236}">
                <a16:creationId xmlns:a16="http://schemas.microsoft.com/office/drawing/2014/main" id="{9570A265-AF29-4DB6-8D5C-1345DE880DF6}"/>
              </a:ext>
            </a:extLst>
          </p:cNvPr>
          <p:cNvSpPr>
            <a:spLocks noGrp="1"/>
          </p:cNvSpPr>
          <p:nvPr>
            <p:ph type="pic" sz="quarter" idx="39" hasCustomPrompt="1"/>
          </p:nvPr>
        </p:nvSpPr>
        <p:spPr>
          <a:xfrm>
            <a:off x="9131300" y="0"/>
            <a:ext cx="3060700" cy="6858000"/>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5" name="Picture Placeholder 8">
            <a:extLst>
              <a:ext uri="{FF2B5EF4-FFF2-40B4-BE49-F238E27FC236}">
                <a16:creationId xmlns:a16="http://schemas.microsoft.com/office/drawing/2014/main" id="{5BD56360-31F7-44CF-A778-AD7760DB3B92}"/>
              </a:ext>
            </a:extLst>
          </p:cNvPr>
          <p:cNvSpPr>
            <a:spLocks noGrp="1"/>
          </p:cNvSpPr>
          <p:nvPr>
            <p:ph type="pic" sz="quarter" idx="40" hasCustomPrompt="1"/>
          </p:nvPr>
        </p:nvSpPr>
        <p:spPr>
          <a:xfrm>
            <a:off x="6070600" y="7938"/>
            <a:ext cx="3060700" cy="3436939"/>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6" name="Picture Placeholder 8">
            <a:extLst>
              <a:ext uri="{FF2B5EF4-FFF2-40B4-BE49-F238E27FC236}">
                <a16:creationId xmlns:a16="http://schemas.microsoft.com/office/drawing/2014/main" id="{F9E3285A-F0CC-407A-A0F8-3D10562FB5D3}"/>
              </a:ext>
            </a:extLst>
          </p:cNvPr>
          <p:cNvSpPr>
            <a:spLocks noGrp="1"/>
          </p:cNvSpPr>
          <p:nvPr>
            <p:ph type="pic" sz="quarter" idx="41" hasCustomPrompt="1"/>
          </p:nvPr>
        </p:nvSpPr>
        <p:spPr>
          <a:xfrm>
            <a:off x="6070600" y="3444877"/>
            <a:ext cx="3060700" cy="3421061"/>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pic>
        <p:nvPicPr>
          <p:cNvPr id="9" name="Imagen 8">
            <a:extLst>
              <a:ext uri="{FF2B5EF4-FFF2-40B4-BE49-F238E27FC236}">
                <a16:creationId xmlns:a16="http://schemas.microsoft.com/office/drawing/2014/main" id="{5DB1ECA3-A005-4C0B-A7C2-B4AA5498F2A4}"/>
              </a:ext>
            </a:extLst>
          </p:cNvPr>
          <p:cNvPicPr>
            <a:picLocks noChangeAspect="1"/>
          </p:cNvPicPr>
          <p:nvPr userDrawn="1"/>
        </p:nvPicPr>
        <p:blipFill>
          <a:blip r:embed="rId2"/>
          <a:stretch>
            <a:fillRect/>
          </a:stretch>
        </p:blipFill>
        <p:spPr>
          <a:xfrm>
            <a:off x="760017" y="359900"/>
            <a:ext cx="995333" cy="535489"/>
          </a:xfrm>
          <a:prstGeom prst="rect">
            <a:avLst/>
          </a:prstGeom>
        </p:spPr>
      </p:pic>
      <p:sp>
        <p:nvSpPr>
          <p:cNvPr id="10" name="Título 6">
            <a:extLst>
              <a:ext uri="{FF2B5EF4-FFF2-40B4-BE49-F238E27FC236}">
                <a16:creationId xmlns:a16="http://schemas.microsoft.com/office/drawing/2014/main" id="{1602F2FC-E077-4070-8CD2-EF114BF4A6C8}"/>
              </a:ext>
            </a:extLst>
          </p:cNvPr>
          <p:cNvSpPr>
            <a:spLocks noGrp="1"/>
          </p:cNvSpPr>
          <p:nvPr>
            <p:ph type="title" hasCustomPrompt="1"/>
          </p:nvPr>
        </p:nvSpPr>
        <p:spPr>
          <a:xfrm>
            <a:off x="666750" y="1410854"/>
            <a:ext cx="3781425" cy="1325563"/>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1" name="Subtitle 2">
            <a:extLst>
              <a:ext uri="{FF2B5EF4-FFF2-40B4-BE49-F238E27FC236}">
                <a16:creationId xmlns:a16="http://schemas.microsoft.com/office/drawing/2014/main" id="{0E95544C-021A-4714-A369-486ACAE9B5AA}"/>
              </a:ext>
            </a:extLst>
          </p:cNvPr>
          <p:cNvSpPr>
            <a:spLocks noGrp="1"/>
          </p:cNvSpPr>
          <p:nvPr>
            <p:ph type="subTitle" idx="1" hasCustomPrompt="1"/>
          </p:nvPr>
        </p:nvSpPr>
        <p:spPr>
          <a:xfrm>
            <a:off x="696510" y="2912126"/>
            <a:ext cx="4429672"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22552760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ortfolio 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DDDAAD-7F1D-4760-8CBA-A5BC126657E2}"/>
              </a:ext>
            </a:extLst>
          </p:cNvPr>
          <p:cNvSpPr/>
          <p:nvPr userDrawn="1"/>
        </p:nvSpPr>
        <p:spPr>
          <a:xfrm>
            <a:off x="82248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 name="Rectangle 2">
            <a:extLst>
              <a:ext uri="{FF2B5EF4-FFF2-40B4-BE49-F238E27FC236}">
                <a16:creationId xmlns:a16="http://schemas.microsoft.com/office/drawing/2014/main" id="{4A34DCC0-9B81-4760-BE05-7C1D7A1749C4}"/>
              </a:ext>
            </a:extLst>
          </p:cNvPr>
          <p:cNvSpPr/>
          <p:nvPr userDrawn="1"/>
        </p:nvSpPr>
        <p:spPr>
          <a:xfrm>
            <a:off x="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Rectangle 3">
            <a:extLst>
              <a:ext uri="{FF2B5EF4-FFF2-40B4-BE49-F238E27FC236}">
                <a16:creationId xmlns:a16="http://schemas.microsoft.com/office/drawing/2014/main" id="{BFDB2A76-FD22-494D-9F77-0FDE45CF69BD}"/>
              </a:ext>
            </a:extLst>
          </p:cNvPr>
          <p:cNvSpPr/>
          <p:nvPr userDrawn="1"/>
        </p:nvSpPr>
        <p:spPr>
          <a:xfrm>
            <a:off x="4112400" y="3033713"/>
            <a:ext cx="3967200" cy="3856338"/>
          </a:xfrm>
          <a:prstGeom prst="rect">
            <a:avLst/>
          </a:prstGeom>
          <a:pattFill prst="wdDnDiag">
            <a:fgClr>
              <a:schemeClr val="bg1">
                <a:lumMod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Picture Placeholder 8">
            <a:extLst>
              <a:ext uri="{FF2B5EF4-FFF2-40B4-BE49-F238E27FC236}">
                <a16:creationId xmlns:a16="http://schemas.microsoft.com/office/drawing/2014/main" id="{F0AB2ADC-8BAC-4283-B1AD-2FF399CEB7C6}"/>
              </a:ext>
            </a:extLst>
          </p:cNvPr>
          <p:cNvSpPr>
            <a:spLocks noGrp="1"/>
          </p:cNvSpPr>
          <p:nvPr>
            <p:ph type="pic" sz="quarter" idx="31" hasCustomPrompt="1"/>
          </p:nvPr>
        </p:nvSpPr>
        <p:spPr>
          <a:xfrm>
            <a:off x="-1"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7" name="Picture Placeholder 8">
            <a:extLst>
              <a:ext uri="{FF2B5EF4-FFF2-40B4-BE49-F238E27FC236}">
                <a16:creationId xmlns:a16="http://schemas.microsoft.com/office/drawing/2014/main" id="{94A07857-2348-4288-8B61-BF12FA2F1D93}"/>
              </a:ext>
            </a:extLst>
          </p:cNvPr>
          <p:cNvSpPr>
            <a:spLocks noGrp="1"/>
          </p:cNvSpPr>
          <p:nvPr>
            <p:ph type="pic" sz="quarter" idx="32" hasCustomPrompt="1"/>
          </p:nvPr>
        </p:nvSpPr>
        <p:spPr>
          <a:xfrm>
            <a:off x="4112398"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8" name="Picture Placeholder 8">
            <a:extLst>
              <a:ext uri="{FF2B5EF4-FFF2-40B4-BE49-F238E27FC236}">
                <a16:creationId xmlns:a16="http://schemas.microsoft.com/office/drawing/2014/main" id="{E758D917-1705-4057-AE25-E558129839F6}"/>
              </a:ext>
            </a:extLst>
          </p:cNvPr>
          <p:cNvSpPr>
            <a:spLocks noGrp="1"/>
          </p:cNvSpPr>
          <p:nvPr>
            <p:ph type="pic" sz="quarter" idx="33" hasCustomPrompt="1"/>
          </p:nvPr>
        </p:nvSpPr>
        <p:spPr>
          <a:xfrm>
            <a:off x="8224797" y="3033713"/>
            <a:ext cx="3967199" cy="3824287"/>
          </a:xfrm>
          <a:prstGeom prst="rect">
            <a:avLst/>
          </a:prstGeom>
          <a:pattFill prst="wdDnDiag">
            <a:fgClr>
              <a:schemeClr val="bg1">
                <a:lumMod val="90000"/>
              </a:schemeClr>
            </a:fgClr>
            <a:bgClr>
              <a:schemeClr val="bg1"/>
            </a:bgClr>
          </a:pattFill>
        </p:spPr>
        <p:txBody>
          <a:bodyPr anchor="ctr"/>
          <a:lstStyle>
            <a:lvl1pPr algn="ctr">
              <a:buNone/>
              <a:defRPr sz="1600"/>
            </a:lvl1pPr>
          </a:lstStyle>
          <a:p>
            <a:r>
              <a:rPr lang="en-US"/>
              <a:t>Insert your image here</a:t>
            </a:r>
          </a:p>
        </p:txBody>
      </p:sp>
      <p:sp>
        <p:nvSpPr>
          <p:cNvPr id="11" name="Título 6">
            <a:extLst>
              <a:ext uri="{FF2B5EF4-FFF2-40B4-BE49-F238E27FC236}">
                <a16:creationId xmlns:a16="http://schemas.microsoft.com/office/drawing/2014/main" id="{B4767C76-08C9-41B1-99C8-B48CA2B28292}"/>
              </a:ext>
            </a:extLst>
          </p:cNvPr>
          <p:cNvSpPr>
            <a:spLocks noGrp="1"/>
          </p:cNvSpPr>
          <p:nvPr>
            <p:ph type="title" hasCustomPrompt="1"/>
          </p:nvPr>
        </p:nvSpPr>
        <p:spPr>
          <a:xfrm>
            <a:off x="633317" y="507076"/>
            <a:ext cx="10672858" cy="740699"/>
          </a:xfrm>
          <a:prstGeom prst="rect">
            <a:avLst/>
          </a:prstGeom>
        </p:spPr>
        <p:txBody>
          <a:bodyPr/>
          <a:lstStyle>
            <a:lvl1pPr>
              <a:defRPr sz="5400">
                <a:solidFill>
                  <a:schemeClr val="tx1"/>
                </a:solidFill>
              </a:defRPr>
            </a:lvl1pPr>
          </a:lstStyle>
          <a:p>
            <a:pPr marL="0" indent="0">
              <a:lnSpc>
                <a:spcPct val="80000"/>
              </a:lnSpc>
              <a:tabLst/>
            </a:pPr>
            <a:r>
              <a:rPr lang="en-US" sz="4400" b="1" i="0">
                <a:latin typeface="Montserrat" pitchFamily="2" charset="77"/>
              </a:rPr>
              <a:t>Title </a:t>
            </a:r>
            <a:r>
              <a:rPr lang="en-US" sz="4400" b="1" i="0">
                <a:solidFill>
                  <a:schemeClr val="accent1"/>
                </a:solidFill>
                <a:latin typeface="Montserrat" pitchFamily="2" charset="77"/>
              </a:rPr>
              <a:t>Section</a:t>
            </a:r>
            <a:endParaRPr lang="es-ES" sz="4400" b="1" i="0">
              <a:solidFill>
                <a:schemeClr val="accent1"/>
              </a:solidFill>
              <a:latin typeface="Montserrat" pitchFamily="2" charset="77"/>
            </a:endParaRPr>
          </a:p>
        </p:txBody>
      </p:sp>
      <p:sp>
        <p:nvSpPr>
          <p:cNvPr id="12" name="Subtitle 2">
            <a:extLst>
              <a:ext uri="{FF2B5EF4-FFF2-40B4-BE49-F238E27FC236}">
                <a16:creationId xmlns:a16="http://schemas.microsoft.com/office/drawing/2014/main" id="{3E0B48F2-F6E9-4787-9FF8-A95E1A0E04C4}"/>
              </a:ext>
            </a:extLst>
          </p:cNvPr>
          <p:cNvSpPr>
            <a:spLocks noGrp="1"/>
          </p:cNvSpPr>
          <p:nvPr>
            <p:ph type="subTitle" idx="1" hasCustomPrompt="1"/>
          </p:nvPr>
        </p:nvSpPr>
        <p:spPr>
          <a:xfrm>
            <a:off x="687274" y="1231107"/>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pic>
        <p:nvPicPr>
          <p:cNvPr id="13" name="Imagen 12">
            <a:extLst>
              <a:ext uri="{FF2B5EF4-FFF2-40B4-BE49-F238E27FC236}">
                <a16:creationId xmlns:a16="http://schemas.microsoft.com/office/drawing/2014/main" id="{FA6CB07C-F245-4D8D-8DB0-72BE64D84C8D}"/>
              </a:ext>
            </a:extLst>
          </p:cNvPr>
          <p:cNvPicPr>
            <a:picLocks noChangeAspect="1"/>
          </p:cNvPicPr>
          <p:nvPr userDrawn="1"/>
        </p:nvPicPr>
        <p:blipFill>
          <a:blip r:embed="rId2"/>
          <a:stretch>
            <a:fillRect/>
          </a:stretch>
        </p:blipFill>
        <p:spPr>
          <a:xfrm>
            <a:off x="10319687" y="359900"/>
            <a:ext cx="995333" cy="535489"/>
          </a:xfrm>
          <a:prstGeom prst="rect">
            <a:avLst/>
          </a:prstGeom>
        </p:spPr>
      </p:pic>
    </p:spTree>
    <p:extLst>
      <p:ext uri="{BB962C8B-B14F-4D97-AF65-F5344CB8AC3E}">
        <p14:creationId xmlns:p14="http://schemas.microsoft.com/office/powerpoint/2010/main" val="420326515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E3D5054-BBCB-4F37-B720-5089A8230DCF}"/>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99279779"/>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95F3F22-5F38-4244-A6D4-7F1ABD730E42}"/>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3889846361"/>
      </p:ext>
    </p:extLst>
  </p:cSld>
  <p:clrMapOvr>
    <a:masterClrMapping/>
  </p:clrMapOvr>
  <p:extLst>
    <p:ext uri="{DCECCB84-F9BA-43D5-87BE-67443E8EF086}">
      <p15:sldGuideLst xmlns:p15="http://schemas.microsoft.com/office/powerpoint/2012/main">
        <p15:guide id="1" pos="39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with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14F4F16-CAE7-4771-9644-5DBBC30EF9D6}"/>
              </a:ext>
            </a:extLst>
          </p:cNvPr>
          <p:cNvSpPr>
            <a:spLocks noGrp="1"/>
          </p:cNvSpPr>
          <p:nvPr>
            <p:ph type="pic" sz="quarter" idx="10" hasCustomPrompt="1"/>
          </p:nvPr>
        </p:nvSpPr>
        <p:spPr>
          <a:xfrm>
            <a:off x="0" y="0"/>
            <a:ext cx="5303838"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
        <p:nvSpPr>
          <p:cNvPr id="5" name="Title 1">
            <a:extLst>
              <a:ext uri="{FF2B5EF4-FFF2-40B4-BE49-F238E27FC236}">
                <a16:creationId xmlns:a16="http://schemas.microsoft.com/office/drawing/2014/main" id="{F2FA1B7A-F119-4FD6-8FE9-3F64F585E915}"/>
              </a:ext>
            </a:extLst>
          </p:cNvPr>
          <p:cNvSpPr>
            <a:spLocks noGrp="1"/>
          </p:cNvSpPr>
          <p:nvPr>
            <p:ph type="title" hasCustomPrompt="1"/>
          </p:nvPr>
        </p:nvSpPr>
        <p:spPr>
          <a:xfrm>
            <a:off x="5964463" y="578202"/>
            <a:ext cx="5726184" cy="886732"/>
          </a:xfrm>
          <a:prstGeom prst="rect">
            <a:avLst/>
          </a:prstGeom>
        </p:spPr>
        <p:txBody>
          <a:bodyPr anchor="ctr"/>
          <a:lstStyle>
            <a:lvl1pPr algn="l">
              <a:defRPr sz="5400">
                <a:solidFill>
                  <a:schemeClr val="tx1"/>
                </a:solidFill>
              </a:defRPr>
            </a:lvl1pPr>
          </a:lstStyle>
          <a:p>
            <a:r>
              <a:rPr lang="en-US"/>
              <a:t>Agenda Title</a:t>
            </a:r>
            <a:endParaRPr lang="en-MY"/>
          </a:p>
        </p:txBody>
      </p:sp>
      <p:sp>
        <p:nvSpPr>
          <p:cNvPr id="6" name="Subtitle 2">
            <a:extLst>
              <a:ext uri="{FF2B5EF4-FFF2-40B4-BE49-F238E27FC236}">
                <a16:creationId xmlns:a16="http://schemas.microsoft.com/office/drawing/2014/main" id="{35FA6264-7ABA-4980-930C-070E9E235053}"/>
              </a:ext>
            </a:extLst>
          </p:cNvPr>
          <p:cNvSpPr>
            <a:spLocks noGrp="1"/>
          </p:cNvSpPr>
          <p:nvPr>
            <p:ph type="subTitle" idx="1" hasCustomPrompt="1"/>
          </p:nvPr>
        </p:nvSpPr>
        <p:spPr>
          <a:xfrm>
            <a:off x="5964463" y="1440763"/>
            <a:ext cx="4754245" cy="436562"/>
          </a:xfrm>
          <a:prstGeom prst="rect">
            <a:avLst/>
          </a:prstGeom>
        </p:spPr>
        <p:txBody>
          <a:bodyPr anchor="ctr">
            <a:normAutofit/>
          </a:bodyPr>
          <a:lstStyle>
            <a:lvl1pPr marL="0" indent="0" algn="l">
              <a:buNone/>
              <a:defRPr sz="1600" spc="600">
                <a:solidFill>
                  <a:schemeClr val="tx1"/>
                </a:solidFill>
                <a:latin typeface="+mn-lt"/>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
        <p:nvSpPr>
          <p:cNvPr id="3" name="Marcador de texto 2">
            <a:extLst>
              <a:ext uri="{FF2B5EF4-FFF2-40B4-BE49-F238E27FC236}">
                <a16:creationId xmlns:a16="http://schemas.microsoft.com/office/drawing/2014/main" id="{27030926-B5F2-4F90-A80B-437E125E3D45}"/>
              </a:ext>
            </a:extLst>
          </p:cNvPr>
          <p:cNvSpPr>
            <a:spLocks noGrp="1"/>
          </p:cNvSpPr>
          <p:nvPr>
            <p:ph type="body" sz="quarter" idx="11" hasCustomPrompt="1"/>
          </p:nvPr>
        </p:nvSpPr>
        <p:spPr>
          <a:xfrm>
            <a:off x="5964463" y="2013169"/>
            <a:ext cx="3952875" cy="3802062"/>
          </a:xfrm>
          <a:prstGeom prst="rect">
            <a:avLst/>
          </a:prstGeom>
        </p:spPr>
        <p:txBody>
          <a:bodyPr anchor="ctr"/>
          <a:lstStyle>
            <a:lvl1pPr>
              <a:spcBef>
                <a:spcPts val="2400"/>
              </a:spcBef>
              <a:defRPr sz="1600"/>
            </a:lvl1pPr>
          </a:lstStyle>
          <a:p>
            <a:pPr lvl="0"/>
            <a:r>
              <a:rPr lang="es-ES" sz="1600" err="1"/>
              <a:t>First</a:t>
            </a:r>
            <a:r>
              <a:rPr lang="es-ES" sz="1600"/>
              <a:t> </a:t>
            </a:r>
            <a:r>
              <a:rPr lang="es-ES" sz="1600" err="1"/>
              <a:t>part</a:t>
            </a:r>
            <a:endParaRPr lang="es-ES" sz="1600"/>
          </a:p>
          <a:p>
            <a:pPr lvl="0"/>
            <a:r>
              <a:rPr lang="es-ES" sz="1600" err="1"/>
              <a:t>Second</a:t>
            </a:r>
            <a:r>
              <a:rPr lang="es-ES" sz="1600"/>
              <a:t> </a:t>
            </a:r>
            <a:r>
              <a:rPr lang="es-ES" sz="1600" err="1"/>
              <a:t>part</a:t>
            </a:r>
            <a:endParaRPr lang="es-ES" sz="1600"/>
          </a:p>
          <a:p>
            <a:pPr lvl="0"/>
            <a:r>
              <a:rPr lang="es-ES" sz="1600" err="1"/>
              <a:t>Third</a:t>
            </a:r>
            <a:r>
              <a:rPr lang="es-ES" sz="1600"/>
              <a:t> </a:t>
            </a:r>
            <a:r>
              <a:rPr lang="es-ES" sz="1600" err="1"/>
              <a:t>part</a:t>
            </a:r>
            <a:endParaRPr lang="es-ES" sz="1600"/>
          </a:p>
          <a:p>
            <a:pPr lvl="0"/>
            <a:r>
              <a:rPr lang="es-ES" sz="1600" err="1"/>
              <a:t>Fourth</a:t>
            </a:r>
            <a:r>
              <a:rPr lang="es-ES" sz="1600"/>
              <a:t> </a:t>
            </a:r>
            <a:r>
              <a:rPr lang="es-ES" sz="1600" err="1"/>
              <a:t>part</a:t>
            </a:r>
            <a:endParaRPr lang="en-US"/>
          </a:p>
        </p:txBody>
      </p:sp>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10589817" y="5951075"/>
            <a:ext cx="995333" cy="535489"/>
          </a:xfrm>
          <a:prstGeom prst="rect">
            <a:avLst/>
          </a:prstGeom>
        </p:spPr>
      </p:pic>
    </p:spTree>
    <p:extLst>
      <p:ext uri="{BB962C8B-B14F-4D97-AF65-F5344CB8AC3E}">
        <p14:creationId xmlns:p14="http://schemas.microsoft.com/office/powerpoint/2010/main" val="42328434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Agenda with Image">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78DD101F-D85E-404D-9E68-C934F5E630C3}"/>
              </a:ext>
            </a:extLst>
          </p:cNvPr>
          <p:cNvPicPr>
            <a:picLocks noChangeAspect="1"/>
          </p:cNvPicPr>
          <p:nvPr userDrawn="1"/>
        </p:nvPicPr>
        <p:blipFill>
          <a:blip r:embed="rId2"/>
          <a:stretch>
            <a:fillRect/>
          </a:stretch>
        </p:blipFill>
        <p:spPr>
          <a:xfrm>
            <a:off x="456602" y="5967700"/>
            <a:ext cx="995333" cy="535489"/>
          </a:xfrm>
          <a:prstGeom prst="rect">
            <a:avLst/>
          </a:prstGeom>
        </p:spPr>
      </p:pic>
      <p:sp>
        <p:nvSpPr>
          <p:cNvPr id="11" name="Title 2">
            <a:extLst>
              <a:ext uri="{FF2B5EF4-FFF2-40B4-BE49-F238E27FC236}">
                <a16:creationId xmlns:a16="http://schemas.microsoft.com/office/drawing/2014/main" id="{7DAEC5EA-1C86-4903-AFF0-9D4FF30651A6}"/>
              </a:ext>
            </a:extLst>
          </p:cNvPr>
          <p:cNvSpPr>
            <a:spLocks noGrp="1"/>
          </p:cNvSpPr>
          <p:nvPr>
            <p:ph type="title"/>
          </p:nvPr>
        </p:nvSpPr>
        <p:spPr>
          <a:xfrm>
            <a:off x="663258" y="578202"/>
            <a:ext cx="5579600" cy="886732"/>
          </a:xfrm>
          <a:prstGeom prst="rect">
            <a:avLst/>
          </a:prstGeom>
        </p:spPr>
        <p:txBody>
          <a:bodyPr/>
          <a:lstStyle>
            <a:lvl1pPr>
              <a:defRPr sz="5400"/>
            </a:lvl1pPr>
          </a:lstStyle>
          <a:p>
            <a:r>
              <a:rPr lang="en-US"/>
              <a:t>OUR </a:t>
            </a:r>
            <a:r>
              <a:rPr lang="en-US" b="1"/>
              <a:t>AGENDA</a:t>
            </a:r>
            <a:endParaRPr lang="en-US"/>
          </a:p>
        </p:txBody>
      </p:sp>
      <p:sp>
        <p:nvSpPr>
          <p:cNvPr id="12" name="Subtitle 3">
            <a:extLst>
              <a:ext uri="{FF2B5EF4-FFF2-40B4-BE49-F238E27FC236}">
                <a16:creationId xmlns:a16="http://schemas.microsoft.com/office/drawing/2014/main" id="{B6E01287-E84A-48E0-AF59-3A6377101D6A}"/>
              </a:ext>
            </a:extLst>
          </p:cNvPr>
          <p:cNvSpPr>
            <a:spLocks noGrp="1"/>
          </p:cNvSpPr>
          <p:nvPr>
            <p:ph type="subTitle" idx="1"/>
          </p:nvPr>
        </p:nvSpPr>
        <p:spPr>
          <a:xfrm>
            <a:off x="663258" y="1395512"/>
            <a:ext cx="4754245" cy="436562"/>
          </a:xfrm>
          <a:prstGeom prst="rect">
            <a:avLst/>
          </a:prstGeom>
        </p:spPr>
        <p:txBody>
          <a:bodyPr/>
          <a:lstStyle>
            <a:lvl1pPr marL="0" indent="0">
              <a:buNone/>
              <a:defRPr sz="2000"/>
            </a:lvl1pPr>
          </a:lstStyle>
          <a:p>
            <a:r>
              <a:rPr lang="en-US"/>
              <a:t>WRITE SOMETHING HERE</a:t>
            </a:r>
          </a:p>
        </p:txBody>
      </p:sp>
      <p:sp>
        <p:nvSpPr>
          <p:cNvPr id="32" name="Picture Placeholder 8">
            <a:extLst>
              <a:ext uri="{FF2B5EF4-FFF2-40B4-BE49-F238E27FC236}">
                <a16:creationId xmlns:a16="http://schemas.microsoft.com/office/drawing/2014/main" id="{D5CCE108-7E1D-496C-9BDC-80CBFD18C085}"/>
              </a:ext>
            </a:extLst>
          </p:cNvPr>
          <p:cNvSpPr>
            <a:spLocks noGrp="1"/>
          </p:cNvSpPr>
          <p:nvPr>
            <p:ph type="pic" sz="quarter" idx="10" hasCustomPrompt="1"/>
          </p:nvPr>
        </p:nvSpPr>
        <p:spPr>
          <a:xfrm>
            <a:off x="6816726" y="0"/>
            <a:ext cx="5375274" cy="6858000"/>
          </a:xfrm>
          <a:prstGeom prst="rect">
            <a:avLst/>
          </a:prstGeom>
          <a:pattFill prst="wdDnDiag">
            <a:fgClr>
              <a:schemeClr val="bg1">
                <a:lumMod val="90000"/>
              </a:schemeClr>
            </a:fgClr>
            <a:bgClr>
              <a:schemeClr val="bg1"/>
            </a:bgClr>
          </a:pattFill>
        </p:spPr>
        <p:txBody>
          <a:bodyPr anchor="ctr"/>
          <a:lstStyle>
            <a:lvl1pPr algn="ctr">
              <a:buNone/>
              <a:defRPr/>
            </a:lvl1pPr>
          </a:lstStyle>
          <a:p>
            <a:r>
              <a:rPr lang="en-US"/>
              <a:t>Insert your image here</a:t>
            </a:r>
          </a:p>
        </p:txBody>
      </p:sp>
    </p:spTree>
    <p:extLst>
      <p:ext uri="{BB962C8B-B14F-4D97-AF65-F5344CB8AC3E}">
        <p14:creationId xmlns:p14="http://schemas.microsoft.com/office/powerpoint/2010/main" val="18086544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pic>
        <p:nvPicPr>
          <p:cNvPr id="18" name="Imagen 17">
            <a:extLst>
              <a:ext uri="{FF2B5EF4-FFF2-40B4-BE49-F238E27FC236}">
                <a16:creationId xmlns:a16="http://schemas.microsoft.com/office/drawing/2014/main" id="{1B80C7F5-FB49-4B42-B35C-6C83429F5B8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50212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240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pic>
        <p:nvPicPr>
          <p:cNvPr id="6" name="Imagen 5">
            <a:extLst>
              <a:ext uri="{FF2B5EF4-FFF2-40B4-BE49-F238E27FC236}">
                <a16:creationId xmlns:a16="http://schemas.microsoft.com/office/drawing/2014/main" id="{CF5772A1-9B14-4A7A-8413-A2DB29C85689}"/>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533312449"/>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7" name="Imagen 6">
            <a:extLst>
              <a:ext uri="{FF2B5EF4-FFF2-40B4-BE49-F238E27FC236}">
                <a16:creationId xmlns:a16="http://schemas.microsoft.com/office/drawing/2014/main" id="{91631087-51FA-4E9F-86F6-5021483208BE}"/>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427487585"/>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pic>
        <p:nvPicPr>
          <p:cNvPr id="8" name="Imagen 7">
            <a:extLst>
              <a:ext uri="{FF2B5EF4-FFF2-40B4-BE49-F238E27FC236}">
                <a16:creationId xmlns:a16="http://schemas.microsoft.com/office/drawing/2014/main" id="{2CA1DC5E-D907-44F1-8E32-FEE0602F2156}"/>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3408139207"/>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pic>
        <p:nvPicPr>
          <p:cNvPr id="7" name="Imagen 6">
            <a:extLst>
              <a:ext uri="{FF2B5EF4-FFF2-40B4-BE49-F238E27FC236}">
                <a16:creationId xmlns:a16="http://schemas.microsoft.com/office/drawing/2014/main" id="{D04E5662-D093-4C05-A9AD-0E84EDB3FED4}"/>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3639906"/>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BEFA6645-76FF-594C-9544-BC5686F5CFE4}"/>
              </a:ext>
            </a:extLst>
          </p:cNvPr>
          <p:cNvSpPr/>
          <p:nvPr userDrawn="1"/>
        </p:nvSpPr>
        <p:spPr>
          <a:xfrm>
            <a:off x="0" y="0"/>
            <a:ext cx="12192000" cy="6858000"/>
          </a:xfrm>
          <a:prstGeom prst="rect">
            <a:avLst/>
          </a:prstGeom>
          <a:solidFill>
            <a:srgbClr val="8B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ítulo 1">
            <a:extLst>
              <a:ext uri="{FF2B5EF4-FFF2-40B4-BE49-F238E27FC236}">
                <a16:creationId xmlns:a16="http://schemas.microsoft.com/office/drawing/2014/main" id="{247EF864-894F-4D4C-BE32-7D163F5E77A1}"/>
              </a:ext>
            </a:extLst>
          </p:cNvPr>
          <p:cNvSpPr>
            <a:spLocks noGrp="1"/>
          </p:cNvSpPr>
          <p:nvPr>
            <p:ph type="title" hasCustomPrompt="1"/>
          </p:nvPr>
        </p:nvSpPr>
        <p:spPr>
          <a:xfrm>
            <a:off x="771525" y="1104007"/>
            <a:ext cx="36290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6" name="Marcador de posición de imagen 5">
            <a:extLst>
              <a:ext uri="{FF2B5EF4-FFF2-40B4-BE49-F238E27FC236}">
                <a16:creationId xmlns:a16="http://schemas.microsoft.com/office/drawing/2014/main" id="{EAD8849C-81D2-4109-8DBD-1FD7F0C01F8C}"/>
              </a:ext>
            </a:extLst>
          </p:cNvPr>
          <p:cNvSpPr>
            <a:spLocks noGrp="1"/>
          </p:cNvSpPr>
          <p:nvPr>
            <p:ph type="pic" sz="quarter" idx="10" hasCustomPrompt="1"/>
          </p:nvPr>
        </p:nvSpPr>
        <p:spPr>
          <a:xfrm>
            <a:off x="6016751" y="1104007"/>
            <a:ext cx="2422525" cy="915987"/>
          </a:xfrm>
          <a:prstGeom prst="rect">
            <a:avLst/>
          </a:prstGeom>
        </p:spPr>
        <p:txBody>
          <a:bodyPr/>
          <a:lstStyle>
            <a:lvl1pPr>
              <a:defRPr>
                <a:solidFill>
                  <a:schemeClr val="bg2"/>
                </a:solidFill>
              </a:defRPr>
            </a:lvl1pPr>
          </a:lstStyle>
          <a:p>
            <a:r>
              <a:rPr lang="es-ES"/>
              <a:t>Logo</a:t>
            </a:r>
            <a:endParaRPr lang="en-US"/>
          </a:p>
        </p:txBody>
      </p:sp>
      <p:sp>
        <p:nvSpPr>
          <p:cNvPr id="8" name="Marcador de texto 7">
            <a:extLst>
              <a:ext uri="{FF2B5EF4-FFF2-40B4-BE49-F238E27FC236}">
                <a16:creationId xmlns:a16="http://schemas.microsoft.com/office/drawing/2014/main" id="{1D1E198A-E974-492C-8FFD-40ABD6A5489F}"/>
              </a:ext>
            </a:extLst>
          </p:cNvPr>
          <p:cNvSpPr>
            <a:spLocks noGrp="1"/>
          </p:cNvSpPr>
          <p:nvPr>
            <p:ph type="body" sz="quarter" idx="11" hasCustomPrompt="1"/>
          </p:nvPr>
        </p:nvSpPr>
        <p:spPr>
          <a:xfrm>
            <a:off x="6016625" y="2792413"/>
            <a:ext cx="5346700" cy="3322637"/>
          </a:xfrm>
          <a:prstGeom prst="rect">
            <a:avLst/>
          </a:prstGeom>
        </p:spPr>
        <p:txBody>
          <a:bodyPr/>
          <a:lstStyle>
            <a:lvl1pPr marL="0" indent="0">
              <a:buNone/>
              <a:defRPr sz="1600">
                <a:solidFill>
                  <a:schemeClr val="bg2"/>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pic>
        <p:nvPicPr>
          <p:cNvPr id="11" name="Imagen 6">
            <a:extLst>
              <a:ext uri="{FF2B5EF4-FFF2-40B4-BE49-F238E27FC236}">
                <a16:creationId xmlns:a16="http://schemas.microsoft.com/office/drawing/2014/main" id="{15EEE952-23EA-4652-932C-8BCD79B815B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DB67FC2E-3D9C-4075-BE30-1A9A2A7F8BF3}"/>
              </a:ext>
            </a:extLst>
          </p:cNvPr>
          <p:cNvSpPr/>
          <p:nvPr userDrawn="1"/>
        </p:nvSpPr>
        <p:spPr>
          <a:xfrm>
            <a:off x="0" y="0"/>
            <a:ext cx="121920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cxnSp>
        <p:nvCxnSpPr>
          <p:cNvPr id="9" name="Straight Connector 18">
            <a:extLst>
              <a:ext uri="{FF2B5EF4-FFF2-40B4-BE49-F238E27FC236}">
                <a16:creationId xmlns:a16="http://schemas.microsoft.com/office/drawing/2014/main" id="{031CB7F9-279A-4BE3-A221-D68AFB76533A}"/>
              </a:ext>
            </a:extLst>
          </p:cNvPr>
          <p:cNvCxnSpPr>
            <a:cxnSpLocks/>
          </p:cNvCxnSpPr>
          <p:nvPr userDrawn="1"/>
        </p:nvCxnSpPr>
        <p:spPr>
          <a:xfrm>
            <a:off x="6183984" y="6151493"/>
            <a:ext cx="32812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1" name="Marcador de posición de imagen 10">
            <a:extLst>
              <a:ext uri="{FF2B5EF4-FFF2-40B4-BE49-F238E27FC236}">
                <a16:creationId xmlns:a16="http://schemas.microsoft.com/office/drawing/2014/main" id="{5FBDD684-4EFF-4AA9-A5FE-33FDF2068BE3}"/>
              </a:ext>
            </a:extLst>
          </p:cNvPr>
          <p:cNvSpPr>
            <a:spLocks noGrp="1"/>
          </p:cNvSpPr>
          <p:nvPr>
            <p:ph type="pic" sz="quarter" idx="10" hasCustomPrompt="1"/>
          </p:nvPr>
        </p:nvSpPr>
        <p:spPr>
          <a:xfrm>
            <a:off x="0" y="3057525"/>
            <a:ext cx="5695950" cy="3800475"/>
          </a:xfrm>
          <a:prstGeom prst="rect">
            <a:avLst/>
          </a:prstGeom>
        </p:spPr>
        <p:txBody>
          <a:bodyPr/>
          <a:lstStyle>
            <a:lvl1pPr marL="0" indent="0">
              <a:buNone/>
              <a:defRPr>
                <a:solidFill>
                  <a:schemeClr val="bg2"/>
                </a:solidFill>
              </a:defRPr>
            </a:lvl1pPr>
          </a:lstStyle>
          <a:p>
            <a:r>
              <a:rPr lang="es-ES"/>
              <a:t>Imagen</a:t>
            </a:r>
            <a:endParaRPr lang="en-US"/>
          </a:p>
        </p:txBody>
      </p:sp>
      <p:sp>
        <p:nvSpPr>
          <p:cNvPr id="12" name="Título 11">
            <a:extLst>
              <a:ext uri="{FF2B5EF4-FFF2-40B4-BE49-F238E27FC236}">
                <a16:creationId xmlns:a16="http://schemas.microsoft.com/office/drawing/2014/main" id="{E6718E9A-376B-419E-B4FD-77712C6F00F5}"/>
              </a:ext>
            </a:extLst>
          </p:cNvPr>
          <p:cNvSpPr>
            <a:spLocks noGrp="1"/>
          </p:cNvSpPr>
          <p:nvPr>
            <p:ph type="title" hasCustomPrompt="1"/>
          </p:nvPr>
        </p:nvSpPr>
        <p:spPr>
          <a:xfrm>
            <a:off x="794081" y="1082329"/>
            <a:ext cx="3774525" cy="1325563"/>
          </a:xfrm>
          <a:prstGeom prst="rect">
            <a:avLst/>
          </a:prstGeom>
        </p:spPr>
        <p:txBody>
          <a:bodyPr/>
          <a:lstStyle>
            <a:lvl1pPr>
              <a:defRPr>
                <a:solidFill>
                  <a:schemeClr val="bg2"/>
                </a:solidFill>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EC6B8C33-AC01-434A-91B3-3ED9C631F50A}"/>
              </a:ext>
            </a:extLst>
          </p:cNvPr>
          <p:cNvSpPr>
            <a:spLocks noGrp="1"/>
          </p:cNvSpPr>
          <p:nvPr>
            <p:ph type="body" sz="quarter" idx="11" hasCustomPrompt="1"/>
          </p:nvPr>
        </p:nvSpPr>
        <p:spPr>
          <a:xfrm>
            <a:off x="6096001" y="2298700"/>
            <a:ext cx="5301918" cy="3059113"/>
          </a:xfrm>
          <a:prstGeom prst="rect">
            <a:avLst/>
          </a:prstGeom>
        </p:spPr>
        <p:txBody>
          <a:bodyPr/>
          <a:lstStyle>
            <a:lvl1pPr marL="0" indent="0">
              <a:buNone/>
              <a:defRPr sz="1600">
                <a:solidFill>
                  <a:schemeClr val="bg2"/>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sed do </a:t>
            </a:r>
            <a:r>
              <a:rPr lang="es-ES" err="1"/>
              <a:t>eiusmod</a:t>
            </a:r>
            <a:r>
              <a:rPr lang="es-ES"/>
              <a:t> </a:t>
            </a:r>
            <a:r>
              <a:rPr lang="es-ES" err="1"/>
              <a:t>tempor</a:t>
            </a:r>
            <a:r>
              <a:rPr lang="es-ES"/>
              <a:t> </a:t>
            </a:r>
            <a:r>
              <a:rPr lang="es-ES" err="1"/>
              <a:t>incididunt</a:t>
            </a:r>
            <a:r>
              <a:rPr lang="es-ES"/>
              <a:t> ut labore et </a:t>
            </a:r>
            <a:r>
              <a:rPr lang="es-ES" err="1"/>
              <a:t>dolore</a:t>
            </a:r>
            <a:r>
              <a:rPr lang="es-ES"/>
              <a:t> magna </a:t>
            </a:r>
            <a:r>
              <a:rPr lang="es-ES" err="1"/>
              <a:t>aliqua</a:t>
            </a:r>
            <a:r>
              <a:rPr lang="es-ES"/>
              <a:t>. Ut </a:t>
            </a:r>
            <a:r>
              <a:rPr lang="es-ES" err="1"/>
              <a:t>enim</a:t>
            </a:r>
            <a:r>
              <a:rPr lang="es-ES"/>
              <a:t> ad </a:t>
            </a:r>
            <a:r>
              <a:rPr lang="es-ES" err="1"/>
              <a:t>minim</a:t>
            </a:r>
            <a:r>
              <a:rPr lang="es-ES"/>
              <a:t> </a:t>
            </a:r>
            <a:r>
              <a:rPr lang="es-ES" err="1"/>
              <a:t>veniam</a:t>
            </a:r>
            <a:r>
              <a:rPr lang="es-ES"/>
              <a:t>, quis </a:t>
            </a:r>
            <a:r>
              <a:rPr lang="es-ES" err="1"/>
              <a:t>nostrud</a:t>
            </a:r>
            <a:r>
              <a:rPr lang="es-ES"/>
              <a:t> </a:t>
            </a:r>
            <a:r>
              <a:rPr lang="es-ES" err="1"/>
              <a:t>exercitation</a:t>
            </a:r>
            <a:r>
              <a:rPr lang="es-ES"/>
              <a:t> </a:t>
            </a:r>
            <a:r>
              <a:rPr lang="es-ES" err="1"/>
              <a:t>ullamco</a:t>
            </a:r>
            <a:r>
              <a:rPr lang="es-ES"/>
              <a:t> </a:t>
            </a:r>
            <a:r>
              <a:rPr lang="es-ES" err="1"/>
              <a:t>laboris</a:t>
            </a:r>
            <a:r>
              <a:rPr lang="es-ES"/>
              <a:t> </a:t>
            </a:r>
            <a:r>
              <a:rPr lang="es-ES" err="1"/>
              <a:t>nisi</a:t>
            </a:r>
            <a:r>
              <a:rPr lang="es-ES"/>
              <a:t> ut </a:t>
            </a:r>
            <a:r>
              <a:rPr lang="es-ES" err="1"/>
              <a:t>aliquip</a:t>
            </a:r>
            <a:r>
              <a:rPr lang="es-ES"/>
              <a:t> ex </a:t>
            </a:r>
            <a:r>
              <a:rPr lang="es-ES" err="1"/>
              <a:t>ea</a:t>
            </a:r>
            <a:r>
              <a:rPr lang="es-ES"/>
              <a:t> commodo </a:t>
            </a:r>
            <a:r>
              <a:rPr lang="es-ES" err="1"/>
              <a:t>consequat</a:t>
            </a:r>
            <a:r>
              <a:rPr lang="es-ES"/>
              <a:t>. </a:t>
            </a:r>
            <a:r>
              <a:rPr lang="es-ES" err="1"/>
              <a:t>Duis</a:t>
            </a:r>
            <a:r>
              <a:rPr lang="es-ES"/>
              <a:t> </a:t>
            </a:r>
            <a:r>
              <a:rPr lang="es-ES" err="1"/>
              <a:t>aute</a:t>
            </a:r>
            <a:r>
              <a:rPr lang="es-ES"/>
              <a:t> </a:t>
            </a:r>
            <a:r>
              <a:rPr lang="es-ES" err="1"/>
              <a:t>irure</a:t>
            </a:r>
            <a:r>
              <a:rPr lang="es-ES"/>
              <a:t> dolor in </a:t>
            </a:r>
            <a:r>
              <a:rPr lang="es-ES" err="1"/>
              <a:t>reprehenderit</a:t>
            </a:r>
            <a:r>
              <a:rPr lang="es-ES"/>
              <a:t> in </a:t>
            </a:r>
            <a:r>
              <a:rPr lang="es-ES" err="1"/>
              <a:t>voluptate</a:t>
            </a:r>
            <a:r>
              <a:rPr lang="es-ES"/>
              <a:t> </a:t>
            </a:r>
            <a:r>
              <a:rPr lang="es-ES" err="1"/>
              <a:t>velit</a:t>
            </a:r>
            <a:r>
              <a:rPr lang="es-ES"/>
              <a:t> </a:t>
            </a:r>
            <a:r>
              <a:rPr lang="es-ES" err="1"/>
              <a:t>esse</a:t>
            </a:r>
            <a:r>
              <a:rPr lang="es-ES"/>
              <a:t> </a:t>
            </a:r>
            <a:r>
              <a:rPr lang="es-ES" err="1"/>
              <a:t>cillum</a:t>
            </a:r>
            <a:r>
              <a:rPr lang="es-ES"/>
              <a:t> </a:t>
            </a:r>
            <a:r>
              <a:rPr lang="es-ES" err="1"/>
              <a:t>dolore</a:t>
            </a:r>
            <a:r>
              <a:rPr lang="es-ES"/>
              <a:t> </a:t>
            </a:r>
            <a:r>
              <a:rPr lang="es-ES" err="1"/>
              <a:t>eu</a:t>
            </a:r>
            <a:r>
              <a:rPr lang="es-ES"/>
              <a:t> </a:t>
            </a:r>
            <a:r>
              <a:rPr lang="es-ES" err="1"/>
              <a:t>fugiat</a:t>
            </a:r>
            <a:r>
              <a:rPr lang="es-ES"/>
              <a:t> </a:t>
            </a:r>
            <a:r>
              <a:rPr lang="es-ES" err="1"/>
              <a:t>nulla</a:t>
            </a:r>
            <a:r>
              <a:rPr lang="es-ES"/>
              <a:t> </a:t>
            </a:r>
            <a:r>
              <a:rPr lang="es-ES" err="1"/>
              <a:t>pariatur</a:t>
            </a:r>
            <a:r>
              <a:rPr lang="es-ES"/>
              <a:t>. </a:t>
            </a:r>
            <a:r>
              <a:rPr lang="es-ES" err="1"/>
              <a:t>Excepteur</a:t>
            </a:r>
            <a:r>
              <a:rPr lang="es-ES"/>
              <a:t> </a:t>
            </a:r>
            <a:r>
              <a:rPr lang="es-ES" err="1"/>
              <a:t>sint</a:t>
            </a:r>
            <a:r>
              <a:rPr lang="es-ES"/>
              <a:t> </a:t>
            </a:r>
            <a:r>
              <a:rPr lang="es-ES" err="1"/>
              <a:t>occaecat</a:t>
            </a:r>
            <a:r>
              <a:rPr lang="es-ES"/>
              <a:t> </a:t>
            </a:r>
            <a:r>
              <a:rPr lang="es-ES" err="1"/>
              <a:t>cupidatat</a:t>
            </a:r>
            <a:r>
              <a:rPr lang="es-ES"/>
              <a:t> non </a:t>
            </a:r>
            <a:r>
              <a:rPr lang="es-ES" err="1"/>
              <a:t>proident</a:t>
            </a:r>
            <a:r>
              <a:rPr lang="es-ES"/>
              <a:t>, sunt in culpa qui </a:t>
            </a:r>
            <a:r>
              <a:rPr lang="es-ES" err="1"/>
              <a:t>officia</a:t>
            </a:r>
            <a:r>
              <a:rPr lang="es-ES"/>
              <a:t> </a:t>
            </a:r>
            <a:r>
              <a:rPr lang="es-ES" err="1"/>
              <a:t>deserunt</a:t>
            </a:r>
            <a:r>
              <a:rPr lang="es-ES"/>
              <a:t> </a:t>
            </a:r>
            <a:r>
              <a:rPr lang="es-ES" err="1"/>
              <a:t>mollit</a:t>
            </a:r>
            <a:r>
              <a:rPr lang="es-ES"/>
              <a:t> </a:t>
            </a:r>
            <a:r>
              <a:rPr lang="es-ES" err="1"/>
              <a:t>anim</a:t>
            </a:r>
            <a:r>
              <a:rPr lang="es-ES"/>
              <a:t> id </a:t>
            </a:r>
            <a:r>
              <a:rPr lang="es-ES" err="1"/>
              <a:t>est</a:t>
            </a:r>
            <a:r>
              <a:rPr lang="es-ES"/>
              <a:t> </a:t>
            </a:r>
            <a:r>
              <a:rPr lang="es-ES" err="1"/>
              <a:t>laborum</a:t>
            </a:r>
            <a:r>
              <a:rPr lang="es-ES"/>
              <a:t>.</a:t>
            </a:r>
            <a:endParaRPr lang="en-US"/>
          </a:p>
        </p:txBody>
      </p:sp>
      <p:sp>
        <p:nvSpPr>
          <p:cNvPr id="16" name="Marcador de posición de imagen 15">
            <a:extLst>
              <a:ext uri="{FF2B5EF4-FFF2-40B4-BE49-F238E27FC236}">
                <a16:creationId xmlns:a16="http://schemas.microsoft.com/office/drawing/2014/main" id="{158BE9DB-1562-4440-8F34-37EFE562E38D}"/>
              </a:ext>
            </a:extLst>
          </p:cNvPr>
          <p:cNvSpPr>
            <a:spLocks noGrp="1"/>
          </p:cNvSpPr>
          <p:nvPr>
            <p:ph type="pic" sz="quarter" idx="12" hasCustomPrompt="1"/>
          </p:nvPr>
        </p:nvSpPr>
        <p:spPr>
          <a:xfrm>
            <a:off x="6029325" y="1082675"/>
            <a:ext cx="2952750" cy="650875"/>
          </a:xfrm>
          <a:prstGeom prst="rect">
            <a:avLst/>
          </a:prstGeom>
        </p:spPr>
        <p:txBody>
          <a:bodyPr/>
          <a:lstStyle>
            <a:lvl1pPr>
              <a:defRPr>
                <a:solidFill>
                  <a:schemeClr val="bg2"/>
                </a:solidFill>
              </a:defRPr>
            </a:lvl1pPr>
          </a:lstStyle>
          <a:p>
            <a:r>
              <a:rPr lang="es-ES"/>
              <a:t>LOGO</a:t>
            </a:r>
            <a:endParaRPr lang="en-US"/>
          </a:p>
        </p:txBody>
      </p:sp>
      <p:sp>
        <p:nvSpPr>
          <p:cNvPr id="18" name="Marcador de texto 17">
            <a:extLst>
              <a:ext uri="{FF2B5EF4-FFF2-40B4-BE49-F238E27FC236}">
                <a16:creationId xmlns:a16="http://schemas.microsoft.com/office/drawing/2014/main" id="{2C0446D2-4B06-4BE0-99E0-D4F3114074BF}"/>
              </a:ext>
            </a:extLst>
          </p:cNvPr>
          <p:cNvSpPr>
            <a:spLocks noGrp="1"/>
          </p:cNvSpPr>
          <p:nvPr>
            <p:ph type="body" sz="quarter" idx="13" hasCustomPrompt="1"/>
          </p:nvPr>
        </p:nvSpPr>
        <p:spPr>
          <a:xfrm>
            <a:off x="9648825" y="6024176"/>
            <a:ext cx="1749094" cy="243263"/>
          </a:xfrm>
          <a:prstGeom prst="rect">
            <a:avLst/>
          </a:prstGeom>
        </p:spPr>
        <p:txBody>
          <a:bodyPr/>
          <a:lstStyle>
            <a:lvl1pPr marL="0" indent="0" algn="ctr">
              <a:buNone/>
              <a:defRPr sz="1200" i="1">
                <a:solidFill>
                  <a:schemeClr val="bg2"/>
                </a:solidFill>
              </a:defRPr>
            </a:lvl1pPr>
          </a:lstStyle>
          <a:p>
            <a:pPr lvl="0"/>
            <a:r>
              <a:rPr lang="es-ES" sz="1200"/>
              <a:t>Web</a:t>
            </a:r>
            <a:endParaRPr lang="en-US"/>
          </a:p>
        </p:txBody>
      </p:sp>
      <p:pic>
        <p:nvPicPr>
          <p:cNvPr id="19" name="Imagen 6">
            <a:extLst>
              <a:ext uri="{FF2B5EF4-FFF2-40B4-BE49-F238E27FC236}">
                <a16:creationId xmlns:a16="http://schemas.microsoft.com/office/drawing/2014/main" id="{841F1571-2A5B-4F6D-8B21-119CB598B48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537031" y="636216"/>
            <a:ext cx="995333" cy="535489"/>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Rectángulo 5">
            <a:extLst>
              <a:ext uri="{FF2B5EF4-FFF2-40B4-BE49-F238E27FC236}">
                <a16:creationId xmlns:a16="http://schemas.microsoft.com/office/drawing/2014/main" id="{FC1DC06A-592D-437C-9305-9254F3E4C96B}"/>
              </a:ext>
            </a:extLst>
          </p:cNvPr>
          <p:cNvSpPr/>
          <p:nvPr userDrawn="1"/>
        </p:nvSpPr>
        <p:spPr>
          <a:xfrm>
            <a:off x="4940300" y="0"/>
            <a:ext cx="7251700" cy="6858000"/>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11">
            <a:extLst>
              <a:ext uri="{FF2B5EF4-FFF2-40B4-BE49-F238E27FC236}">
                <a16:creationId xmlns:a16="http://schemas.microsoft.com/office/drawing/2014/main" id="{3D799607-6521-40FD-AC88-7593BE3959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16926" y="73617"/>
            <a:ext cx="2603500" cy="1041400"/>
          </a:xfrm>
          <a:prstGeom prst="rect">
            <a:avLst/>
          </a:prstGeom>
        </p:spPr>
      </p:pic>
      <p:sp>
        <p:nvSpPr>
          <p:cNvPr id="22" name="Título 21">
            <a:extLst>
              <a:ext uri="{FF2B5EF4-FFF2-40B4-BE49-F238E27FC236}">
                <a16:creationId xmlns:a16="http://schemas.microsoft.com/office/drawing/2014/main" id="{BE36C81A-D101-4A95-B6AC-F63B91B9C0AF}"/>
              </a:ext>
            </a:extLst>
          </p:cNvPr>
          <p:cNvSpPr>
            <a:spLocks noGrp="1"/>
          </p:cNvSpPr>
          <p:nvPr>
            <p:ph type="title" hasCustomPrompt="1"/>
          </p:nvPr>
        </p:nvSpPr>
        <p:spPr>
          <a:xfrm>
            <a:off x="581025" y="1192011"/>
            <a:ext cx="4010025" cy="1325563"/>
          </a:xfrm>
          <a:prstGeom prst="rect">
            <a:avLst/>
          </a:prstGeom>
        </p:spPr>
        <p:txBody>
          <a:bodyPr/>
          <a:lstStyle>
            <a:lvl1pPr>
              <a:defRPr/>
            </a:lvl1pPr>
          </a:lstStyle>
          <a:p>
            <a:r>
              <a:rPr lang="es-ES" err="1"/>
              <a:t>Title</a:t>
            </a:r>
            <a:r>
              <a:rPr lang="es-ES"/>
              <a:t> </a:t>
            </a:r>
            <a:r>
              <a:rPr lang="es-ES" err="1"/>
              <a:t>Section</a:t>
            </a:r>
            <a:endParaRPr lang="en-US"/>
          </a:p>
        </p:txBody>
      </p:sp>
      <p:sp>
        <p:nvSpPr>
          <p:cNvPr id="24" name="Marcador de texto 23">
            <a:extLst>
              <a:ext uri="{FF2B5EF4-FFF2-40B4-BE49-F238E27FC236}">
                <a16:creationId xmlns:a16="http://schemas.microsoft.com/office/drawing/2014/main" id="{DE7E523B-64AD-4B78-AE7B-A46BDD253396}"/>
              </a:ext>
            </a:extLst>
          </p:cNvPr>
          <p:cNvSpPr>
            <a:spLocks noGrp="1"/>
          </p:cNvSpPr>
          <p:nvPr>
            <p:ph type="body" sz="quarter" idx="10" hasCustomPrompt="1"/>
          </p:nvPr>
        </p:nvSpPr>
        <p:spPr>
          <a:xfrm>
            <a:off x="647699" y="3124200"/>
            <a:ext cx="3876675" cy="3019425"/>
          </a:xfrm>
          <a:prstGeom prst="rect">
            <a:avLst/>
          </a:prstGeom>
        </p:spPr>
        <p:txBody>
          <a:bodyPr anchor="ctr"/>
          <a:lstStyle>
            <a:lvl1pPr marL="0" indent="0">
              <a:buNone/>
              <a:defRPr sz="1800"/>
            </a:lvl1pPr>
          </a:lstStyle>
          <a:p>
            <a:pPr marL="0" indent="0">
              <a:lnSpc>
                <a:spcPct val="100000"/>
              </a:lnSpc>
              <a:buNone/>
            </a:pPr>
            <a:r>
              <a:rPr lang="en-US" sz="1800">
                <a:latin typeface="Montserrat" pitchFamily="2" charset="77"/>
              </a:rPr>
              <a:t>Lorem ipsum dolor sit </a:t>
            </a:r>
            <a:r>
              <a:rPr lang="en-US" sz="1800" err="1">
                <a:latin typeface="Montserrat" pitchFamily="2" charset="77"/>
              </a:rPr>
              <a:t>amet</a:t>
            </a:r>
            <a:r>
              <a:rPr lang="en-US" sz="1800">
                <a:latin typeface="Montserrat" pitchFamily="2" charset="77"/>
              </a:rPr>
              <a:t>, </a:t>
            </a:r>
            <a:r>
              <a:rPr lang="en-US" sz="1800" err="1">
                <a:latin typeface="Montserrat" pitchFamily="2" charset="77"/>
              </a:rPr>
              <a:t>consectetur</a:t>
            </a:r>
            <a:r>
              <a:rPr lang="en-US" sz="1800">
                <a:latin typeface="Montserrat" pitchFamily="2" charset="77"/>
              </a:rPr>
              <a:t> </a:t>
            </a:r>
            <a:r>
              <a:rPr lang="en-US" sz="1800" err="1">
                <a:latin typeface="Montserrat" pitchFamily="2" charset="77"/>
              </a:rPr>
              <a:t>adipiscing</a:t>
            </a:r>
            <a:r>
              <a:rPr lang="en-US" sz="1800">
                <a:latin typeface="Montserrat" pitchFamily="2" charset="77"/>
              </a:rPr>
              <a:t> </a:t>
            </a:r>
            <a:r>
              <a:rPr lang="en-US" sz="1800" err="1">
                <a:latin typeface="Montserrat" pitchFamily="2" charset="77"/>
              </a:rPr>
              <a:t>elit</a:t>
            </a:r>
            <a:r>
              <a:rPr lang="en-US" sz="1800">
                <a:latin typeface="Montserrat" pitchFamily="2" charset="77"/>
              </a:rPr>
              <a:t>, sed do </a:t>
            </a:r>
            <a:r>
              <a:rPr lang="en-US" sz="1800" err="1">
                <a:latin typeface="Montserrat" pitchFamily="2" charset="77"/>
              </a:rPr>
              <a:t>eiusmod</a:t>
            </a:r>
            <a:r>
              <a:rPr lang="en-US" sz="1800">
                <a:latin typeface="Montserrat" pitchFamily="2" charset="77"/>
              </a:rPr>
              <a:t> </a:t>
            </a:r>
            <a:r>
              <a:rPr lang="en-US" sz="1800" err="1">
                <a:latin typeface="Montserrat" pitchFamily="2" charset="77"/>
              </a:rPr>
              <a:t>tempor</a:t>
            </a:r>
            <a:r>
              <a:rPr lang="en-US" sz="1800">
                <a:latin typeface="Montserrat" pitchFamily="2" charset="77"/>
              </a:rPr>
              <a:t> </a:t>
            </a:r>
            <a:r>
              <a:rPr lang="en-US" sz="1800" err="1">
                <a:latin typeface="Montserrat" pitchFamily="2" charset="77"/>
              </a:rPr>
              <a:t>incididunt</a:t>
            </a:r>
            <a:r>
              <a:rPr lang="en-US" sz="1800">
                <a:latin typeface="Montserrat" pitchFamily="2" charset="77"/>
              </a:rPr>
              <a:t> </a:t>
            </a:r>
            <a:r>
              <a:rPr lang="en-US" sz="1800" err="1">
                <a:latin typeface="Montserrat" pitchFamily="2" charset="77"/>
              </a:rPr>
              <a:t>ut</a:t>
            </a:r>
            <a:r>
              <a:rPr lang="en-US" sz="1800">
                <a:latin typeface="Montserrat" pitchFamily="2" charset="77"/>
              </a:rPr>
              <a:t> labore et dolore magna </a:t>
            </a:r>
            <a:r>
              <a:rPr lang="en-US" sz="1800" err="1">
                <a:latin typeface="Montserrat" pitchFamily="2" charset="77"/>
              </a:rPr>
              <a:t>aliqua</a:t>
            </a:r>
            <a:r>
              <a:rPr lang="en-US" sz="1800">
                <a:latin typeface="Montserrat" pitchFamily="2" charset="77"/>
              </a:rPr>
              <a:t>. Ut </a:t>
            </a:r>
            <a:r>
              <a:rPr lang="en-US" sz="1800" err="1">
                <a:latin typeface="Montserrat" pitchFamily="2" charset="77"/>
              </a:rPr>
              <a:t>enim</a:t>
            </a:r>
            <a:r>
              <a:rPr lang="en-US" sz="1800">
                <a:latin typeface="Montserrat" pitchFamily="2" charset="77"/>
              </a:rPr>
              <a:t> ad minim </a:t>
            </a:r>
            <a:r>
              <a:rPr lang="en-US" sz="1800" err="1">
                <a:latin typeface="Montserrat" pitchFamily="2" charset="77"/>
              </a:rPr>
              <a:t>veniam</a:t>
            </a:r>
            <a:r>
              <a:rPr lang="en-US" sz="1800">
                <a:latin typeface="Montserrat" pitchFamily="2" charset="77"/>
              </a:rPr>
              <a:t>, </a:t>
            </a:r>
            <a:r>
              <a:rPr lang="en-US" sz="1800" err="1">
                <a:latin typeface="Montserrat" pitchFamily="2" charset="77"/>
              </a:rPr>
              <a:t>quis</a:t>
            </a:r>
            <a:r>
              <a:rPr lang="en-US" sz="1800">
                <a:latin typeface="Montserrat" pitchFamily="2" charset="77"/>
              </a:rPr>
              <a:t> </a:t>
            </a:r>
            <a:r>
              <a:rPr lang="en-US" sz="1800" err="1">
                <a:latin typeface="Montserrat" pitchFamily="2" charset="77"/>
              </a:rPr>
              <a:t>nostrud</a:t>
            </a:r>
            <a:r>
              <a:rPr lang="en-US" sz="1800">
                <a:latin typeface="Montserrat" pitchFamily="2" charset="77"/>
              </a:rPr>
              <a:t> exercitation </a:t>
            </a:r>
            <a:r>
              <a:rPr lang="en-US" sz="1800" err="1">
                <a:latin typeface="Montserrat" pitchFamily="2" charset="77"/>
              </a:rPr>
              <a:t>ullamco</a:t>
            </a:r>
            <a:r>
              <a:rPr lang="en-US" sz="1800">
                <a:latin typeface="Montserrat" pitchFamily="2" charset="77"/>
              </a:rPr>
              <a:t> </a:t>
            </a:r>
            <a:r>
              <a:rPr lang="en-US" sz="1800" err="1">
                <a:latin typeface="Montserrat" pitchFamily="2" charset="77"/>
              </a:rPr>
              <a:t>laboris</a:t>
            </a:r>
            <a:r>
              <a:rPr lang="en-US" sz="1800">
                <a:latin typeface="Montserrat" pitchFamily="2" charset="77"/>
              </a:rPr>
              <a:t> nisi </a:t>
            </a:r>
            <a:r>
              <a:rPr lang="en-US" sz="1800" err="1">
                <a:latin typeface="Montserrat" pitchFamily="2" charset="77"/>
              </a:rPr>
              <a:t>ut</a:t>
            </a:r>
            <a:r>
              <a:rPr lang="en-US" sz="1800">
                <a:latin typeface="Montserrat" pitchFamily="2" charset="77"/>
              </a:rPr>
              <a:t> </a:t>
            </a:r>
            <a:r>
              <a:rPr lang="en-US" sz="1800" err="1">
                <a:latin typeface="Montserrat" pitchFamily="2" charset="77"/>
              </a:rPr>
              <a:t>aliquip</a:t>
            </a:r>
            <a:r>
              <a:rPr lang="en-US" sz="1800">
                <a:latin typeface="Montserrat" pitchFamily="2" charset="77"/>
              </a:rPr>
              <a:t> ex </a:t>
            </a:r>
            <a:r>
              <a:rPr lang="en-US" sz="1800" err="1">
                <a:latin typeface="Montserrat" pitchFamily="2" charset="77"/>
              </a:rPr>
              <a:t>ea</a:t>
            </a:r>
            <a:r>
              <a:rPr lang="en-US" sz="1800">
                <a:latin typeface="Montserrat" pitchFamily="2" charset="77"/>
              </a:rPr>
              <a:t> </a:t>
            </a:r>
            <a:r>
              <a:rPr lang="en-US" sz="1800" err="1">
                <a:latin typeface="Montserrat" pitchFamily="2" charset="77"/>
              </a:rPr>
              <a:t>commodo</a:t>
            </a:r>
            <a:r>
              <a:rPr lang="en-US" sz="1800">
                <a:latin typeface="Montserrat" pitchFamily="2" charset="77"/>
              </a:rPr>
              <a:t> </a:t>
            </a:r>
            <a:r>
              <a:rPr lang="en-US" sz="1800" err="1">
                <a:latin typeface="Montserrat" pitchFamily="2" charset="77"/>
              </a:rPr>
              <a:t>consequat</a:t>
            </a:r>
            <a:r>
              <a:rPr lang="en-US" sz="1800">
                <a:latin typeface="Montserrat" pitchFamily="2" charset="77"/>
              </a:rPr>
              <a:t>. Duis </a:t>
            </a:r>
            <a:r>
              <a:rPr lang="en-US" sz="1800" err="1">
                <a:latin typeface="Montserrat" pitchFamily="2" charset="77"/>
              </a:rPr>
              <a:t>aute</a:t>
            </a:r>
            <a:r>
              <a:rPr lang="en-US" sz="1800">
                <a:latin typeface="Montserrat" pitchFamily="2" charset="77"/>
              </a:rPr>
              <a:t> </a:t>
            </a:r>
            <a:r>
              <a:rPr lang="en-US" sz="1800" err="1">
                <a:latin typeface="Montserrat" pitchFamily="2" charset="77"/>
              </a:rPr>
              <a:t>irure</a:t>
            </a:r>
            <a:r>
              <a:rPr lang="en-US" sz="1800">
                <a:latin typeface="Montserrat" pitchFamily="2" charset="77"/>
              </a:rPr>
              <a:t> dolor in </a:t>
            </a:r>
            <a:r>
              <a:rPr lang="en-US" sz="1800" err="1">
                <a:latin typeface="Montserrat" pitchFamily="2" charset="77"/>
              </a:rPr>
              <a:t>reprehenderit</a:t>
            </a:r>
            <a:r>
              <a:rPr lang="en-US" sz="1800">
                <a:latin typeface="Montserrat" pitchFamily="2" charset="77"/>
              </a:rPr>
              <a:t> in </a:t>
            </a:r>
            <a:r>
              <a:rPr lang="en-US" sz="1800" err="1">
                <a:latin typeface="Montserrat" pitchFamily="2" charset="77"/>
              </a:rPr>
              <a:t>voluptate</a:t>
            </a:r>
            <a:r>
              <a:rPr lang="en-US" sz="1800">
                <a:latin typeface="Montserrat" pitchFamily="2" charset="77"/>
              </a:rPr>
              <a:t> </a:t>
            </a:r>
            <a:r>
              <a:rPr lang="en-US" sz="1800" err="1">
                <a:latin typeface="Montserrat" pitchFamily="2" charset="77"/>
              </a:rPr>
              <a:t>velit</a:t>
            </a:r>
            <a:r>
              <a:rPr lang="en-US" sz="1800">
                <a:latin typeface="Montserrat" pitchFamily="2" charset="77"/>
              </a:rPr>
              <a:t> </a:t>
            </a:r>
            <a:r>
              <a:rPr lang="en-US" sz="1800" err="1">
                <a:latin typeface="Montserrat" pitchFamily="2" charset="77"/>
              </a:rPr>
              <a:t>esse</a:t>
            </a:r>
            <a:r>
              <a:rPr lang="en-US" sz="1800">
                <a:latin typeface="Montserrat" pitchFamily="2" charset="77"/>
              </a:rPr>
              <a:t> </a:t>
            </a:r>
            <a:r>
              <a:rPr lang="en-US" sz="1800" err="1">
                <a:latin typeface="Montserrat" pitchFamily="2" charset="77"/>
              </a:rPr>
              <a:t>cillum</a:t>
            </a:r>
            <a:r>
              <a:rPr lang="en-US" sz="1800">
                <a:latin typeface="Montserrat" pitchFamily="2" charset="77"/>
              </a:rPr>
              <a:t> dolore </a:t>
            </a:r>
            <a:r>
              <a:rPr lang="en-US" sz="1800" err="1">
                <a:latin typeface="Montserrat" pitchFamily="2" charset="77"/>
              </a:rPr>
              <a:t>eu</a:t>
            </a:r>
            <a:r>
              <a:rPr lang="en-US" sz="1800">
                <a:latin typeface="Montserrat" pitchFamily="2" charset="77"/>
              </a:rPr>
              <a:t> </a:t>
            </a:r>
            <a:r>
              <a:rPr lang="en-US" sz="1800" err="1">
                <a:latin typeface="Montserrat" pitchFamily="2" charset="77"/>
              </a:rPr>
              <a:t>fugiat</a:t>
            </a:r>
            <a:r>
              <a:rPr lang="en-US" sz="1800">
                <a:latin typeface="Montserrat" pitchFamily="2" charset="77"/>
              </a:rPr>
              <a:t> </a:t>
            </a:r>
            <a:r>
              <a:rPr lang="en-US" sz="1800" err="1">
                <a:latin typeface="Montserrat" pitchFamily="2" charset="77"/>
              </a:rPr>
              <a:t>nulla</a:t>
            </a:r>
            <a:r>
              <a:rPr lang="en-US" sz="1800">
                <a:latin typeface="Montserrat" pitchFamily="2" charset="77"/>
              </a:rPr>
              <a:t> </a:t>
            </a:r>
            <a:r>
              <a:rPr lang="en-US" sz="1800" err="1">
                <a:latin typeface="Montserrat" pitchFamily="2" charset="77"/>
              </a:rPr>
              <a:t>pariatur</a:t>
            </a:r>
            <a:r>
              <a:rPr lang="en-US" sz="1800">
                <a:latin typeface="Montserrat" pitchFamily="2" charset="77"/>
              </a:rPr>
              <a:t>.</a:t>
            </a:r>
            <a:endParaRPr lang="en-US"/>
          </a:p>
        </p:txBody>
      </p:sp>
      <p:pic>
        <p:nvPicPr>
          <p:cNvPr id="25" name="Imagen 6">
            <a:extLst>
              <a:ext uri="{FF2B5EF4-FFF2-40B4-BE49-F238E27FC236}">
                <a16:creationId xmlns:a16="http://schemas.microsoft.com/office/drawing/2014/main" id="{D6733D67-EAD2-4093-8AE9-1B01B50D1BA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0813300" y="326572"/>
            <a:ext cx="995333" cy="535489"/>
          </a:xfrm>
          <a:prstGeom prst="rect">
            <a:avLst/>
          </a:prstGeom>
        </p:spPr>
      </p:pic>
    </p:spTree>
    <p:extLst>
      <p:ext uri="{BB962C8B-B14F-4D97-AF65-F5344CB8AC3E}">
        <p14:creationId xmlns:p14="http://schemas.microsoft.com/office/powerpoint/2010/main" val="2594089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 name="Rectángulo 5">
            <a:extLst>
              <a:ext uri="{FF2B5EF4-FFF2-40B4-BE49-F238E27FC236}">
                <a16:creationId xmlns:a16="http://schemas.microsoft.com/office/drawing/2014/main" id="{C4104566-5600-408C-B064-21A04AFAF6E5}"/>
              </a:ext>
            </a:extLst>
          </p:cNvPr>
          <p:cNvSpPr/>
          <p:nvPr userDrawn="1"/>
        </p:nvSpPr>
        <p:spPr>
          <a:xfrm>
            <a:off x="0" y="1616538"/>
            <a:ext cx="12192000" cy="5241461"/>
          </a:xfrm>
          <a:prstGeom prst="rect">
            <a:avLst/>
          </a:prstGeom>
          <a:solidFill>
            <a:srgbClr val="1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5" name="Graphic 27">
            <a:extLst>
              <a:ext uri="{FF2B5EF4-FFF2-40B4-BE49-F238E27FC236}">
                <a16:creationId xmlns:a16="http://schemas.microsoft.com/office/drawing/2014/main" id="{1F1782EB-E2BC-4486-9F91-3CF8046245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38159" y="6135363"/>
            <a:ext cx="1706032" cy="682413"/>
          </a:xfrm>
          <a:prstGeom prst="rect">
            <a:avLst/>
          </a:prstGeom>
        </p:spPr>
      </p:pic>
      <p:sp>
        <p:nvSpPr>
          <p:cNvPr id="12" name="Título 11">
            <a:extLst>
              <a:ext uri="{FF2B5EF4-FFF2-40B4-BE49-F238E27FC236}">
                <a16:creationId xmlns:a16="http://schemas.microsoft.com/office/drawing/2014/main" id="{FCFB9F87-21AF-4BF8-A97D-D5FFFC6A56CD}"/>
              </a:ext>
            </a:extLst>
          </p:cNvPr>
          <p:cNvSpPr>
            <a:spLocks noGrp="1"/>
          </p:cNvSpPr>
          <p:nvPr>
            <p:ph type="title" hasCustomPrompt="1"/>
          </p:nvPr>
        </p:nvSpPr>
        <p:spPr>
          <a:xfrm>
            <a:off x="476250" y="481316"/>
            <a:ext cx="5819775" cy="682625"/>
          </a:xfrm>
          <a:prstGeom prst="rect">
            <a:avLst/>
          </a:prstGeom>
        </p:spPr>
        <p:txBody>
          <a:bodyPr/>
          <a:lstStyle>
            <a:lvl1pPr>
              <a:defRPr/>
            </a:lvl1pPr>
          </a:lstStyle>
          <a:p>
            <a:r>
              <a:rPr lang="es-ES" err="1"/>
              <a:t>Title</a:t>
            </a:r>
            <a:r>
              <a:rPr lang="es-ES"/>
              <a:t> </a:t>
            </a:r>
            <a:r>
              <a:rPr lang="es-ES" err="1"/>
              <a:t>Section</a:t>
            </a:r>
            <a:endParaRPr lang="en-US"/>
          </a:p>
        </p:txBody>
      </p:sp>
      <p:sp>
        <p:nvSpPr>
          <p:cNvPr id="14" name="Marcador de texto 13">
            <a:extLst>
              <a:ext uri="{FF2B5EF4-FFF2-40B4-BE49-F238E27FC236}">
                <a16:creationId xmlns:a16="http://schemas.microsoft.com/office/drawing/2014/main" id="{03BCEB4C-C405-4481-89FE-5AB8D699D09C}"/>
              </a:ext>
            </a:extLst>
          </p:cNvPr>
          <p:cNvSpPr>
            <a:spLocks noGrp="1"/>
          </p:cNvSpPr>
          <p:nvPr>
            <p:ph type="body" sz="quarter" idx="10" hasCustomPrompt="1"/>
          </p:nvPr>
        </p:nvSpPr>
        <p:spPr>
          <a:xfrm>
            <a:off x="6496050" y="481013"/>
            <a:ext cx="5038725" cy="682625"/>
          </a:xfrm>
          <a:prstGeom prst="rect">
            <a:avLst/>
          </a:prstGeom>
        </p:spPr>
        <p:txBody>
          <a:bodyPr anchor="ctr"/>
          <a:lstStyle>
            <a:lvl1pPr marL="0" indent="0">
              <a:buNone/>
              <a:defRPr sz="12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5" name="Imagen 6">
            <a:extLst>
              <a:ext uri="{FF2B5EF4-FFF2-40B4-BE49-F238E27FC236}">
                <a16:creationId xmlns:a16="http://schemas.microsoft.com/office/drawing/2014/main" id="{0091FA02-762D-4B0E-8CC9-81730DEADFF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296025" y="6208824"/>
            <a:ext cx="995333" cy="535489"/>
          </a:xfrm>
          <a:prstGeom prst="rect">
            <a:avLst/>
          </a:prstGeom>
        </p:spPr>
      </p:pic>
    </p:spTree>
    <p:extLst>
      <p:ext uri="{BB962C8B-B14F-4D97-AF65-F5344CB8AC3E}">
        <p14:creationId xmlns:p14="http://schemas.microsoft.com/office/powerpoint/2010/main" val="142905609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pic>
        <p:nvPicPr>
          <p:cNvPr id="7" name="Imagen 6">
            <a:extLst>
              <a:ext uri="{FF2B5EF4-FFF2-40B4-BE49-F238E27FC236}">
                <a16:creationId xmlns:a16="http://schemas.microsoft.com/office/drawing/2014/main" id="{C9DD6D4B-89C4-4445-B392-C7C46D744D3C}"/>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20203871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06 Section title">
    <p:bg>
      <p:bgPr>
        <a:solidFill>
          <a:schemeClr val="bg2"/>
        </a:solidFill>
        <a:effectLst/>
      </p:bgPr>
    </p:bg>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tx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tx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pic>
        <p:nvPicPr>
          <p:cNvPr id="5" name="Imagen 4">
            <a:extLst>
              <a:ext uri="{FF2B5EF4-FFF2-40B4-BE49-F238E27FC236}">
                <a16:creationId xmlns:a16="http://schemas.microsoft.com/office/drawing/2014/main" id="{2E92D6EE-AED7-41C6-9EF2-9EFC0ED15FA3}"/>
              </a:ext>
            </a:extLst>
          </p:cNvPr>
          <p:cNvPicPr>
            <a:picLocks noChangeAspect="1"/>
          </p:cNvPicPr>
          <p:nvPr userDrawn="1"/>
        </p:nvPicPr>
        <p:blipFill>
          <a:blip r:embed="rId2"/>
          <a:stretch>
            <a:fillRect/>
          </a:stretch>
        </p:blipFill>
        <p:spPr>
          <a:xfrm>
            <a:off x="760017" y="359900"/>
            <a:ext cx="995333" cy="535489"/>
          </a:xfrm>
          <a:prstGeom prst="rect">
            <a:avLst/>
          </a:prstGeom>
        </p:spPr>
      </p:pic>
    </p:spTree>
    <p:extLst>
      <p:ext uri="{BB962C8B-B14F-4D97-AF65-F5344CB8AC3E}">
        <p14:creationId xmlns:p14="http://schemas.microsoft.com/office/powerpoint/2010/main" val="6571924"/>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ítulo 10">
            <a:extLst>
              <a:ext uri="{FF2B5EF4-FFF2-40B4-BE49-F238E27FC236}">
                <a16:creationId xmlns:a16="http://schemas.microsoft.com/office/drawing/2014/main" id="{B990A593-0CD8-4F7B-909F-FD9716487696}"/>
              </a:ext>
            </a:extLst>
          </p:cNvPr>
          <p:cNvSpPr>
            <a:spLocks noGrp="1"/>
          </p:cNvSpPr>
          <p:nvPr>
            <p:ph type="title" hasCustomPrompt="1"/>
          </p:nvPr>
        </p:nvSpPr>
        <p:spPr>
          <a:xfrm>
            <a:off x="911224" y="2239088"/>
            <a:ext cx="6632576" cy="760862"/>
          </a:xfrm>
          <a:prstGeom prst="rect">
            <a:avLst/>
          </a:prstGeom>
        </p:spPr>
        <p:txBody>
          <a:bodyPr anchor="b"/>
          <a:lstStyle>
            <a:lvl1pPr>
              <a:defRPr sz="5400">
                <a:solidFill>
                  <a:schemeClr val="bg2"/>
                </a:solidFill>
              </a:defRPr>
            </a:lvl1pPr>
          </a:lstStyle>
          <a:p>
            <a:r>
              <a:rPr lang="es-ES" sz="5400" err="1"/>
              <a:t>Title</a:t>
            </a:r>
            <a:r>
              <a:rPr lang="es-ES" sz="5400"/>
              <a:t> </a:t>
            </a:r>
            <a:r>
              <a:rPr lang="es-ES" sz="5400" err="1"/>
              <a:t>Section</a:t>
            </a:r>
            <a:endParaRPr lang="en-US"/>
          </a:p>
        </p:txBody>
      </p:sp>
      <p:sp>
        <p:nvSpPr>
          <p:cNvPr id="13" name="Marcador de texto 12">
            <a:extLst>
              <a:ext uri="{FF2B5EF4-FFF2-40B4-BE49-F238E27FC236}">
                <a16:creationId xmlns:a16="http://schemas.microsoft.com/office/drawing/2014/main" id="{72B21233-B41D-426B-A0AD-18348F7B21B0}"/>
              </a:ext>
            </a:extLst>
          </p:cNvPr>
          <p:cNvSpPr>
            <a:spLocks noGrp="1"/>
          </p:cNvSpPr>
          <p:nvPr>
            <p:ph type="body" sz="quarter" idx="16" hasCustomPrompt="1"/>
          </p:nvPr>
        </p:nvSpPr>
        <p:spPr>
          <a:xfrm>
            <a:off x="949325" y="3903664"/>
            <a:ext cx="4975225" cy="2068512"/>
          </a:xfrm>
          <a:prstGeom prst="rect">
            <a:avLst/>
          </a:prstGeom>
        </p:spPr>
        <p:txBody>
          <a:bodyPr/>
          <a:lstStyle>
            <a:lvl1pPr marL="0" indent="0">
              <a:buNone/>
              <a:defRPr sz="1800">
                <a:solidFill>
                  <a:schemeClr val="bg2"/>
                </a:solidFill>
              </a:defRPr>
            </a:lvl1pPr>
          </a:lstStyle>
          <a:p>
            <a:pPr lvl="0"/>
            <a:r>
              <a:rPr lang="es-ES" sz="1800" err="1"/>
              <a:t>Lorem</a:t>
            </a:r>
            <a:r>
              <a:rPr lang="es-ES" sz="1800"/>
              <a:t> </a:t>
            </a:r>
            <a:r>
              <a:rPr lang="es-ES" sz="1800" err="1"/>
              <a:t>ipsum</a:t>
            </a:r>
            <a:r>
              <a:rPr lang="es-ES" sz="1800"/>
              <a:t> dolor </a:t>
            </a:r>
            <a:r>
              <a:rPr lang="es-ES" sz="1800" err="1"/>
              <a:t>sit</a:t>
            </a:r>
            <a:r>
              <a:rPr lang="es-ES" sz="1800"/>
              <a:t> </a:t>
            </a:r>
            <a:r>
              <a:rPr lang="es-ES" sz="1800" err="1"/>
              <a:t>amet</a:t>
            </a:r>
            <a:r>
              <a:rPr lang="es-ES" sz="1800"/>
              <a:t>, </a:t>
            </a:r>
            <a:r>
              <a:rPr lang="es-ES" sz="1800" err="1"/>
              <a:t>consectetur</a:t>
            </a:r>
            <a:r>
              <a:rPr lang="es-ES" sz="1800"/>
              <a:t> </a:t>
            </a:r>
            <a:r>
              <a:rPr lang="es-ES" sz="1800" err="1"/>
              <a:t>adipiscing</a:t>
            </a:r>
            <a:r>
              <a:rPr lang="es-ES" sz="1800"/>
              <a:t> </a:t>
            </a:r>
            <a:r>
              <a:rPr lang="es-ES" sz="1800" err="1"/>
              <a:t>elit</a:t>
            </a:r>
            <a:r>
              <a:rPr lang="es-ES" sz="1800"/>
              <a:t>, sed do </a:t>
            </a:r>
            <a:r>
              <a:rPr lang="es-ES" sz="1800" err="1"/>
              <a:t>eiusmod</a:t>
            </a:r>
            <a:r>
              <a:rPr lang="es-ES" sz="1800"/>
              <a:t> </a:t>
            </a:r>
            <a:r>
              <a:rPr lang="es-ES" sz="1800" err="1"/>
              <a:t>tempor</a:t>
            </a:r>
            <a:r>
              <a:rPr lang="es-ES" sz="1800"/>
              <a:t> </a:t>
            </a:r>
            <a:r>
              <a:rPr lang="es-ES" sz="1800" err="1"/>
              <a:t>incididunt</a:t>
            </a:r>
            <a:r>
              <a:rPr lang="es-ES" sz="1800"/>
              <a:t> ut labore et </a:t>
            </a:r>
            <a:r>
              <a:rPr lang="es-ES" sz="1800" err="1"/>
              <a:t>dolore</a:t>
            </a:r>
            <a:r>
              <a:rPr lang="es-ES" sz="1800"/>
              <a:t> magna </a:t>
            </a:r>
            <a:r>
              <a:rPr lang="es-ES" sz="1800" err="1"/>
              <a:t>aliqua</a:t>
            </a:r>
            <a:r>
              <a:rPr lang="es-ES" sz="1800"/>
              <a:t>. Ut </a:t>
            </a:r>
            <a:r>
              <a:rPr lang="es-ES" sz="1800" err="1"/>
              <a:t>enim</a:t>
            </a:r>
            <a:r>
              <a:rPr lang="es-ES" sz="1800"/>
              <a:t> ad </a:t>
            </a:r>
            <a:r>
              <a:rPr lang="es-ES" sz="1800" err="1"/>
              <a:t>minim</a:t>
            </a:r>
            <a:r>
              <a:rPr lang="es-ES" sz="1800"/>
              <a:t> </a:t>
            </a:r>
            <a:r>
              <a:rPr lang="es-ES" sz="1800" err="1"/>
              <a:t>veniam</a:t>
            </a:r>
            <a:r>
              <a:rPr lang="es-ES" sz="1800"/>
              <a:t>, quis </a:t>
            </a:r>
            <a:r>
              <a:rPr lang="es-ES" sz="1800" err="1"/>
              <a:t>nostrud</a:t>
            </a:r>
            <a:r>
              <a:rPr lang="es-ES" sz="1800"/>
              <a:t> </a:t>
            </a:r>
            <a:r>
              <a:rPr lang="es-ES" sz="1800" err="1"/>
              <a:t>exercitation</a:t>
            </a:r>
            <a:r>
              <a:rPr lang="es-ES" sz="1800"/>
              <a:t> </a:t>
            </a:r>
            <a:r>
              <a:rPr lang="es-ES" sz="1800" err="1"/>
              <a:t>ullamco</a:t>
            </a:r>
            <a:r>
              <a:rPr lang="es-ES" sz="1800"/>
              <a:t> </a:t>
            </a:r>
            <a:r>
              <a:rPr lang="es-ES" sz="1800" err="1"/>
              <a:t>laboris</a:t>
            </a:r>
            <a:r>
              <a:rPr lang="es-ES" sz="1800"/>
              <a:t> </a:t>
            </a:r>
            <a:r>
              <a:rPr lang="es-ES" sz="1800" err="1"/>
              <a:t>nisi</a:t>
            </a:r>
            <a:r>
              <a:rPr lang="es-ES" sz="1800"/>
              <a:t> ut </a:t>
            </a:r>
            <a:r>
              <a:rPr lang="es-ES" sz="1800" err="1"/>
              <a:t>aliquip</a:t>
            </a:r>
            <a:r>
              <a:rPr lang="es-ES" sz="1800"/>
              <a:t> ex </a:t>
            </a:r>
            <a:r>
              <a:rPr lang="es-ES" sz="1800" err="1"/>
              <a:t>ea</a:t>
            </a:r>
            <a:r>
              <a:rPr lang="es-ES" sz="1800"/>
              <a:t> commodo </a:t>
            </a:r>
            <a:r>
              <a:rPr lang="es-ES" sz="1800" err="1"/>
              <a:t>consequat</a:t>
            </a:r>
            <a:r>
              <a:rPr lang="es-ES" sz="1800"/>
              <a:t>.</a:t>
            </a:r>
            <a:endParaRPr lang="en-US"/>
          </a:p>
        </p:txBody>
      </p:sp>
    </p:spTree>
    <p:extLst>
      <p:ext uri="{BB962C8B-B14F-4D97-AF65-F5344CB8AC3E}">
        <p14:creationId xmlns:p14="http://schemas.microsoft.com/office/powerpoint/2010/main" val="3795822327"/>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3_06 Section title">
    <p:bg>
      <p:bgPr>
        <a:solidFill>
          <a:schemeClr val="bg2"/>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E7E9FDA-6719-4823-9E8E-5CD7C6D23D45}"/>
              </a:ext>
            </a:extLst>
          </p:cNvPr>
          <p:cNvSpPr/>
          <p:nvPr userDrawn="1"/>
        </p:nvSpPr>
        <p:spPr>
          <a:xfrm>
            <a:off x="0"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107401E5-7FE4-421E-8DAA-7726CFA2099C}"/>
              </a:ext>
            </a:extLst>
          </p:cNvPr>
          <p:cNvSpPr>
            <a:spLocks noGrp="1"/>
          </p:cNvSpPr>
          <p:nvPr>
            <p:ph type="title" hasCustomPrompt="1"/>
          </p:nvPr>
        </p:nvSpPr>
        <p:spPr>
          <a:xfrm>
            <a:off x="898287" y="4650148"/>
            <a:ext cx="7559593" cy="723842"/>
          </a:xfrm>
          <a:prstGeom prst="rect">
            <a:avLst/>
          </a:prstGeom>
        </p:spPr>
        <p:txBody>
          <a:bodyPr/>
          <a:lstStyle>
            <a:lvl1pPr>
              <a:defRPr sz="5400">
                <a:solidFill>
                  <a:schemeClr val="bg2"/>
                </a:solidFill>
              </a:defRPr>
            </a:lvl1pPr>
          </a:lstStyle>
          <a:p>
            <a:r>
              <a:rPr lang="es-ES" err="1"/>
              <a:t>Title</a:t>
            </a:r>
            <a:r>
              <a:rPr lang="es-ES"/>
              <a:t> </a:t>
            </a:r>
            <a:r>
              <a:rPr lang="es-ES" err="1"/>
              <a:t>Section</a:t>
            </a:r>
            <a:endParaRPr lang="en-US"/>
          </a:p>
        </p:txBody>
      </p:sp>
      <p:sp>
        <p:nvSpPr>
          <p:cNvPr id="7" name="Marcador de texto 6">
            <a:extLst>
              <a:ext uri="{FF2B5EF4-FFF2-40B4-BE49-F238E27FC236}">
                <a16:creationId xmlns:a16="http://schemas.microsoft.com/office/drawing/2014/main" id="{D1557E3A-17F8-488F-B8C9-9F16DC8FB660}"/>
              </a:ext>
            </a:extLst>
          </p:cNvPr>
          <p:cNvSpPr>
            <a:spLocks noGrp="1"/>
          </p:cNvSpPr>
          <p:nvPr>
            <p:ph type="body" sz="quarter" idx="14" hasCustomPrompt="1"/>
          </p:nvPr>
        </p:nvSpPr>
        <p:spPr>
          <a:xfrm>
            <a:off x="1133854" y="872179"/>
            <a:ext cx="5050815" cy="383458"/>
          </a:xfrm>
          <a:prstGeom prst="rect">
            <a:avLst/>
          </a:prstGeom>
        </p:spPr>
        <p:txBody>
          <a:bodyPr/>
          <a:lstStyle>
            <a:lvl1pPr marL="0" indent="0">
              <a:buNone/>
              <a:defRPr sz="1200">
                <a:solidFill>
                  <a:schemeClr val="bg2"/>
                </a:solidFill>
              </a:defRPr>
            </a:lvl1pPr>
          </a:lstStyle>
          <a:p>
            <a:r>
              <a:rPr lang="es-ES" sz="1200" err="1">
                <a:solidFill>
                  <a:schemeClr val="bg2"/>
                </a:solidFill>
              </a:rPr>
              <a:t>Lorem</a:t>
            </a:r>
            <a:r>
              <a:rPr lang="es-ES" sz="1200">
                <a:solidFill>
                  <a:schemeClr val="bg2"/>
                </a:solidFill>
              </a:rPr>
              <a:t> </a:t>
            </a:r>
            <a:r>
              <a:rPr lang="es-ES" sz="1200" err="1">
                <a:solidFill>
                  <a:schemeClr val="bg2"/>
                </a:solidFill>
              </a:rPr>
              <a:t>ipsum</a:t>
            </a:r>
            <a:r>
              <a:rPr lang="es-ES" sz="1200">
                <a:solidFill>
                  <a:schemeClr val="bg2"/>
                </a:solidFill>
              </a:rPr>
              <a:t> dolor </a:t>
            </a:r>
            <a:r>
              <a:rPr lang="es-ES" sz="1200" err="1">
                <a:solidFill>
                  <a:schemeClr val="bg2"/>
                </a:solidFill>
              </a:rPr>
              <a:t>sit</a:t>
            </a:r>
            <a:r>
              <a:rPr lang="es-ES" sz="1200">
                <a:solidFill>
                  <a:schemeClr val="bg2"/>
                </a:solidFill>
              </a:rPr>
              <a:t> </a:t>
            </a:r>
            <a:r>
              <a:rPr lang="es-ES" sz="1200" err="1">
                <a:solidFill>
                  <a:schemeClr val="bg2"/>
                </a:solidFill>
              </a:rPr>
              <a:t>amet</a:t>
            </a:r>
            <a:r>
              <a:rPr lang="es-ES" sz="1200">
                <a:solidFill>
                  <a:schemeClr val="bg2"/>
                </a:solidFill>
              </a:rPr>
              <a:t>, </a:t>
            </a:r>
            <a:r>
              <a:rPr lang="es-ES" sz="1200" err="1">
                <a:solidFill>
                  <a:schemeClr val="bg2"/>
                </a:solidFill>
              </a:rPr>
              <a:t>consectetur</a:t>
            </a:r>
            <a:r>
              <a:rPr lang="es-ES" sz="1200">
                <a:solidFill>
                  <a:schemeClr val="bg2"/>
                </a:solidFill>
              </a:rPr>
              <a:t> </a:t>
            </a:r>
            <a:r>
              <a:rPr lang="es-ES" sz="1200" err="1">
                <a:solidFill>
                  <a:schemeClr val="bg2"/>
                </a:solidFill>
              </a:rPr>
              <a:t>adipiscing</a:t>
            </a:r>
            <a:r>
              <a:rPr lang="es-ES" sz="1200">
                <a:solidFill>
                  <a:schemeClr val="bg2"/>
                </a:solidFill>
              </a:rPr>
              <a:t> </a:t>
            </a:r>
            <a:r>
              <a:rPr lang="es-ES" sz="1200" err="1">
                <a:solidFill>
                  <a:schemeClr val="bg2"/>
                </a:solidFill>
              </a:rPr>
              <a:t>elit</a:t>
            </a:r>
            <a:r>
              <a:rPr lang="es-ES" sz="1200">
                <a:solidFill>
                  <a:schemeClr val="bg2"/>
                </a:solidFill>
              </a:rPr>
              <a:t>, sed do </a:t>
            </a:r>
            <a:r>
              <a:rPr lang="es-ES" sz="1200" err="1">
                <a:solidFill>
                  <a:schemeClr val="bg2"/>
                </a:solidFill>
              </a:rPr>
              <a:t>eiusmod</a:t>
            </a:r>
            <a:r>
              <a:rPr lang="es-ES" sz="1200">
                <a:solidFill>
                  <a:schemeClr val="bg2"/>
                </a:solidFill>
              </a:rPr>
              <a:t> </a:t>
            </a:r>
            <a:r>
              <a:rPr lang="es-ES" sz="1200" err="1">
                <a:solidFill>
                  <a:schemeClr val="bg2"/>
                </a:solidFill>
              </a:rPr>
              <a:t>tempor</a:t>
            </a:r>
            <a:r>
              <a:rPr lang="es-ES" sz="1200">
                <a:solidFill>
                  <a:schemeClr val="bg2"/>
                </a:solidFill>
              </a:rPr>
              <a:t> </a:t>
            </a:r>
            <a:r>
              <a:rPr lang="es-ES" sz="1200" err="1">
                <a:solidFill>
                  <a:schemeClr val="bg2"/>
                </a:solidFill>
              </a:rPr>
              <a:t>incididunt</a:t>
            </a:r>
            <a:r>
              <a:rPr lang="es-ES" sz="1200">
                <a:solidFill>
                  <a:schemeClr val="bg2"/>
                </a:solidFill>
              </a:rPr>
              <a:t> ut labore et </a:t>
            </a:r>
            <a:r>
              <a:rPr lang="es-ES" sz="1200" err="1">
                <a:solidFill>
                  <a:schemeClr val="bg2"/>
                </a:solidFill>
              </a:rPr>
              <a:t>dolore</a:t>
            </a:r>
            <a:r>
              <a:rPr lang="es-ES" sz="1200">
                <a:solidFill>
                  <a:schemeClr val="bg2"/>
                </a:solidFill>
              </a:rPr>
              <a:t> magna </a:t>
            </a:r>
            <a:r>
              <a:rPr lang="es-ES" sz="1200" err="1">
                <a:solidFill>
                  <a:schemeClr val="bg2"/>
                </a:solidFill>
              </a:rPr>
              <a:t>aliqua</a:t>
            </a:r>
            <a:r>
              <a:rPr lang="es-ES" sz="1200">
                <a:solidFill>
                  <a:schemeClr val="bg2"/>
                </a:solidFill>
              </a:rPr>
              <a:t>.</a:t>
            </a:r>
            <a:endParaRPr lang="en-US" sz="2800">
              <a:solidFill>
                <a:schemeClr val="bg2"/>
              </a:solidFill>
            </a:endParaRPr>
          </a:p>
        </p:txBody>
      </p:sp>
    </p:spTree>
    <p:extLst>
      <p:ext uri="{BB962C8B-B14F-4D97-AF65-F5344CB8AC3E}">
        <p14:creationId xmlns:p14="http://schemas.microsoft.com/office/powerpoint/2010/main" val="3727439688"/>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39D9CE5-C2DE-4800-B24A-F9E935EAC45A}"/>
              </a:ext>
            </a:extLst>
          </p:cNvPr>
          <p:cNvSpPr/>
          <p:nvPr userDrawn="1"/>
        </p:nvSpPr>
        <p:spPr>
          <a:xfrm flipV="1">
            <a:off x="2253977" y="1567713"/>
            <a:ext cx="91101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14">
            <a:extLst>
              <a:ext uri="{FF2B5EF4-FFF2-40B4-BE49-F238E27FC236}">
                <a16:creationId xmlns:a16="http://schemas.microsoft.com/office/drawing/2014/main" id="{6F39DE41-5873-4C33-9A10-1FAAD5F80438}"/>
              </a:ext>
            </a:extLst>
          </p:cNvPr>
          <p:cNvSpPr txBox="1"/>
          <p:nvPr userDrawn="1"/>
        </p:nvSpPr>
        <p:spPr>
          <a:xfrm>
            <a:off x="993059" y="6354451"/>
            <a:ext cx="1378666" cy="276999"/>
          </a:xfrm>
          <a:prstGeom prst="rect">
            <a:avLst/>
          </a:prstGeom>
          <a:noFill/>
        </p:spPr>
        <p:txBody>
          <a:bodyPr wrap="square">
            <a:spAutoFit/>
          </a:bodyPr>
          <a:lstStyle/>
          <a:p>
            <a:r>
              <a:rPr lang="es-ES" sz="1200" b="1">
                <a:latin typeface="Montserrat" panose="00000500000000000000" pitchFamily="2" charset="0"/>
              </a:rPr>
              <a:t>Technologies:</a:t>
            </a:r>
            <a:endParaRPr lang="es-ES" sz="1200">
              <a:latin typeface="Montserrat" panose="00000500000000000000" pitchFamily="2" charset="0"/>
            </a:endParaRPr>
          </a:p>
        </p:txBody>
      </p:sp>
      <p:pic>
        <p:nvPicPr>
          <p:cNvPr id="10" name="Imagen 9">
            <a:extLst>
              <a:ext uri="{FF2B5EF4-FFF2-40B4-BE49-F238E27FC236}">
                <a16:creationId xmlns:a16="http://schemas.microsoft.com/office/drawing/2014/main" id="{3847691B-A63F-4AE8-AC56-BD579CBBDE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8570" y="6114664"/>
            <a:ext cx="995333" cy="535489"/>
          </a:xfrm>
          <a:prstGeom prst="rect">
            <a:avLst/>
          </a:prstGeom>
        </p:spPr>
      </p:pic>
      <p:sp>
        <p:nvSpPr>
          <p:cNvPr id="20" name="Marcador de posición de imagen 19">
            <a:extLst>
              <a:ext uri="{FF2B5EF4-FFF2-40B4-BE49-F238E27FC236}">
                <a16:creationId xmlns:a16="http://schemas.microsoft.com/office/drawing/2014/main" id="{FC33D6E3-B50D-48BA-B682-94C7C0E46C09}"/>
              </a:ext>
            </a:extLst>
          </p:cNvPr>
          <p:cNvSpPr>
            <a:spLocks noGrp="1"/>
          </p:cNvSpPr>
          <p:nvPr>
            <p:ph type="pic" sz="quarter" idx="23" hasCustomPrompt="1"/>
          </p:nvPr>
        </p:nvSpPr>
        <p:spPr>
          <a:xfrm>
            <a:off x="913015" y="890544"/>
            <a:ext cx="1246189" cy="763671"/>
          </a:xfrm>
          <a:prstGeom prst="rect">
            <a:avLst/>
          </a:prstGeom>
        </p:spPr>
        <p:txBody>
          <a:bodyPr/>
          <a:lstStyle>
            <a:lvl1pPr>
              <a:defRPr/>
            </a:lvl1pPr>
          </a:lstStyle>
          <a:p>
            <a:r>
              <a:rPr lang="es-ES"/>
              <a:t>Logo</a:t>
            </a:r>
            <a:endParaRPr lang="en-US"/>
          </a:p>
        </p:txBody>
      </p:sp>
      <p:sp>
        <p:nvSpPr>
          <p:cNvPr id="22" name="Marcador de texto 21">
            <a:extLst>
              <a:ext uri="{FF2B5EF4-FFF2-40B4-BE49-F238E27FC236}">
                <a16:creationId xmlns:a16="http://schemas.microsoft.com/office/drawing/2014/main" id="{54686506-B763-4753-AEBC-6F42B1ED9D13}"/>
              </a:ext>
            </a:extLst>
          </p:cNvPr>
          <p:cNvSpPr>
            <a:spLocks noGrp="1"/>
          </p:cNvSpPr>
          <p:nvPr>
            <p:ph type="body" sz="quarter" idx="24" hasCustomPrompt="1"/>
          </p:nvPr>
        </p:nvSpPr>
        <p:spPr>
          <a:xfrm>
            <a:off x="2169607" y="1080341"/>
            <a:ext cx="8618963" cy="407988"/>
          </a:xfrm>
          <a:prstGeom prst="rect">
            <a:avLst/>
          </a:prstGeom>
        </p:spPr>
        <p:txBody>
          <a:bodyPr/>
          <a:lstStyle>
            <a:lvl1pPr marL="0" indent="0">
              <a:buNone/>
              <a:defRPr sz="2400">
                <a:latin typeface="+mj-lt"/>
              </a:defRPr>
            </a:lvl1pPr>
          </a:lstStyle>
          <a:p>
            <a:pPr lvl="0"/>
            <a:r>
              <a:rPr lang="es-ES"/>
              <a:t>Project </a:t>
            </a:r>
            <a:r>
              <a:rPr lang="es-ES" err="1"/>
              <a:t>Title</a:t>
            </a:r>
            <a:endParaRPr lang="en-US"/>
          </a:p>
        </p:txBody>
      </p:sp>
      <p:sp>
        <p:nvSpPr>
          <p:cNvPr id="24" name="Marcador de texto 23">
            <a:extLst>
              <a:ext uri="{FF2B5EF4-FFF2-40B4-BE49-F238E27FC236}">
                <a16:creationId xmlns:a16="http://schemas.microsoft.com/office/drawing/2014/main" id="{A5479F72-1F8F-4FD1-BEA4-7EBE7BE11AAE}"/>
              </a:ext>
            </a:extLst>
          </p:cNvPr>
          <p:cNvSpPr>
            <a:spLocks noGrp="1"/>
          </p:cNvSpPr>
          <p:nvPr>
            <p:ph type="body" sz="quarter" idx="25" hasCustomPrompt="1"/>
          </p:nvPr>
        </p:nvSpPr>
        <p:spPr>
          <a:xfrm>
            <a:off x="2169606" y="751315"/>
            <a:ext cx="4345493" cy="249642"/>
          </a:xfrm>
          <a:prstGeom prst="rect">
            <a:avLst/>
          </a:prstGeom>
        </p:spPr>
        <p:txBody>
          <a:bodyPr/>
          <a:lstStyle>
            <a:lvl1pPr marL="0" indent="0">
              <a:buNone/>
              <a:defRPr sz="1200" b="1">
                <a:solidFill>
                  <a:schemeClr val="bg2">
                    <a:lumMod val="65000"/>
                  </a:schemeClr>
                </a:solidFill>
                <a:latin typeface="+mn-lt"/>
              </a:defRPr>
            </a:lvl1pPr>
          </a:lstStyle>
          <a:p>
            <a:pPr lvl="0"/>
            <a:r>
              <a:rPr lang="es-ES"/>
              <a:t>Client </a:t>
            </a:r>
            <a:r>
              <a:rPr lang="es-ES" err="1"/>
              <a:t>Name</a:t>
            </a:r>
            <a:endParaRPr lang="en-US"/>
          </a:p>
        </p:txBody>
      </p:sp>
      <p:sp>
        <p:nvSpPr>
          <p:cNvPr id="26" name="Marcador de posición de imagen 25">
            <a:extLst>
              <a:ext uri="{FF2B5EF4-FFF2-40B4-BE49-F238E27FC236}">
                <a16:creationId xmlns:a16="http://schemas.microsoft.com/office/drawing/2014/main" id="{26AA4E40-CDF7-4280-869E-EA724C14FC3E}"/>
              </a:ext>
            </a:extLst>
          </p:cNvPr>
          <p:cNvSpPr>
            <a:spLocks noGrp="1"/>
          </p:cNvSpPr>
          <p:nvPr>
            <p:ph type="pic" sz="quarter" idx="26" hasCustomPrompt="1"/>
          </p:nvPr>
        </p:nvSpPr>
        <p:spPr>
          <a:xfrm>
            <a:off x="1073150" y="2901869"/>
            <a:ext cx="4537075" cy="3065544"/>
          </a:xfrm>
          <a:prstGeom prst="rect">
            <a:avLst/>
          </a:prstGeom>
        </p:spPr>
        <p:txBody>
          <a:bodyPr/>
          <a:lstStyle>
            <a:lvl1pPr marL="0" indent="0">
              <a:buNone/>
              <a:defRPr/>
            </a:lvl1pPr>
          </a:lstStyle>
          <a:p>
            <a:r>
              <a:rPr lang="es-ES"/>
              <a:t>Video </a:t>
            </a:r>
            <a:r>
              <a:rPr lang="es-ES" err="1"/>
              <a:t>or</a:t>
            </a:r>
            <a:r>
              <a:rPr lang="es-ES"/>
              <a:t> Picture</a:t>
            </a:r>
            <a:endParaRPr lang="en-US"/>
          </a:p>
        </p:txBody>
      </p:sp>
      <p:sp>
        <p:nvSpPr>
          <p:cNvPr id="28" name="Marcador de texto 27">
            <a:extLst>
              <a:ext uri="{FF2B5EF4-FFF2-40B4-BE49-F238E27FC236}">
                <a16:creationId xmlns:a16="http://schemas.microsoft.com/office/drawing/2014/main" id="{1EDB41B0-2329-4186-98FF-5A26006EBBA9}"/>
              </a:ext>
            </a:extLst>
          </p:cNvPr>
          <p:cNvSpPr>
            <a:spLocks noGrp="1"/>
          </p:cNvSpPr>
          <p:nvPr>
            <p:ph type="body" sz="quarter" idx="27" hasCustomPrompt="1"/>
          </p:nvPr>
        </p:nvSpPr>
        <p:spPr>
          <a:xfrm rot="16200000">
            <a:off x="-2209445" y="3641911"/>
            <a:ext cx="5543814" cy="472672"/>
          </a:xfrm>
          <a:prstGeom prst="rect">
            <a:avLst/>
          </a:prstGeom>
        </p:spPr>
        <p:txBody>
          <a:bodyPr/>
          <a:lstStyle>
            <a:lvl1pPr marL="0" indent="0">
              <a:buNone/>
              <a:defRPr sz="2000">
                <a:solidFill>
                  <a:schemeClr val="bg2">
                    <a:lumMod val="75000"/>
                  </a:schemeClr>
                </a:solidFill>
              </a:defRPr>
            </a:lvl1pPr>
          </a:lstStyle>
          <a:p>
            <a:pPr lvl="0"/>
            <a:r>
              <a:rPr lang="es-ES" err="1"/>
              <a:t>Industry</a:t>
            </a:r>
            <a:r>
              <a:rPr lang="es-ES"/>
              <a:t> Sector</a:t>
            </a:r>
            <a:endParaRPr lang="en-US"/>
          </a:p>
        </p:txBody>
      </p:sp>
      <p:sp>
        <p:nvSpPr>
          <p:cNvPr id="30" name="Marcador de texto 29">
            <a:extLst>
              <a:ext uri="{FF2B5EF4-FFF2-40B4-BE49-F238E27FC236}">
                <a16:creationId xmlns:a16="http://schemas.microsoft.com/office/drawing/2014/main" id="{23F1302F-0958-4441-B384-DBB502506C92}"/>
              </a:ext>
            </a:extLst>
          </p:cNvPr>
          <p:cNvSpPr>
            <a:spLocks noGrp="1"/>
          </p:cNvSpPr>
          <p:nvPr>
            <p:ph type="body" sz="quarter" idx="28" hasCustomPrompt="1"/>
          </p:nvPr>
        </p:nvSpPr>
        <p:spPr>
          <a:xfrm>
            <a:off x="2159204" y="6373500"/>
            <a:ext cx="8232571" cy="257949"/>
          </a:xfrm>
          <a:prstGeom prst="rect">
            <a:avLst/>
          </a:prstGeom>
        </p:spPr>
        <p:txBody>
          <a:bodyPr/>
          <a:lstStyle>
            <a:lvl1pPr marL="0" indent="0">
              <a:buNone/>
              <a:defRPr sz="1200"/>
            </a:lvl1pPr>
          </a:lstStyle>
          <a:p>
            <a:pPr lvl="0"/>
            <a:r>
              <a:rPr lang="es-ES" err="1"/>
              <a:t>Name</a:t>
            </a:r>
            <a:r>
              <a:rPr lang="es-ES"/>
              <a:t> </a:t>
            </a:r>
            <a:r>
              <a:rPr lang="es-ES" err="1"/>
              <a:t>of</a:t>
            </a:r>
            <a:r>
              <a:rPr lang="es-ES"/>
              <a:t> </a:t>
            </a:r>
            <a:r>
              <a:rPr lang="es-ES" err="1"/>
              <a:t>the</a:t>
            </a:r>
            <a:r>
              <a:rPr lang="es-ES"/>
              <a:t> Technologies.</a:t>
            </a:r>
            <a:endParaRPr lang="en-US"/>
          </a:p>
        </p:txBody>
      </p:sp>
      <p:sp>
        <p:nvSpPr>
          <p:cNvPr id="38" name="Marcador de texto 37">
            <a:extLst>
              <a:ext uri="{FF2B5EF4-FFF2-40B4-BE49-F238E27FC236}">
                <a16:creationId xmlns:a16="http://schemas.microsoft.com/office/drawing/2014/main" id="{ACB62BDA-70D2-4D6F-A7C6-57446C6133BD}"/>
              </a:ext>
            </a:extLst>
          </p:cNvPr>
          <p:cNvSpPr>
            <a:spLocks noGrp="1"/>
          </p:cNvSpPr>
          <p:nvPr>
            <p:ph type="body" sz="quarter" idx="31" hasCustomPrompt="1"/>
          </p:nvPr>
        </p:nvSpPr>
        <p:spPr>
          <a:xfrm>
            <a:off x="5983288" y="2607185"/>
            <a:ext cx="5475287" cy="3360229"/>
          </a:xfrm>
          <a:prstGeom prst="rect">
            <a:avLst/>
          </a:prstGeom>
        </p:spPr>
        <p:txBody>
          <a:bodyPr anchor="ctr"/>
          <a:lstStyle>
            <a:lvl1pPr marL="0" indent="0">
              <a:spcAft>
                <a:spcPts val="600"/>
              </a:spcAft>
              <a:buNone/>
              <a:defRPr sz="1400" b="1">
                <a:solidFill>
                  <a:srgbClr val="00B5FF"/>
                </a:solidFill>
              </a:defRPr>
            </a:lvl1pPr>
            <a:lvl2pPr marL="0" indent="-252000">
              <a:lnSpc>
                <a:spcPct val="100000"/>
              </a:lnSpc>
              <a:spcBef>
                <a:spcPts val="0"/>
              </a:spcBef>
              <a:defRPr sz="1400"/>
            </a:lvl2pPr>
            <a:lvl3pPr>
              <a:defRPr sz="1400"/>
            </a:lvl3pPr>
            <a:lvl4pPr>
              <a:defRPr sz="1400"/>
            </a:lvl4pPr>
            <a:lvl5pPr>
              <a:defRPr sz="1400"/>
            </a:lvl5pPr>
          </a:lstStyle>
          <a:p>
            <a:pPr lvl="0"/>
            <a:r>
              <a:rPr lang="es-ES" err="1"/>
              <a:t>Solution</a:t>
            </a:r>
            <a:endParaRPr lang="es-ES"/>
          </a:p>
          <a:p>
            <a:pPr lvl="1"/>
            <a:r>
              <a:rPr lang="es-ES" err="1"/>
              <a:t>What</a:t>
            </a:r>
            <a:r>
              <a:rPr lang="es-ES"/>
              <a:t> </a:t>
            </a:r>
            <a:r>
              <a:rPr lang="es-ES" err="1"/>
              <a:t>did</a:t>
            </a:r>
            <a:r>
              <a:rPr lang="es-ES"/>
              <a:t> </a:t>
            </a:r>
            <a:r>
              <a:rPr lang="es-ES" err="1"/>
              <a:t>Plain</a:t>
            </a:r>
            <a:r>
              <a:rPr lang="es-ES"/>
              <a:t> </a:t>
            </a:r>
            <a:r>
              <a:rPr lang="es-ES" err="1"/>
              <a:t>Concepts</a:t>
            </a:r>
            <a:r>
              <a:rPr lang="es-ES"/>
              <a:t> </a:t>
            </a:r>
            <a:r>
              <a:rPr lang="es-ES" err="1"/>
              <a:t>develop</a:t>
            </a:r>
            <a:r>
              <a:rPr lang="es-ES"/>
              <a:t>?</a:t>
            </a:r>
          </a:p>
          <a:p>
            <a:pPr lvl="1"/>
            <a:r>
              <a:rPr lang="es-ES" err="1"/>
              <a:t>Parts</a:t>
            </a:r>
            <a:r>
              <a:rPr lang="es-ES"/>
              <a:t> </a:t>
            </a:r>
            <a:r>
              <a:rPr lang="es-ES" err="1"/>
              <a:t>of</a:t>
            </a:r>
            <a:r>
              <a:rPr lang="es-ES"/>
              <a:t> </a:t>
            </a:r>
            <a:r>
              <a:rPr lang="es-ES" err="1"/>
              <a:t>the</a:t>
            </a:r>
            <a:r>
              <a:rPr lang="es-ES"/>
              <a:t> </a:t>
            </a:r>
            <a:r>
              <a:rPr lang="es-ES" err="1"/>
              <a:t>development</a:t>
            </a:r>
            <a:r>
              <a:rPr lang="es-ES"/>
              <a:t>.</a:t>
            </a:r>
          </a:p>
          <a:p>
            <a:pPr lvl="0"/>
            <a:r>
              <a:rPr lang="es-ES"/>
              <a:t>Business </a:t>
            </a:r>
            <a:r>
              <a:rPr lang="es-ES" err="1"/>
              <a:t>impact</a:t>
            </a:r>
            <a:endParaRPr lang="es-ES"/>
          </a:p>
          <a:p>
            <a:pPr lvl="1"/>
            <a:r>
              <a:rPr lang="es-ES" err="1"/>
              <a:t>What</a:t>
            </a:r>
            <a:r>
              <a:rPr lang="es-ES"/>
              <a:t> </a:t>
            </a:r>
            <a:r>
              <a:rPr lang="es-ES" err="1"/>
              <a:t>were</a:t>
            </a:r>
            <a:r>
              <a:rPr lang="es-ES"/>
              <a:t> </a:t>
            </a:r>
            <a:r>
              <a:rPr lang="es-ES" err="1"/>
              <a:t>the</a:t>
            </a:r>
            <a:r>
              <a:rPr lang="es-ES"/>
              <a:t> </a:t>
            </a:r>
            <a:r>
              <a:rPr lang="es-ES" err="1"/>
              <a:t>consequences</a:t>
            </a:r>
            <a:r>
              <a:rPr lang="es-ES"/>
              <a:t> </a:t>
            </a:r>
            <a:r>
              <a:rPr lang="es-ES" err="1"/>
              <a:t>for</a:t>
            </a:r>
            <a:r>
              <a:rPr lang="es-ES"/>
              <a:t> </a:t>
            </a:r>
            <a:r>
              <a:rPr lang="es-ES" err="1"/>
              <a:t>the</a:t>
            </a:r>
            <a:r>
              <a:rPr lang="es-ES"/>
              <a:t> </a:t>
            </a:r>
            <a:r>
              <a:rPr lang="es-ES" err="1"/>
              <a:t>company</a:t>
            </a:r>
            <a:r>
              <a:rPr lang="es-ES"/>
              <a:t>?</a:t>
            </a:r>
          </a:p>
          <a:p>
            <a:pPr lvl="1"/>
            <a:r>
              <a:rPr lang="es-ES" err="1"/>
              <a:t>Did</a:t>
            </a:r>
            <a:r>
              <a:rPr lang="es-ES"/>
              <a:t> </a:t>
            </a:r>
            <a:r>
              <a:rPr lang="es-ES" err="1"/>
              <a:t>they</a:t>
            </a:r>
            <a:r>
              <a:rPr lang="es-ES"/>
              <a:t> </a:t>
            </a:r>
            <a:r>
              <a:rPr lang="es-ES" err="1"/>
              <a:t>grow</a:t>
            </a:r>
            <a:r>
              <a:rPr lang="es-ES"/>
              <a:t>, </a:t>
            </a:r>
            <a:r>
              <a:rPr lang="es-ES" err="1"/>
              <a:t>save</a:t>
            </a:r>
            <a:r>
              <a:rPr lang="es-ES"/>
              <a:t> time </a:t>
            </a:r>
            <a:r>
              <a:rPr lang="es-ES" err="1"/>
              <a:t>or</a:t>
            </a:r>
            <a:r>
              <a:rPr lang="es-ES"/>
              <a:t> </a:t>
            </a:r>
            <a:r>
              <a:rPr lang="es-ES" err="1"/>
              <a:t>improve</a:t>
            </a:r>
            <a:r>
              <a:rPr lang="es-ES"/>
              <a:t> </a:t>
            </a:r>
            <a:r>
              <a:rPr lang="es-ES" err="1"/>
              <a:t>their</a:t>
            </a:r>
            <a:r>
              <a:rPr lang="es-ES"/>
              <a:t> </a:t>
            </a:r>
            <a:r>
              <a:rPr lang="es-ES" err="1"/>
              <a:t>revenue</a:t>
            </a:r>
            <a:r>
              <a:rPr lang="es-ES"/>
              <a:t>?</a:t>
            </a:r>
          </a:p>
          <a:p>
            <a:pPr lvl="1"/>
            <a:endParaRPr lang="es-ES"/>
          </a:p>
        </p:txBody>
      </p:sp>
      <p:sp>
        <p:nvSpPr>
          <p:cNvPr id="43" name="TextBox 5">
            <a:extLst>
              <a:ext uri="{FF2B5EF4-FFF2-40B4-BE49-F238E27FC236}">
                <a16:creationId xmlns:a16="http://schemas.microsoft.com/office/drawing/2014/main" id="{812ABBA2-770C-4705-B649-A986D0B737CB}"/>
              </a:ext>
            </a:extLst>
          </p:cNvPr>
          <p:cNvSpPr txBox="1"/>
          <p:nvPr/>
        </p:nvSpPr>
        <p:spPr>
          <a:xfrm rot="18886084">
            <a:off x="-85143" y="418913"/>
            <a:ext cx="128918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50" b="1" i="0" u="none" strike="noStrike" kern="1200" cap="none" spc="0" normalizeH="0" baseline="0">
                <a:ln>
                  <a:noFill/>
                </a:ln>
                <a:solidFill>
                  <a:srgbClr val="FFFFFF"/>
                </a:solidFill>
                <a:effectLst/>
                <a:uLnTx/>
                <a:uFillTx/>
                <a:latin typeface="Montserrat ExtraBold" pitchFamily="2" charset="77"/>
                <a:ea typeface="+mn-ea"/>
                <a:cs typeface="+mn-cs"/>
              </a:rPr>
              <a:t>CONFIDENTIAL</a:t>
            </a:r>
          </a:p>
        </p:txBody>
      </p:sp>
      <p:sp>
        <p:nvSpPr>
          <p:cNvPr id="54" name="Marcador de texto 53">
            <a:extLst>
              <a:ext uri="{FF2B5EF4-FFF2-40B4-BE49-F238E27FC236}">
                <a16:creationId xmlns:a16="http://schemas.microsoft.com/office/drawing/2014/main" id="{06E2E3D0-47BD-4828-9D59-AF6A2F3922A8}"/>
              </a:ext>
            </a:extLst>
          </p:cNvPr>
          <p:cNvSpPr>
            <a:spLocks noGrp="1"/>
          </p:cNvSpPr>
          <p:nvPr>
            <p:ph type="body" sz="quarter" idx="32" hasCustomPrompt="1"/>
          </p:nvPr>
        </p:nvSpPr>
        <p:spPr>
          <a:xfrm>
            <a:off x="993775" y="1838325"/>
            <a:ext cx="10102850" cy="755650"/>
          </a:xfrm>
          <a:prstGeom prst="rect">
            <a:avLst/>
          </a:prstGeom>
        </p:spPr>
        <p:txBody>
          <a:bodyPr anchor="ctr"/>
          <a:lstStyle>
            <a:lvl1pPr marL="0" indent="0">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a:t>Who </a:t>
            </a:r>
            <a:r>
              <a:rPr lang="es-ES" err="1"/>
              <a:t>is</a:t>
            </a:r>
            <a:r>
              <a:rPr lang="es-ES"/>
              <a:t> </a:t>
            </a:r>
            <a:r>
              <a:rPr lang="es-ES" err="1"/>
              <a:t>the</a:t>
            </a:r>
            <a:r>
              <a:rPr lang="es-ES"/>
              <a:t> </a:t>
            </a:r>
            <a:r>
              <a:rPr lang="es-ES" err="1"/>
              <a:t>company</a:t>
            </a:r>
            <a:r>
              <a:rPr lang="es-ES"/>
              <a:t>? </a:t>
            </a:r>
            <a:r>
              <a:rPr lang="es-ES" err="1"/>
              <a:t>What</a:t>
            </a:r>
            <a:r>
              <a:rPr lang="es-ES"/>
              <a:t> </a:t>
            </a:r>
            <a:r>
              <a:rPr lang="es-ES" err="1"/>
              <a:t>were</a:t>
            </a:r>
            <a:r>
              <a:rPr lang="es-ES"/>
              <a:t> </a:t>
            </a:r>
            <a:r>
              <a:rPr lang="es-ES" err="1"/>
              <a:t>their</a:t>
            </a:r>
            <a:r>
              <a:rPr lang="es-ES"/>
              <a:t> </a:t>
            </a:r>
            <a:r>
              <a:rPr lang="es-ES" err="1"/>
              <a:t>problems</a:t>
            </a:r>
            <a:r>
              <a:rPr lang="es-ES"/>
              <a:t> </a:t>
            </a:r>
            <a:r>
              <a:rPr lang="es-ES" err="1"/>
              <a:t>or</a:t>
            </a:r>
            <a:r>
              <a:rPr lang="es-ES"/>
              <a:t> </a:t>
            </a:r>
            <a:r>
              <a:rPr lang="es-ES" err="1"/>
              <a:t>challenges</a:t>
            </a:r>
            <a:r>
              <a:rPr lang="es-ES"/>
              <a:t>? </a:t>
            </a:r>
            <a:r>
              <a:rPr lang="es-ES" err="1"/>
              <a:t>What</a:t>
            </a:r>
            <a:r>
              <a:rPr lang="es-ES"/>
              <a:t> </a:t>
            </a:r>
            <a:r>
              <a:rPr lang="es-ES" err="1"/>
              <a:t>did</a:t>
            </a:r>
            <a:r>
              <a:rPr lang="es-ES"/>
              <a:t> </a:t>
            </a:r>
            <a:r>
              <a:rPr lang="es-ES" err="1"/>
              <a:t>they</a:t>
            </a:r>
            <a:r>
              <a:rPr lang="es-ES"/>
              <a:t> </a:t>
            </a:r>
            <a:r>
              <a:rPr lang="es-ES" err="1"/>
              <a:t>need</a:t>
            </a:r>
            <a:r>
              <a:rPr lang="es-ES"/>
              <a:t>?</a:t>
            </a:r>
            <a:endParaRPr lang="en-US"/>
          </a:p>
        </p:txBody>
      </p:sp>
    </p:spTree>
    <p:extLst>
      <p:ext uri="{BB962C8B-B14F-4D97-AF65-F5344CB8AC3E}">
        <p14:creationId xmlns:p14="http://schemas.microsoft.com/office/powerpoint/2010/main" val="17712504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17 Pre-Closing Frame 2">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DFE458-9F7B-6744-80FF-81972ADA4734}"/>
              </a:ext>
            </a:extLst>
          </p:cNvPr>
          <p:cNvPicPr>
            <a:picLocks noChangeAspect="1"/>
          </p:cNvPicPr>
          <p:nvPr userDrawn="1"/>
        </p:nvPicPr>
        <p:blipFill rotWithShape="1">
          <a:blip r:embed="rId2"/>
          <a:srcRect b="15161"/>
          <a:stretch/>
        </p:blipFill>
        <p:spPr>
          <a:xfrm>
            <a:off x="0" y="0"/>
            <a:ext cx="12192000" cy="6858000"/>
          </a:xfrm>
          <a:prstGeom prst="rect">
            <a:avLst/>
          </a:prstGeom>
        </p:spPr>
      </p:pic>
      <p:sp>
        <p:nvSpPr>
          <p:cNvPr id="5" name="Rectángulo 3">
            <a:extLst>
              <a:ext uri="{FF2B5EF4-FFF2-40B4-BE49-F238E27FC236}">
                <a16:creationId xmlns:a16="http://schemas.microsoft.com/office/drawing/2014/main" id="{A99AC6DA-0834-A948-9F34-FEE0351C72CA}"/>
              </a:ext>
            </a:extLst>
          </p:cNvPr>
          <p:cNvSpPr/>
          <p:nvPr userDrawn="1"/>
        </p:nvSpPr>
        <p:spPr>
          <a:xfrm>
            <a:off x="0" y="0"/>
            <a:ext cx="12192000" cy="6858000"/>
          </a:xfrm>
          <a:prstGeom prst="rect">
            <a:avLst/>
          </a:prstGeom>
          <a:gradFill>
            <a:gsLst>
              <a:gs pos="0">
                <a:schemeClr val="tx2"/>
              </a:gs>
              <a:gs pos="100000">
                <a:schemeClr val="tx2">
                  <a:alpha val="92242"/>
                </a:schemeClr>
              </a:gs>
            </a:gsLst>
            <a:lin ang="0" scaled="0"/>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6" name="Picture 5">
            <a:extLst>
              <a:ext uri="{FF2B5EF4-FFF2-40B4-BE49-F238E27FC236}">
                <a16:creationId xmlns:a16="http://schemas.microsoft.com/office/drawing/2014/main" id="{789EAAF0-DDD2-604B-A7D1-3A85215EC28C}"/>
              </a:ext>
            </a:extLst>
          </p:cNvPr>
          <p:cNvPicPr>
            <a:picLocks noChangeAspect="1"/>
          </p:cNvPicPr>
          <p:nvPr userDrawn="1"/>
        </p:nvPicPr>
        <p:blipFill>
          <a:blip r:embed="rId3"/>
          <a:stretch>
            <a:fillRect/>
          </a:stretch>
        </p:blipFill>
        <p:spPr>
          <a:xfrm>
            <a:off x="1021443" y="993095"/>
            <a:ext cx="1697849" cy="998992"/>
          </a:xfrm>
          <a:prstGeom prst="rect">
            <a:avLst/>
          </a:prstGeom>
        </p:spPr>
      </p:pic>
      <p:sp>
        <p:nvSpPr>
          <p:cNvPr id="7" name="Título 1">
            <a:extLst>
              <a:ext uri="{FF2B5EF4-FFF2-40B4-BE49-F238E27FC236}">
                <a16:creationId xmlns:a16="http://schemas.microsoft.com/office/drawing/2014/main" id="{9FCE9A69-0EE8-4A56-AB2B-0B32EEA588DB}"/>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bg2"/>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2837830942"/>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
        <p:nvSpPr>
          <p:cNvPr id="4" name="Título 1">
            <a:extLst>
              <a:ext uri="{FF2B5EF4-FFF2-40B4-BE49-F238E27FC236}">
                <a16:creationId xmlns:a16="http://schemas.microsoft.com/office/drawing/2014/main" id="{8DEC7C65-7326-4802-9C51-7FE4945489B5}"/>
              </a:ext>
            </a:extLst>
          </p:cNvPr>
          <p:cNvSpPr>
            <a:spLocks noGrp="1"/>
          </p:cNvSpPr>
          <p:nvPr>
            <p:ph type="title" hasCustomPrompt="1"/>
          </p:nvPr>
        </p:nvSpPr>
        <p:spPr>
          <a:xfrm>
            <a:off x="5305425" y="2537618"/>
            <a:ext cx="5124450" cy="1325563"/>
          </a:xfrm>
          <a:prstGeom prst="rect">
            <a:avLst/>
          </a:prstGeom>
        </p:spPr>
        <p:txBody>
          <a:bodyPr/>
          <a:lstStyle>
            <a:lvl1pPr>
              <a:defRPr sz="5400">
                <a:solidFill>
                  <a:schemeClr val="tx1"/>
                </a:solidFill>
              </a:defRPr>
            </a:lvl1pPr>
          </a:lstStyle>
          <a:p>
            <a:r>
              <a:rPr lang="es-ES" err="1"/>
              <a:t>Thank</a:t>
            </a:r>
            <a:r>
              <a:rPr lang="es-ES"/>
              <a:t> </a:t>
            </a:r>
            <a:r>
              <a:rPr lang="es-ES" err="1"/>
              <a:t>you</a:t>
            </a:r>
            <a:r>
              <a:rPr lang="es-ES"/>
              <a:t> </a:t>
            </a:r>
            <a:r>
              <a:rPr lang="es-ES" err="1"/>
              <a:t>for</a:t>
            </a:r>
            <a:r>
              <a:rPr lang="es-ES"/>
              <a:t> </a:t>
            </a:r>
            <a:r>
              <a:rPr lang="es-ES" err="1"/>
              <a:t>your</a:t>
            </a:r>
            <a:r>
              <a:rPr lang="es-ES"/>
              <a:t> time</a:t>
            </a:r>
            <a:endParaRPr lang="en-US"/>
          </a:p>
        </p:txBody>
      </p:sp>
    </p:spTree>
    <p:extLst>
      <p:ext uri="{BB962C8B-B14F-4D97-AF65-F5344CB8AC3E}">
        <p14:creationId xmlns:p14="http://schemas.microsoft.com/office/powerpoint/2010/main" val="3571672296"/>
      </p:ext>
    </p:extLst>
  </p:cSld>
  <p:clrMapOvr>
    <a:masterClrMapping/>
  </p:clrMapOvr>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89782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Headline + Logo 1">
    <p:spTree>
      <p:nvGrpSpPr>
        <p:cNvPr id="1" name=""/>
        <p:cNvGrpSpPr/>
        <p:nvPr/>
      </p:nvGrpSpPr>
      <p:grpSpPr>
        <a:xfrm>
          <a:off x="0" y="0"/>
          <a:ext cx="0" cy="0"/>
          <a:chOff x="0" y="0"/>
          <a:chExt cx="0" cy="0"/>
        </a:xfrm>
      </p:grpSpPr>
      <p:sp>
        <p:nvSpPr>
          <p:cNvPr id="4" name="Title 8"/>
          <p:cNvSpPr>
            <a:spLocks noGrp="1"/>
          </p:cNvSpPr>
          <p:nvPr>
            <p:ph type="title"/>
          </p:nvPr>
        </p:nvSpPr>
        <p:spPr>
          <a:xfrm>
            <a:off x="913016" y="1574779"/>
            <a:ext cx="6600488"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261655358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9722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1D34A80-EA44-4B3A-9192-82FA960384A7}"/>
              </a:ext>
            </a:extLst>
          </p:cNvPr>
          <p:cNvSpPr>
            <a:spLocks noGrp="1"/>
          </p:cNvSpPr>
          <p:nvPr>
            <p:ph type="title" hasCustomPrompt="1"/>
          </p:nvPr>
        </p:nvSpPr>
        <p:spPr>
          <a:xfrm>
            <a:off x="663258" y="578202"/>
            <a:ext cx="10515600" cy="886732"/>
          </a:xfrm>
          <a:prstGeom prst="rect">
            <a:avLst/>
          </a:prstGeom>
        </p:spPr>
        <p:txBody>
          <a:bodyPr anchor="ctr"/>
          <a:lstStyle>
            <a:lvl1pPr algn="l">
              <a:defRPr sz="4800">
                <a:solidFill>
                  <a:schemeClr val="tx1"/>
                </a:solidFill>
              </a:defRPr>
            </a:lvl1pPr>
          </a:lstStyle>
          <a:p>
            <a:r>
              <a:rPr lang="en-US"/>
              <a:t>Insert your main title here</a:t>
            </a:r>
            <a:endParaRPr lang="en-MY"/>
          </a:p>
        </p:txBody>
      </p:sp>
      <p:sp>
        <p:nvSpPr>
          <p:cNvPr id="17" name="Subtitle 2">
            <a:extLst>
              <a:ext uri="{FF2B5EF4-FFF2-40B4-BE49-F238E27FC236}">
                <a16:creationId xmlns:a16="http://schemas.microsoft.com/office/drawing/2014/main" id="{3DAF65F8-1530-4EB1-990C-B5A70EBD58BF}"/>
              </a:ext>
            </a:extLst>
          </p:cNvPr>
          <p:cNvSpPr>
            <a:spLocks noGrp="1"/>
          </p:cNvSpPr>
          <p:nvPr>
            <p:ph type="subTitle" idx="1" hasCustomPrompt="1"/>
          </p:nvPr>
        </p:nvSpPr>
        <p:spPr>
          <a:xfrm>
            <a:off x="663258" y="1320695"/>
            <a:ext cx="4754245" cy="436562"/>
          </a:xfrm>
          <a:prstGeom prst="rect">
            <a:avLst/>
          </a:prstGeom>
        </p:spPr>
        <p:txBody>
          <a:bodyPr anchor="ctr">
            <a:normAutofit/>
          </a:bodyPr>
          <a:lstStyle>
            <a:lvl1pPr marL="0" indent="0" algn="l">
              <a:buNone/>
              <a:defRPr sz="1600" spc="6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WRITE SOMETHING HERE</a:t>
            </a:r>
            <a:endParaRPr lang="en-MY"/>
          </a:p>
        </p:txBody>
      </p:sp>
    </p:spTree>
    <p:extLst>
      <p:ext uri="{BB962C8B-B14F-4D97-AF65-F5344CB8AC3E}">
        <p14:creationId xmlns:p14="http://schemas.microsoft.com/office/powerpoint/2010/main" val="676452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565926"/>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Headline 2 + 2 Images ">
    <p:spTree>
      <p:nvGrpSpPr>
        <p:cNvPr id="1" name=""/>
        <p:cNvGrpSpPr/>
        <p:nvPr/>
      </p:nvGrpSpPr>
      <p:grpSpPr>
        <a:xfrm>
          <a:off x="0" y="0"/>
          <a:ext cx="0" cy="0"/>
          <a:chOff x="0" y="0"/>
          <a:chExt cx="0" cy="0"/>
        </a:xfrm>
      </p:grpSpPr>
      <p:sp>
        <p:nvSpPr>
          <p:cNvPr id="4" name="Picture Placeholder 29"/>
          <p:cNvSpPr>
            <a:spLocks noGrp="1"/>
          </p:cNvSpPr>
          <p:nvPr>
            <p:ph type="pic" sz="quarter" idx="12"/>
          </p:nvPr>
        </p:nvSpPr>
        <p:spPr>
          <a:xfrm>
            <a:off x="4494882" y="-1"/>
            <a:ext cx="7697117" cy="4869455"/>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5" name="Picture Placeholder 29"/>
          <p:cNvSpPr>
            <a:spLocks noGrp="1"/>
          </p:cNvSpPr>
          <p:nvPr>
            <p:ph type="pic" sz="quarter" idx="13"/>
          </p:nvPr>
        </p:nvSpPr>
        <p:spPr>
          <a:xfrm>
            <a:off x="7337234" y="4869454"/>
            <a:ext cx="4854764" cy="198854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6" name="Title 8"/>
          <p:cNvSpPr>
            <a:spLocks noGrp="1"/>
          </p:cNvSpPr>
          <p:nvPr>
            <p:ph type="title"/>
          </p:nvPr>
        </p:nvSpPr>
        <p:spPr>
          <a:xfrm>
            <a:off x="913016" y="1596812"/>
            <a:ext cx="3581865"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1280229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1613056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7262570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403143874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851658359"/>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343595962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417093383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142749527"/>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Headline + Logo 2">
    <p:spTree>
      <p:nvGrpSpPr>
        <p:cNvPr id="1" name=""/>
        <p:cNvGrpSpPr/>
        <p:nvPr/>
      </p:nvGrpSpPr>
      <p:grpSpPr>
        <a:xfrm>
          <a:off x="0" y="0"/>
          <a:ext cx="0" cy="0"/>
          <a:chOff x="0" y="0"/>
          <a:chExt cx="0" cy="0"/>
        </a:xfrm>
      </p:grpSpPr>
      <p:sp>
        <p:nvSpPr>
          <p:cNvPr id="4" name="Title 8"/>
          <p:cNvSpPr>
            <a:spLocks noGrp="1"/>
          </p:cNvSpPr>
          <p:nvPr>
            <p:ph type="title"/>
          </p:nvPr>
        </p:nvSpPr>
        <p:spPr>
          <a:xfrm>
            <a:off x="913016" y="1206479"/>
            <a:ext cx="8700884" cy="1325563"/>
          </a:xfrm>
          <a:prstGeom prst="rect">
            <a:avLst/>
          </a:prstGeom>
        </p:spPr>
        <p:txBody>
          <a:bodyPr lIns="0" rIns="0" anchor="t">
            <a:noAutofit/>
          </a:bodyPr>
          <a:lstStyle>
            <a:lvl1pPr>
              <a:lnSpc>
                <a:spcPct val="80000"/>
              </a:lnSpc>
              <a:defRPr sz="4400" b="1" i="0">
                <a:latin typeface="Montserrat" pitchFamily="2" charset="77"/>
              </a:defRPr>
            </a:lvl1pPr>
          </a:lstStyle>
          <a:p>
            <a:r>
              <a:rPr lang="en-US"/>
              <a:t>Click to edit Master title style</a:t>
            </a:r>
          </a:p>
        </p:txBody>
      </p:sp>
    </p:spTree>
    <p:extLst>
      <p:ext uri="{BB962C8B-B14F-4D97-AF65-F5344CB8AC3E}">
        <p14:creationId xmlns:p14="http://schemas.microsoft.com/office/powerpoint/2010/main" val="4057957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dirty="0">
                <a:latin typeface="Montserrat SemiBold" pitchFamily="2" charset="77"/>
              </a:rPr>
              <a:t>Agenda</a:t>
            </a:r>
            <a:endParaRPr lang="en-ES" sz="6000" b="1" i="0" dirty="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61544396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450 employees</a:t>
            </a:r>
            <a:r>
              <a:rPr lang="en-GB" sz="1600" b="0" i="0" u="none" strike="noStrike" kern="1200">
                <a:solidFill>
                  <a:schemeClr val="tx1"/>
                </a:solidFill>
                <a:effectLst/>
                <a:latin typeface="Montserrat" pitchFamily="2" charset="77"/>
                <a:ea typeface="+mn-ea"/>
                <a:cs typeface="+mn-cs"/>
              </a:rPr>
              <a:t>, reaching a milestone in the technology sector by having</a:t>
            </a:r>
            <a:r>
              <a:rPr lang="en-GB" sz="1600" b="1" i="0" u="none" strike="noStrike" kern="1200">
                <a:solidFill>
                  <a:schemeClr val="tx1"/>
                </a:solidFill>
                <a:effectLst/>
                <a:latin typeface="Montserrat" pitchFamily="2" charset="77"/>
                <a:ea typeface="+mn-ea"/>
                <a:cs typeface="+mn-cs"/>
              </a:rPr>
              <a:t> more than 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The Netherlands and Australia</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2551204289"/>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323439"/>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an</a:t>
            </a:r>
            <a:r>
              <a:rPr lang="es-ES" sz="1600">
                <a:latin typeface="Montserrat" pitchFamily="2" charset="77"/>
              </a:rPr>
              <a:t> </a:t>
            </a:r>
            <a:r>
              <a:rPr lang="es-ES" sz="1600" err="1">
                <a:latin typeface="Montserrat" pitchFamily="2" charset="77"/>
              </a:rPr>
              <a:t>award-winning</a:t>
            </a:r>
            <a:r>
              <a:rPr lang="es-ES" sz="1600">
                <a:latin typeface="Montserrat" pitchFamily="2" charset="77"/>
              </a:rPr>
              <a:t> </a:t>
            </a:r>
            <a:r>
              <a:rPr lang="es-ES" sz="1600" err="1">
                <a:latin typeface="Montserrat" pitchFamily="2" charset="77"/>
              </a:rPr>
              <a:t>tech</a:t>
            </a:r>
            <a:r>
              <a:rPr lang="es-ES" sz="1600">
                <a:latin typeface="Montserrat" pitchFamily="2" charset="77"/>
              </a:rPr>
              <a:t> </a:t>
            </a:r>
            <a:r>
              <a:rPr lang="es-ES" sz="1600" err="1">
                <a:latin typeface="Montserrat" pitchFamily="2" charset="77"/>
              </a:rPr>
              <a:t>company</a:t>
            </a:r>
            <a:r>
              <a:rPr lang="es-ES" sz="1600">
                <a:latin typeface="Montserrat" pitchFamily="2" charset="77"/>
              </a:rPr>
              <a:t> </a:t>
            </a:r>
            <a:r>
              <a:rPr lang="es-ES" sz="1600" err="1">
                <a:latin typeface="Montserrat" pitchFamily="2" charset="77"/>
              </a:rPr>
              <a:t>founded</a:t>
            </a:r>
            <a:r>
              <a:rPr lang="es-ES" sz="1600">
                <a:latin typeface="Montserrat" pitchFamily="2" charset="77"/>
              </a:rPr>
              <a:t> in 2006 </a:t>
            </a:r>
            <a:r>
              <a:rPr lang="es-ES" sz="1600" err="1">
                <a:latin typeface="Montserrat" pitchFamily="2" charset="77"/>
              </a:rPr>
              <a:t>by</a:t>
            </a:r>
            <a:r>
              <a:rPr lang="es-ES" sz="1600">
                <a:latin typeface="Montserrat" pitchFamily="2" charset="77"/>
              </a:rPr>
              <a:t> 4 Microsoft </a:t>
            </a:r>
            <a:r>
              <a:rPr lang="es-ES" sz="1600" err="1">
                <a:latin typeface="Montserrat" pitchFamily="2" charset="77"/>
              </a:rPr>
              <a:t>MVPs</a:t>
            </a:r>
            <a:r>
              <a:rPr lang="es-ES" sz="1600">
                <a:latin typeface="Montserrat" pitchFamily="2" charset="77"/>
              </a:rPr>
              <a: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450+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077218"/>
          </a:xfrm>
          <a:prstGeom prst="rect">
            <a:avLst/>
          </a:prstGeom>
          <a:noFill/>
        </p:spPr>
        <p:txBody>
          <a:bodyPr wrap="square" rtlCol="0">
            <a:spAutoFit/>
          </a:bodyPr>
          <a:lstStyle/>
          <a:p>
            <a:r>
              <a:rPr lang="es-ES" sz="1600" err="1">
                <a:latin typeface="Montserrat" pitchFamily="2" charset="77"/>
              </a:rPr>
              <a:t>Plain</a:t>
            </a:r>
            <a:r>
              <a:rPr lang="es-ES" sz="1600">
                <a:latin typeface="Montserrat" pitchFamily="2" charset="77"/>
              </a:rPr>
              <a:t> Concepts has more </a:t>
            </a:r>
            <a:r>
              <a:rPr lang="es-ES" sz="1600" err="1">
                <a:latin typeface="Montserrat" pitchFamily="2" charset="77"/>
              </a:rPr>
              <a:t>than</a:t>
            </a:r>
            <a:r>
              <a:rPr lang="es-ES" sz="1600">
                <a:latin typeface="Montserrat" pitchFamily="2" charset="77"/>
              </a:rPr>
              <a:t> 450 </a:t>
            </a:r>
            <a:r>
              <a:rPr lang="es-ES" sz="1600" err="1">
                <a:latin typeface="Montserrat" pitchFamily="2" charset="77"/>
              </a:rPr>
              <a:t>employees</a:t>
            </a:r>
            <a:r>
              <a:rPr lang="es-ES" sz="1600">
                <a:latin typeface="Montserrat" pitchFamily="2" charset="77"/>
              </a:rPr>
              <a:t> and </a:t>
            </a:r>
            <a:r>
              <a:rPr lang="es-ES" sz="1600" err="1">
                <a:latin typeface="Montserrat" pitchFamily="2" charset="77"/>
              </a:rPr>
              <a:t>we</a:t>
            </a:r>
            <a:r>
              <a:rPr lang="es-ES" sz="1600">
                <a:latin typeface="Montserrat" pitchFamily="2" charset="77"/>
              </a:rPr>
              <a:t> are </a:t>
            </a:r>
            <a:r>
              <a:rPr lang="es-ES" sz="1600" err="1">
                <a:latin typeface="Montserrat" pitchFamily="2" charset="77"/>
              </a:rPr>
              <a:t>still</a:t>
            </a:r>
            <a:r>
              <a:rPr lang="es-ES" sz="1600">
                <a:latin typeface="Montserrat" pitchFamily="2" charset="77"/>
              </a:rPr>
              <a:t> </a:t>
            </a:r>
            <a:r>
              <a:rPr lang="es-ES" sz="1600" err="1">
                <a:latin typeface="Montserrat" pitchFamily="2" charset="77"/>
              </a:rPr>
              <a:t>growing</a:t>
            </a:r>
            <a:r>
              <a:rPr lang="es-ES" sz="1600">
                <a:latin typeface="Montserrat" pitchFamily="2" charset="77"/>
              </a:rPr>
              <a:t>.</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A </a:t>
            </a:r>
            <a:r>
              <a:rPr lang="es-ES" sz="1600" err="1">
                <a:latin typeface="Montserrat" pitchFamily="2" charset="77"/>
              </a:rPr>
              <a:t>turnover</a:t>
            </a:r>
            <a:r>
              <a:rPr lang="es-ES" sz="1600">
                <a:latin typeface="Montserrat" pitchFamily="2" charset="77"/>
              </a:rPr>
              <a:t> of more </a:t>
            </a:r>
            <a:r>
              <a:rPr lang="es-ES" sz="1600" err="1">
                <a:latin typeface="Montserrat" pitchFamily="2" charset="77"/>
              </a:rPr>
              <a:t>than</a:t>
            </a:r>
            <a:r>
              <a:rPr lang="es-ES" sz="1600">
                <a:latin typeface="Montserrat" pitchFamily="2" charset="77"/>
              </a:rPr>
              <a:t> 29 </a:t>
            </a:r>
            <a:r>
              <a:rPr lang="es-ES" sz="1600" err="1">
                <a:latin typeface="Montserrat" pitchFamily="2" charset="77"/>
              </a:rPr>
              <a:t>million</a:t>
            </a:r>
            <a:r>
              <a:rPr lang="es-ES" sz="1600">
                <a:latin typeface="Montserrat" pitchFamily="2" charset="77"/>
              </a:rPr>
              <a:t> euros in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15</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err="1">
                <a:latin typeface="Montserrat" pitchFamily="2" charset="77"/>
              </a:rPr>
              <a:t>We</a:t>
            </a:r>
            <a:r>
              <a:rPr lang="es-ES" sz="1600">
                <a:latin typeface="Montserrat" pitchFamily="2" charset="77"/>
              </a:rPr>
              <a:t> are </a:t>
            </a:r>
            <a:r>
              <a:rPr lang="es-ES" sz="1600" err="1">
                <a:latin typeface="Montserrat" pitchFamily="2" charset="77"/>
              </a:rPr>
              <a:t>based</a:t>
            </a:r>
            <a:r>
              <a:rPr lang="es-ES" sz="1600">
                <a:latin typeface="Montserrat" pitchFamily="2" charset="77"/>
              </a:rPr>
              <a:t> in 15 global </a:t>
            </a:r>
            <a:r>
              <a:rPr lang="es-ES" sz="1600" err="1">
                <a:latin typeface="Montserrat" pitchFamily="2" charset="77"/>
              </a:rPr>
              <a:t>offices</a:t>
            </a:r>
            <a:r>
              <a:rPr lang="es-ES" sz="1600">
                <a:latin typeface="Montserrat" pitchFamily="2" charset="77"/>
              </a:rPr>
              <a:t> in 4 </a:t>
            </a:r>
            <a:r>
              <a:rPr lang="es-ES" sz="1600" err="1">
                <a:latin typeface="Montserrat" pitchFamily="2" charset="77"/>
              </a:rPr>
              <a:t>different</a:t>
            </a:r>
            <a:r>
              <a:rPr lang="es-ES" sz="1600">
                <a:latin typeface="Montserrat" pitchFamily="2" charset="77"/>
              </a:rPr>
              <a:t> </a:t>
            </a:r>
            <a:r>
              <a:rPr lang="es-ES" sz="1600" err="1">
                <a:latin typeface="Montserrat" pitchFamily="2" charset="77"/>
              </a:rPr>
              <a:t>continents</a:t>
            </a:r>
            <a:r>
              <a:rPr lang="es-ES" sz="1600">
                <a:latin typeface="Montserrat" pitchFamily="2" charset="77"/>
              </a:rPr>
              <a:t>.</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About</a:t>
            </a:r>
            <a:r>
              <a:rPr lang="es-ES" sz="5400" b="1" i="0">
                <a:latin typeface="Montserrat" pitchFamily="2" charset="77"/>
              </a:rPr>
              <a:t> </a:t>
            </a:r>
            <a:r>
              <a:rPr lang="es-ES" sz="5400" b="1" i="0">
                <a:solidFill>
                  <a:schemeClr val="accent1"/>
                </a:solidFill>
                <a:latin typeface="Montserrat" pitchFamily="2" charset="77"/>
              </a:rPr>
              <a:t>us</a:t>
            </a:r>
          </a:p>
        </p:txBody>
      </p:sp>
    </p:spTree>
    <p:extLst>
      <p:ext uri="{BB962C8B-B14F-4D97-AF65-F5344CB8AC3E}">
        <p14:creationId xmlns:p14="http://schemas.microsoft.com/office/powerpoint/2010/main" val="7296474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7252912" y="1042832"/>
            <a:ext cx="1022625" cy="324000"/>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9070013" y="911432"/>
            <a:ext cx="743563" cy="576000"/>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97384" y="1042591"/>
            <a:ext cx="1061052" cy="28800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8053" y="1042591"/>
            <a:ext cx="1061052" cy="288000"/>
          </a:xfrm>
          <a:prstGeom prst="rect">
            <a:avLst/>
          </a:prstGeom>
        </p:spPr>
      </p:pic>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8"/>
          <a:stretch>
            <a:fillRect/>
          </a:stretch>
        </p:blipFill>
        <p:spPr>
          <a:xfrm>
            <a:off x="6852155" y="4106751"/>
            <a:ext cx="1084154" cy="324000"/>
          </a:xfrm>
          <a:prstGeom prst="rect">
            <a:avLst/>
          </a:prstGeom>
        </p:spPr>
      </p:pic>
      <p:grpSp>
        <p:nvGrpSpPr>
          <p:cNvPr id="24" name="Group 23">
            <a:extLst>
              <a:ext uri="{FF2B5EF4-FFF2-40B4-BE49-F238E27FC236}">
                <a16:creationId xmlns:a16="http://schemas.microsoft.com/office/drawing/2014/main" id="{4D1EDED4-F9B5-5E47-9B65-713A9813566A}"/>
              </a:ext>
            </a:extLst>
          </p:cNvPr>
          <p:cNvGrpSpPr/>
          <p:nvPr userDrawn="1"/>
        </p:nvGrpSpPr>
        <p:grpSpPr>
          <a:xfrm>
            <a:off x="5440050" y="4798246"/>
            <a:ext cx="1785500" cy="441214"/>
            <a:chOff x="5040000" y="4729614"/>
            <a:chExt cx="1785500" cy="441214"/>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AGILE ALLIANCE</a:t>
              </a:r>
            </a:p>
            <a:p>
              <a:pPr algn="ctr">
                <a:lnSpc>
                  <a:spcPts val="800"/>
                </a:lnSpc>
              </a:pPr>
              <a:r>
                <a:rPr lang="es-ES" sz="600" b="0">
                  <a:solidFill>
                    <a:schemeClr val="tx2">
                      <a:alpha val="75329"/>
                    </a:schemeClr>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15" name="Picture 14" descr="Graphical user interface, application&#10;&#10;Description automatically generated">
            <a:extLst>
              <a:ext uri="{FF2B5EF4-FFF2-40B4-BE49-F238E27FC236}">
                <a16:creationId xmlns:a16="http://schemas.microsoft.com/office/drawing/2014/main" id="{BBD7139F-2AB1-C640-95FC-AAC8757CCAA2}"/>
              </a:ext>
            </a:extLst>
          </p:cNvPr>
          <p:cNvPicPr>
            <a:picLocks noChangeAspect="1"/>
          </p:cNvPicPr>
          <p:nvPr userDrawn="1"/>
        </p:nvPicPr>
        <p:blipFill>
          <a:blip r:embed="rId10"/>
          <a:stretch>
            <a:fillRect/>
          </a:stretch>
        </p:blipFill>
        <p:spPr>
          <a:xfrm>
            <a:off x="5776087" y="1930480"/>
            <a:ext cx="1800000" cy="757895"/>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A9AA2E64-2219-4048-B965-D25CC72B2032}"/>
              </a:ext>
            </a:extLst>
          </p:cNvPr>
          <p:cNvPicPr>
            <a:picLocks noChangeAspect="1"/>
          </p:cNvPicPr>
          <p:nvPr userDrawn="1"/>
        </p:nvPicPr>
        <p:blipFill>
          <a:blip r:embed="rId11"/>
          <a:stretch>
            <a:fillRect/>
          </a:stretch>
        </p:blipFill>
        <p:spPr>
          <a:xfrm>
            <a:off x="9812694" y="1930480"/>
            <a:ext cx="1800000" cy="757895"/>
          </a:xfrm>
          <a:prstGeom prst="rect">
            <a:avLst/>
          </a:prstGeom>
        </p:spPr>
      </p:pic>
      <p:grpSp>
        <p:nvGrpSpPr>
          <p:cNvPr id="21" name="Group 20">
            <a:extLst>
              <a:ext uri="{FF2B5EF4-FFF2-40B4-BE49-F238E27FC236}">
                <a16:creationId xmlns:a16="http://schemas.microsoft.com/office/drawing/2014/main" id="{026BF920-9677-2443-900F-DA5A05EABB3B}"/>
              </a:ext>
            </a:extLst>
          </p:cNvPr>
          <p:cNvGrpSpPr/>
          <p:nvPr userDrawn="1"/>
        </p:nvGrpSpPr>
        <p:grpSpPr>
          <a:xfrm>
            <a:off x="7936309" y="2117155"/>
            <a:ext cx="1476061" cy="396000"/>
            <a:chOff x="7936309" y="2171362"/>
            <a:chExt cx="1476061" cy="396000"/>
          </a:xfrm>
        </p:grpSpPr>
        <p:pic>
          <p:nvPicPr>
            <p:cNvPr id="18" name="Picture 17">
              <a:extLst>
                <a:ext uri="{FF2B5EF4-FFF2-40B4-BE49-F238E27FC236}">
                  <a16:creationId xmlns:a16="http://schemas.microsoft.com/office/drawing/2014/main" id="{920821FA-2AE6-324D-AEE3-F179729C92EB}"/>
                </a:ext>
              </a:extLst>
            </p:cNvPr>
            <p:cNvPicPr>
              <a:picLocks noChangeAspect="1"/>
            </p:cNvPicPr>
            <p:nvPr userDrawn="1"/>
          </p:nvPicPr>
          <p:blipFill>
            <a:blip r:embed="rId12"/>
            <a:stretch>
              <a:fillRect/>
            </a:stretch>
          </p:blipFill>
          <p:spPr>
            <a:xfrm>
              <a:off x="8422370" y="2171362"/>
              <a:ext cx="990000" cy="396000"/>
            </a:xfrm>
            <a:prstGeom prst="rect">
              <a:avLst/>
            </a:prstGeom>
          </p:spPr>
        </p:pic>
        <p:sp>
          <p:nvSpPr>
            <p:cNvPr id="59" name="TextBox 7">
              <a:extLst>
                <a:ext uri="{FF2B5EF4-FFF2-40B4-BE49-F238E27FC236}">
                  <a16:creationId xmlns:a16="http://schemas.microsoft.com/office/drawing/2014/main" id="{A61F36AC-8C09-674A-B505-D20E862AAACF}"/>
                </a:ext>
              </a:extLst>
            </p:cNvPr>
            <p:cNvSpPr txBox="1"/>
            <p:nvPr userDrawn="1"/>
          </p:nvSpPr>
          <p:spPr>
            <a:xfrm>
              <a:off x="7936309" y="2247661"/>
              <a:ext cx="461024" cy="276999"/>
            </a:xfrm>
            <a:prstGeom prst="rect">
              <a:avLst/>
            </a:prstGeom>
            <a:noFill/>
          </p:spPr>
          <p:txBody>
            <a:bodyPr wrap="none" lIns="0" tIns="0" rIns="0" bIns="0" rtlCol="0">
              <a:noAutofit/>
            </a:bodyPr>
            <a:lstStyle/>
            <a:p>
              <a:pPr algn="ctr"/>
              <a:r>
                <a:rPr lang="es-ES" sz="1800" b="0">
                  <a:solidFill>
                    <a:srgbClr val="0072C7"/>
                  </a:solidFill>
                  <a:latin typeface="Montserrat" pitchFamily="2" charset="77"/>
                </a:rPr>
                <a:t>+10</a:t>
              </a:r>
            </a:p>
          </p:txBody>
        </p:sp>
      </p:grpSp>
      <p:pic>
        <p:nvPicPr>
          <p:cNvPr id="23" name="Picture 22" descr="Text&#10;&#10;Description automatically generated">
            <a:extLst>
              <a:ext uri="{FF2B5EF4-FFF2-40B4-BE49-F238E27FC236}">
                <a16:creationId xmlns:a16="http://schemas.microsoft.com/office/drawing/2014/main" id="{8EA867B0-21DD-7743-A373-52EC198A5011}"/>
              </a:ext>
            </a:extLst>
          </p:cNvPr>
          <p:cNvPicPr>
            <a:picLocks noChangeAspect="1"/>
          </p:cNvPicPr>
          <p:nvPr userDrawn="1"/>
        </p:nvPicPr>
        <p:blipFill>
          <a:blip r:embed="rId13"/>
          <a:stretch>
            <a:fillRect/>
          </a:stretch>
        </p:blipFill>
        <p:spPr>
          <a:xfrm>
            <a:off x="6348164" y="2952883"/>
            <a:ext cx="4688463" cy="936000"/>
          </a:xfrm>
          <a:prstGeom prst="rect">
            <a:avLst/>
          </a:prstGeom>
        </p:spPr>
      </p:pic>
      <p:grpSp>
        <p:nvGrpSpPr>
          <p:cNvPr id="98" name="Group 97">
            <a:extLst>
              <a:ext uri="{FF2B5EF4-FFF2-40B4-BE49-F238E27FC236}">
                <a16:creationId xmlns:a16="http://schemas.microsoft.com/office/drawing/2014/main" id="{896B421D-097E-0B44-9FB2-63D7F009C313}"/>
              </a:ext>
            </a:extLst>
          </p:cNvPr>
          <p:cNvGrpSpPr/>
          <p:nvPr userDrawn="1"/>
        </p:nvGrpSpPr>
        <p:grpSpPr>
          <a:xfrm>
            <a:off x="7802723" y="4802616"/>
            <a:ext cx="1785500" cy="441214"/>
            <a:chOff x="5040000" y="4729614"/>
            <a:chExt cx="1785500" cy="441214"/>
          </a:xfrm>
        </p:grpSpPr>
        <p:pic>
          <p:nvPicPr>
            <p:cNvPr id="99" name="Imagen 83">
              <a:extLst>
                <a:ext uri="{FF2B5EF4-FFF2-40B4-BE49-F238E27FC236}">
                  <a16:creationId xmlns:a16="http://schemas.microsoft.com/office/drawing/2014/main" id="{29E8BDF3-A1A1-684F-BB95-7C652B7DDBC3}"/>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0" name="TextBox 7">
              <a:extLst>
                <a:ext uri="{FF2B5EF4-FFF2-40B4-BE49-F238E27FC236}">
                  <a16:creationId xmlns:a16="http://schemas.microsoft.com/office/drawing/2014/main" id="{681D6671-4BEA-E244-AC53-0E19271E3D5C}"/>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XAMARIN PREMIUM</a:t>
              </a:r>
            </a:p>
            <a:p>
              <a:pPr algn="ctr">
                <a:lnSpc>
                  <a:spcPts val="800"/>
                </a:lnSpc>
              </a:pPr>
              <a:r>
                <a:rPr lang="es-ES" sz="600" b="0">
                  <a:solidFill>
                    <a:schemeClr val="tx2">
                      <a:alpha val="75329"/>
                    </a:schemeClr>
                  </a:solidFill>
                  <a:latin typeface="Montserrat" pitchFamily="2" charset="77"/>
                </a:rPr>
                <a:t>CONSULTING PARTNER</a:t>
              </a:r>
            </a:p>
          </p:txBody>
        </p:sp>
        <p:pic>
          <p:nvPicPr>
            <p:cNvPr id="101" name="Imagen 85">
              <a:extLst>
                <a:ext uri="{FF2B5EF4-FFF2-40B4-BE49-F238E27FC236}">
                  <a16:creationId xmlns:a16="http://schemas.microsoft.com/office/drawing/2014/main" id="{695617F5-F345-1247-9F11-B62633443A81}"/>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grpSp>
        <p:nvGrpSpPr>
          <p:cNvPr id="102" name="Group 101">
            <a:extLst>
              <a:ext uri="{FF2B5EF4-FFF2-40B4-BE49-F238E27FC236}">
                <a16:creationId xmlns:a16="http://schemas.microsoft.com/office/drawing/2014/main" id="{4581C741-637C-5F49-AEB0-18E7E4715883}"/>
              </a:ext>
            </a:extLst>
          </p:cNvPr>
          <p:cNvGrpSpPr/>
          <p:nvPr userDrawn="1"/>
        </p:nvGrpSpPr>
        <p:grpSpPr>
          <a:xfrm>
            <a:off x="10194654" y="4802616"/>
            <a:ext cx="1785500" cy="441214"/>
            <a:chOff x="5040000" y="4729614"/>
            <a:chExt cx="1785500" cy="441214"/>
          </a:xfrm>
        </p:grpSpPr>
        <p:pic>
          <p:nvPicPr>
            <p:cNvPr id="103" name="Imagen 83">
              <a:extLst>
                <a:ext uri="{FF2B5EF4-FFF2-40B4-BE49-F238E27FC236}">
                  <a16:creationId xmlns:a16="http://schemas.microsoft.com/office/drawing/2014/main" id="{FD498D8F-69C6-C545-84B6-0551DF7BC4FC}"/>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4729614"/>
              <a:ext cx="924829" cy="84075"/>
            </a:xfrm>
            <a:prstGeom prst="rect">
              <a:avLst/>
            </a:prstGeom>
          </p:spPr>
        </p:pic>
        <p:sp>
          <p:nvSpPr>
            <p:cNvPr id="104" name="TextBox 7">
              <a:extLst>
                <a:ext uri="{FF2B5EF4-FFF2-40B4-BE49-F238E27FC236}">
                  <a16:creationId xmlns:a16="http://schemas.microsoft.com/office/drawing/2014/main" id="{21B3023A-55DE-634E-9D9F-3BCCC241FD86}"/>
                </a:ext>
              </a:extLst>
            </p:cNvPr>
            <p:cNvSpPr txBox="1"/>
            <p:nvPr userDrawn="1"/>
          </p:nvSpPr>
          <p:spPr>
            <a:xfrm>
              <a:off x="5040000" y="4818921"/>
              <a:ext cx="1785500" cy="290849"/>
            </a:xfrm>
            <a:prstGeom prst="rect">
              <a:avLst/>
            </a:prstGeom>
            <a:noFill/>
          </p:spPr>
          <p:txBody>
            <a:bodyPr wrap="square" rtlCol="0">
              <a:spAutoFit/>
            </a:bodyPr>
            <a:lstStyle/>
            <a:p>
              <a:pPr algn="ctr">
                <a:lnSpc>
                  <a:spcPts val="800"/>
                </a:lnSpc>
              </a:pPr>
              <a:r>
                <a:rPr lang="es-ES" sz="700" b="1">
                  <a:solidFill>
                    <a:schemeClr val="tx2">
                      <a:alpha val="75329"/>
                    </a:schemeClr>
                  </a:solidFill>
                  <a:latin typeface="Montserrat" pitchFamily="2" charset="77"/>
                </a:rPr>
                <a:t>ALM </a:t>
              </a:r>
              <a:r>
                <a:rPr lang="es-ES" sz="700" b="0">
                  <a:solidFill>
                    <a:schemeClr val="tx2">
                      <a:alpha val="75329"/>
                    </a:schemeClr>
                  </a:solidFill>
                  <a:latin typeface="Montserrat" pitchFamily="2" charset="77"/>
                </a:rPr>
                <a:t>PARTNER OF THE YEAR</a:t>
              </a:r>
            </a:p>
            <a:p>
              <a:pPr algn="ctr">
                <a:lnSpc>
                  <a:spcPts val="800"/>
                </a:lnSpc>
              </a:pPr>
              <a:r>
                <a:rPr lang="es-ES" sz="600" b="0">
                  <a:solidFill>
                    <a:schemeClr val="tx2">
                      <a:alpha val="75329"/>
                    </a:schemeClr>
                  </a:solidFill>
                  <a:latin typeface="Montserrat" pitchFamily="2" charset="77"/>
                </a:rPr>
                <a:t>7 YEARS IN A ROW</a:t>
              </a:r>
            </a:p>
          </p:txBody>
        </p:sp>
        <p:pic>
          <p:nvPicPr>
            <p:cNvPr id="105" name="Imagen 85">
              <a:extLst>
                <a:ext uri="{FF2B5EF4-FFF2-40B4-BE49-F238E27FC236}">
                  <a16:creationId xmlns:a16="http://schemas.microsoft.com/office/drawing/2014/main" id="{B28C5203-8FA0-D444-8387-E32DD9C07D8A}"/>
                </a:ext>
              </a:extLst>
            </p:cNvPr>
            <p:cNvPicPr>
              <a:picLocks noChangeAspect="1"/>
            </p:cNvPicPr>
            <p:nvPr userDrawn="1"/>
          </p:nvPicPr>
          <p:blipFill>
            <a:blip r:embed="rId9">
              <a:alphaModFix amt="75000"/>
              <a:extLst>
                <a:ext uri="{28A0092B-C50C-407E-A947-70E740481C1C}">
                  <a14:useLocalDpi xmlns:a14="http://schemas.microsoft.com/office/drawing/2010/main"/>
                </a:ext>
              </a:extLst>
            </a:blip>
            <a:stretch>
              <a:fillRect/>
            </a:stretch>
          </p:blipFill>
          <p:spPr>
            <a:xfrm>
              <a:off x="5472000" y="5086753"/>
              <a:ext cx="924829" cy="84075"/>
            </a:xfrm>
            <a:prstGeom prst="rect">
              <a:avLst/>
            </a:prstGeom>
          </p:spPr>
        </p:pic>
      </p:grpSp>
      <p:pic>
        <p:nvPicPr>
          <p:cNvPr id="28" name="Picture 27">
            <a:extLst>
              <a:ext uri="{FF2B5EF4-FFF2-40B4-BE49-F238E27FC236}">
                <a16:creationId xmlns:a16="http://schemas.microsoft.com/office/drawing/2014/main" id="{92F3AE0D-E5F1-7D49-8790-02B4B28E83F0}"/>
              </a:ext>
            </a:extLst>
          </p:cNvPr>
          <p:cNvPicPr>
            <a:picLocks noChangeAspect="1"/>
          </p:cNvPicPr>
          <p:nvPr userDrawn="1"/>
        </p:nvPicPr>
        <p:blipFill>
          <a:blip r:embed="rId14"/>
          <a:stretch>
            <a:fillRect/>
          </a:stretch>
        </p:blipFill>
        <p:spPr>
          <a:xfrm>
            <a:off x="9153991" y="3960030"/>
            <a:ext cx="1669087" cy="612000"/>
          </a:xfrm>
          <a:prstGeom prst="rect">
            <a:avLst/>
          </a:prstGeom>
        </p:spPr>
      </p:pic>
      <p:pic>
        <p:nvPicPr>
          <p:cNvPr id="4" name="Picture 3">
            <a:extLst>
              <a:ext uri="{FF2B5EF4-FFF2-40B4-BE49-F238E27FC236}">
                <a16:creationId xmlns:a16="http://schemas.microsoft.com/office/drawing/2014/main" id="{0989445A-E39A-D645-9A79-1531040AB78C}"/>
              </a:ext>
            </a:extLst>
          </p:cNvPr>
          <p:cNvPicPr>
            <a:picLocks noChangeAspect="1"/>
          </p:cNvPicPr>
          <p:nvPr userDrawn="1"/>
        </p:nvPicPr>
        <p:blipFill>
          <a:blip r:embed="rId15"/>
          <a:stretch>
            <a:fillRect/>
          </a:stretch>
        </p:blipFill>
        <p:spPr>
          <a:xfrm>
            <a:off x="6031622" y="5737975"/>
            <a:ext cx="649638" cy="580853"/>
          </a:xfrm>
          <a:prstGeom prst="rect">
            <a:avLst/>
          </a:prstGeom>
        </p:spPr>
      </p:pic>
      <p:sp>
        <p:nvSpPr>
          <p:cNvPr id="34" name="TextBox 7">
            <a:extLst>
              <a:ext uri="{FF2B5EF4-FFF2-40B4-BE49-F238E27FC236}">
                <a16:creationId xmlns:a16="http://schemas.microsoft.com/office/drawing/2014/main" id="{B2B5284D-DAC8-EF49-B929-C6BC2DE7AB72}"/>
              </a:ext>
            </a:extLst>
          </p:cNvPr>
          <p:cNvSpPr txBox="1"/>
          <p:nvPr userDrawn="1"/>
        </p:nvSpPr>
        <p:spPr>
          <a:xfrm>
            <a:off x="6663310" y="5838777"/>
            <a:ext cx="2522359" cy="400110"/>
          </a:xfrm>
          <a:prstGeom prst="rect">
            <a:avLst/>
          </a:prstGeom>
          <a:noFill/>
        </p:spPr>
        <p:txBody>
          <a:bodyPr wrap="square" rtlCol="0">
            <a:spAutoFit/>
          </a:bodyPr>
          <a:lstStyle/>
          <a:p>
            <a:pPr algn="l">
              <a:lnSpc>
                <a:spcPts val="800"/>
              </a:lnSpc>
            </a:pPr>
            <a:r>
              <a:rPr lang="es-ES" sz="600" b="1">
                <a:solidFill>
                  <a:schemeClr val="tx2">
                    <a:alpha val="75329"/>
                  </a:schemeClr>
                </a:solidFill>
                <a:latin typeface="Montserrat" pitchFamily="2" charset="77"/>
              </a:rPr>
              <a:t>ISO 9001 </a:t>
            </a:r>
            <a:r>
              <a:rPr lang="es-ES" sz="600" b="0">
                <a:solidFill>
                  <a:schemeClr val="tx2">
                    <a:alpha val="75329"/>
                  </a:schemeClr>
                </a:solidFill>
                <a:latin typeface="Montserrat" pitchFamily="2" charset="77"/>
              </a:rPr>
              <a:t>QUALITY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14001 </a:t>
            </a:r>
            <a:r>
              <a:rPr lang="es-ES" sz="600" b="0">
                <a:solidFill>
                  <a:schemeClr val="tx2">
                    <a:alpha val="75329"/>
                  </a:schemeClr>
                </a:solidFill>
                <a:latin typeface="Montserrat" pitchFamily="2" charset="77"/>
              </a:rPr>
              <a:t>ENVIRONMENTAL MANAGEMENT</a:t>
            </a:r>
          </a:p>
          <a:p>
            <a:pPr marL="0" marR="0" lvl="0" indent="0" algn="l" defTabSz="914400" rtl="0" eaLnBrk="1" fontAlgn="auto" latinLnBrk="0" hangingPunct="1">
              <a:lnSpc>
                <a:spcPts val="800"/>
              </a:lnSpc>
              <a:spcBef>
                <a:spcPts val="0"/>
              </a:spcBef>
              <a:spcAft>
                <a:spcPts val="0"/>
              </a:spcAft>
              <a:buClrTx/>
              <a:buSzTx/>
              <a:buFontTx/>
              <a:buNone/>
              <a:tabLst/>
              <a:defRPr/>
            </a:pPr>
            <a:r>
              <a:rPr lang="es-ES" sz="600" b="1">
                <a:solidFill>
                  <a:schemeClr val="tx2">
                    <a:alpha val="75329"/>
                  </a:schemeClr>
                </a:solidFill>
                <a:latin typeface="Montserrat" pitchFamily="2" charset="77"/>
              </a:rPr>
              <a:t>ISO 27001 </a:t>
            </a:r>
            <a:r>
              <a:rPr lang="es-ES" sz="600" b="0">
                <a:solidFill>
                  <a:schemeClr val="tx2">
                    <a:alpha val="75329"/>
                  </a:schemeClr>
                </a:solidFill>
                <a:latin typeface="Montserrat" pitchFamily="2" charset="77"/>
              </a:rPr>
              <a:t>INFORMATION SECURITY MANAGEMENT</a:t>
            </a:r>
          </a:p>
        </p:txBody>
      </p:sp>
      <p:pic>
        <p:nvPicPr>
          <p:cNvPr id="6" name="Picture 5">
            <a:extLst>
              <a:ext uri="{FF2B5EF4-FFF2-40B4-BE49-F238E27FC236}">
                <a16:creationId xmlns:a16="http://schemas.microsoft.com/office/drawing/2014/main" id="{98B173C1-DE34-3D45-8D59-A18ECB75ACB1}"/>
              </a:ext>
            </a:extLst>
          </p:cNvPr>
          <p:cNvPicPr>
            <a:picLocks noChangeAspect="1"/>
          </p:cNvPicPr>
          <p:nvPr userDrawn="1"/>
        </p:nvPicPr>
        <p:blipFill>
          <a:blip r:embed="rId16"/>
          <a:stretch>
            <a:fillRect/>
          </a:stretch>
        </p:blipFill>
        <p:spPr>
          <a:xfrm>
            <a:off x="8987308" y="5604832"/>
            <a:ext cx="2151271" cy="724801"/>
          </a:xfrm>
          <a:prstGeom prst="rect">
            <a:avLst/>
          </a:prstGeom>
        </p:spPr>
      </p:pic>
    </p:spTree>
    <p:extLst>
      <p:ext uri="{BB962C8B-B14F-4D97-AF65-F5344CB8AC3E}">
        <p14:creationId xmlns:p14="http://schemas.microsoft.com/office/powerpoint/2010/main" val="27102406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8877"/>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grpSp>
        <p:nvGrpSpPr>
          <p:cNvPr id="26" name="Group 25">
            <a:extLst>
              <a:ext uri="{FF2B5EF4-FFF2-40B4-BE49-F238E27FC236}">
                <a16:creationId xmlns:a16="http://schemas.microsoft.com/office/drawing/2014/main" id="{3A754AAB-FE6A-0245-90A7-83DD70044493}"/>
              </a:ext>
            </a:extLst>
          </p:cNvPr>
          <p:cNvGrpSpPr>
            <a:grpSpLocks noChangeAspect="1"/>
          </p:cNvGrpSpPr>
          <p:nvPr userDrawn="1"/>
        </p:nvGrpSpPr>
        <p:grpSpPr>
          <a:xfrm>
            <a:off x="6360850" y="1893914"/>
            <a:ext cx="1028790" cy="1185238"/>
            <a:chOff x="5497254" y="579525"/>
            <a:chExt cx="1469700" cy="1693197"/>
          </a:xfrm>
        </p:grpSpPr>
        <p:pic>
          <p:nvPicPr>
            <p:cNvPr id="27" name="Graphic 37">
              <a:extLst>
                <a:ext uri="{FF2B5EF4-FFF2-40B4-BE49-F238E27FC236}">
                  <a16:creationId xmlns:a16="http://schemas.microsoft.com/office/drawing/2014/main" id="{674176E2-E515-594F-81D6-6100E17E3F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1877" y="579525"/>
              <a:ext cx="1465077" cy="1465077"/>
            </a:xfrm>
            <a:prstGeom prst="rect">
              <a:avLst/>
            </a:prstGeom>
          </p:spPr>
        </p:pic>
        <p:sp>
          <p:nvSpPr>
            <p:cNvPr id="28" name="CuadroTexto 5">
              <a:extLst>
                <a:ext uri="{FF2B5EF4-FFF2-40B4-BE49-F238E27FC236}">
                  <a16:creationId xmlns:a16="http://schemas.microsoft.com/office/drawing/2014/main" id="{964994AB-5331-B541-8481-C9477EC1E8A8}"/>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29" name="Group 28">
            <a:extLst>
              <a:ext uri="{FF2B5EF4-FFF2-40B4-BE49-F238E27FC236}">
                <a16:creationId xmlns:a16="http://schemas.microsoft.com/office/drawing/2014/main" id="{30D5E5A0-F838-C547-B459-49F2B41B91CA}"/>
              </a:ext>
            </a:extLst>
          </p:cNvPr>
          <p:cNvGrpSpPr>
            <a:grpSpLocks noChangeAspect="1"/>
          </p:cNvGrpSpPr>
          <p:nvPr userDrawn="1"/>
        </p:nvGrpSpPr>
        <p:grpSpPr>
          <a:xfrm>
            <a:off x="7905653" y="1892928"/>
            <a:ext cx="1028790" cy="1186224"/>
            <a:chOff x="8915149" y="2561672"/>
            <a:chExt cx="1469700" cy="1694606"/>
          </a:xfrm>
        </p:grpSpPr>
        <p:pic>
          <p:nvPicPr>
            <p:cNvPr id="30" name="Graphic 28">
              <a:extLst>
                <a:ext uri="{FF2B5EF4-FFF2-40B4-BE49-F238E27FC236}">
                  <a16:creationId xmlns:a16="http://schemas.microsoft.com/office/drawing/2014/main" id="{23AB6886-867C-874A-8A72-6D3AB4FD43F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9772" y="2561672"/>
              <a:ext cx="1465077" cy="1465077"/>
            </a:xfrm>
            <a:prstGeom prst="rect">
              <a:avLst/>
            </a:prstGeom>
          </p:spPr>
        </p:pic>
        <p:sp>
          <p:nvSpPr>
            <p:cNvPr id="31" name="CuadroTexto 53">
              <a:extLst>
                <a:ext uri="{FF2B5EF4-FFF2-40B4-BE49-F238E27FC236}">
                  <a16:creationId xmlns:a16="http://schemas.microsoft.com/office/drawing/2014/main" id="{2CB16A5B-F0B8-B04A-9E81-E934D06C119A}"/>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32" name="Group 31">
            <a:extLst>
              <a:ext uri="{FF2B5EF4-FFF2-40B4-BE49-F238E27FC236}">
                <a16:creationId xmlns:a16="http://schemas.microsoft.com/office/drawing/2014/main" id="{3B7CE279-CD7E-8E49-998D-15AA2151CBDE}"/>
              </a:ext>
            </a:extLst>
          </p:cNvPr>
          <p:cNvGrpSpPr>
            <a:grpSpLocks noChangeAspect="1"/>
          </p:cNvGrpSpPr>
          <p:nvPr userDrawn="1"/>
        </p:nvGrpSpPr>
        <p:grpSpPr>
          <a:xfrm>
            <a:off x="9499597" y="1892755"/>
            <a:ext cx="1109404" cy="1202688"/>
            <a:chOff x="8981922" y="4784450"/>
            <a:chExt cx="1584863" cy="1718126"/>
          </a:xfrm>
        </p:grpSpPr>
        <p:pic>
          <p:nvPicPr>
            <p:cNvPr id="33" name="Graphic 25">
              <a:extLst>
                <a:ext uri="{FF2B5EF4-FFF2-40B4-BE49-F238E27FC236}">
                  <a16:creationId xmlns:a16="http://schemas.microsoft.com/office/drawing/2014/main" id="{9A077974-7A7A-5B41-973B-5BF0FCC330C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2867" y="4784450"/>
              <a:ext cx="1465077" cy="1465077"/>
            </a:xfrm>
            <a:prstGeom prst="rect">
              <a:avLst/>
            </a:prstGeom>
          </p:spPr>
        </p:pic>
        <p:sp>
          <p:nvSpPr>
            <p:cNvPr id="34" name="CuadroTexto 54">
              <a:extLst>
                <a:ext uri="{FF2B5EF4-FFF2-40B4-BE49-F238E27FC236}">
                  <a16:creationId xmlns:a16="http://schemas.microsoft.com/office/drawing/2014/main" id="{2A627686-627D-6B45-B8A5-B4695216A194}"/>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35" name="Group 34">
            <a:extLst>
              <a:ext uri="{FF2B5EF4-FFF2-40B4-BE49-F238E27FC236}">
                <a16:creationId xmlns:a16="http://schemas.microsoft.com/office/drawing/2014/main" id="{1E19FAD9-F452-2549-8900-916B8BF23859}"/>
              </a:ext>
            </a:extLst>
          </p:cNvPr>
          <p:cNvGrpSpPr>
            <a:grpSpLocks noChangeAspect="1"/>
          </p:cNvGrpSpPr>
          <p:nvPr userDrawn="1"/>
        </p:nvGrpSpPr>
        <p:grpSpPr>
          <a:xfrm>
            <a:off x="7266615" y="3697728"/>
            <a:ext cx="1055562" cy="1186156"/>
            <a:chOff x="7698223" y="578213"/>
            <a:chExt cx="1507946" cy="1694509"/>
          </a:xfrm>
        </p:grpSpPr>
        <p:pic>
          <p:nvPicPr>
            <p:cNvPr id="36" name="Graphic 26">
              <a:extLst>
                <a:ext uri="{FF2B5EF4-FFF2-40B4-BE49-F238E27FC236}">
                  <a16:creationId xmlns:a16="http://schemas.microsoft.com/office/drawing/2014/main" id="{698FF97B-D3A0-1343-8AEA-D11303CD587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9657" y="578213"/>
              <a:ext cx="1465077" cy="1465077"/>
            </a:xfrm>
            <a:prstGeom prst="rect">
              <a:avLst/>
            </a:prstGeom>
          </p:spPr>
        </p:pic>
        <p:sp>
          <p:nvSpPr>
            <p:cNvPr id="37" name="CuadroTexto 57">
              <a:extLst>
                <a:ext uri="{FF2B5EF4-FFF2-40B4-BE49-F238E27FC236}">
                  <a16:creationId xmlns:a16="http://schemas.microsoft.com/office/drawing/2014/main" id="{BE83787A-ACF0-5445-BBBC-D7569D4EEB0C}"/>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38" name="Group 37">
            <a:extLst>
              <a:ext uri="{FF2B5EF4-FFF2-40B4-BE49-F238E27FC236}">
                <a16:creationId xmlns:a16="http://schemas.microsoft.com/office/drawing/2014/main" id="{F7911143-A7D2-E545-9E32-9C8B5B9858C4}"/>
              </a:ext>
            </a:extLst>
          </p:cNvPr>
          <p:cNvGrpSpPr/>
          <p:nvPr userDrawn="1"/>
        </p:nvGrpSpPr>
        <p:grpSpPr>
          <a:xfrm>
            <a:off x="8739161" y="3697728"/>
            <a:ext cx="1215351" cy="1255634"/>
            <a:chOff x="8793007" y="3014386"/>
            <a:chExt cx="1215351" cy="1255634"/>
          </a:xfrm>
        </p:grpSpPr>
        <p:pic>
          <p:nvPicPr>
            <p:cNvPr id="39" name="Graphic 24">
              <a:extLst>
                <a:ext uri="{FF2B5EF4-FFF2-40B4-BE49-F238E27FC236}">
                  <a16:creationId xmlns:a16="http://schemas.microsoft.com/office/drawing/2014/main" id="{E6C7A0F0-478E-064C-B040-CEC43ED9232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7905" y="3014386"/>
              <a:ext cx="1025554" cy="1025554"/>
            </a:xfrm>
            <a:prstGeom prst="rect">
              <a:avLst/>
            </a:prstGeom>
          </p:spPr>
        </p:pic>
        <p:sp>
          <p:nvSpPr>
            <p:cNvPr id="40" name="CuadroTexto 60">
              <a:extLst>
                <a:ext uri="{FF2B5EF4-FFF2-40B4-BE49-F238E27FC236}">
                  <a16:creationId xmlns:a16="http://schemas.microsoft.com/office/drawing/2014/main" id="{A340B161-AF73-FB4B-B21C-702C412960E9}"/>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41" name="Group 40">
            <a:extLst>
              <a:ext uri="{FF2B5EF4-FFF2-40B4-BE49-F238E27FC236}">
                <a16:creationId xmlns:a16="http://schemas.microsoft.com/office/drawing/2014/main" id="{70E51932-83A5-5043-B55E-8DD0F622678D}"/>
              </a:ext>
            </a:extLst>
          </p:cNvPr>
          <p:cNvGrpSpPr>
            <a:grpSpLocks noChangeAspect="1"/>
          </p:cNvGrpSpPr>
          <p:nvPr userDrawn="1"/>
        </p:nvGrpSpPr>
        <p:grpSpPr>
          <a:xfrm>
            <a:off x="5381595" y="3697727"/>
            <a:ext cx="1468036" cy="1266099"/>
            <a:chOff x="6184327" y="2553086"/>
            <a:chExt cx="2097193" cy="1808714"/>
          </a:xfrm>
        </p:grpSpPr>
        <p:pic>
          <p:nvPicPr>
            <p:cNvPr id="42" name="Graphic 27">
              <a:extLst>
                <a:ext uri="{FF2B5EF4-FFF2-40B4-BE49-F238E27FC236}">
                  <a16:creationId xmlns:a16="http://schemas.microsoft.com/office/drawing/2014/main" id="{A750D724-CDD5-FB43-B99C-AFC6500C73B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00385" y="2553086"/>
              <a:ext cx="1465077" cy="1465077"/>
            </a:xfrm>
            <a:prstGeom prst="rect">
              <a:avLst/>
            </a:prstGeom>
          </p:spPr>
        </p:pic>
        <p:sp>
          <p:nvSpPr>
            <p:cNvPr id="43" name="CuadroTexto 63">
              <a:extLst>
                <a:ext uri="{FF2B5EF4-FFF2-40B4-BE49-F238E27FC236}">
                  <a16:creationId xmlns:a16="http://schemas.microsoft.com/office/drawing/2014/main" id="{EBB2DB4F-CD9B-7248-8BF0-7A9661FABA2C}"/>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44" name="Group 43">
            <a:extLst>
              <a:ext uri="{FF2B5EF4-FFF2-40B4-BE49-F238E27FC236}">
                <a16:creationId xmlns:a16="http://schemas.microsoft.com/office/drawing/2014/main" id="{E730EC24-2B61-FE4B-A1CD-0B24198F2449}"/>
              </a:ext>
            </a:extLst>
          </p:cNvPr>
          <p:cNvGrpSpPr>
            <a:grpSpLocks noChangeAspect="1"/>
          </p:cNvGrpSpPr>
          <p:nvPr userDrawn="1"/>
        </p:nvGrpSpPr>
        <p:grpSpPr>
          <a:xfrm>
            <a:off x="10371495" y="3554850"/>
            <a:ext cx="1177140" cy="1323696"/>
            <a:chOff x="6466077" y="4584286"/>
            <a:chExt cx="1681629" cy="1890994"/>
          </a:xfrm>
        </p:grpSpPr>
        <p:pic>
          <p:nvPicPr>
            <p:cNvPr id="45" name="Graphic 44">
              <a:extLst>
                <a:ext uri="{FF2B5EF4-FFF2-40B4-BE49-F238E27FC236}">
                  <a16:creationId xmlns:a16="http://schemas.microsoft.com/office/drawing/2014/main" id="{F41E58BE-1693-1841-8985-C9BA8E73D312}"/>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6466077" y="4584286"/>
              <a:ext cx="1681629" cy="1681629"/>
            </a:xfrm>
            <a:prstGeom prst="rect">
              <a:avLst/>
            </a:prstGeom>
          </p:spPr>
        </p:pic>
        <p:sp>
          <p:nvSpPr>
            <p:cNvPr id="46" name="CuadroTexto 54">
              <a:extLst>
                <a:ext uri="{FF2B5EF4-FFF2-40B4-BE49-F238E27FC236}">
                  <a16:creationId xmlns:a16="http://schemas.microsoft.com/office/drawing/2014/main" id="{525DC25E-24D3-4440-ADA8-DEAA381BAF8F}"/>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269425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343618741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9927541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1589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9396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7595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7012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99335468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374193"/>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663602"/>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191761"/>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1939103542"/>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564001"/>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Office 365 Modern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Workplace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Office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303667246"/>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2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1901488606"/>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3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4883892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4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2554545"/>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endParaRPr lang="es-ES" sz="1600" b="0" i="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42813006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5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9989413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6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277087944"/>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7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3665535346"/>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8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2"/>
          <a:stretch>
            <a:fillRect/>
          </a:stretch>
        </p:blipFill>
        <p:spPr>
          <a:xfrm>
            <a:off x="607740" y="638185"/>
            <a:ext cx="2540000" cy="1767840"/>
          </a:xfrm>
          <a:prstGeom prst="rect">
            <a:avLst/>
          </a:prstGeom>
        </p:spPr>
      </p:pic>
      <p:grpSp>
        <p:nvGrpSpPr>
          <p:cNvPr id="29" name="Group 28">
            <a:extLst>
              <a:ext uri="{FF2B5EF4-FFF2-40B4-BE49-F238E27FC236}">
                <a16:creationId xmlns:a16="http://schemas.microsoft.com/office/drawing/2014/main" id="{24EA3571-D4ED-434E-8C1F-0FDB6308634F}"/>
              </a:ext>
            </a:extLst>
          </p:cNvPr>
          <p:cNvGrpSpPr>
            <a:grpSpLocks noChangeAspect="1"/>
          </p:cNvGrpSpPr>
          <p:nvPr userDrawn="1"/>
        </p:nvGrpSpPr>
        <p:grpSpPr>
          <a:xfrm>
            <a:off x="5581605" y="1893914"/>
            <a:ext cx="1028790" cy="1185238"/>
            <a:chOff x="5497254" y="579525"/>
            <a:chExt cx="1469700" cy="1693197"/>
          </a:xfrm>
        </p:grpSpPr>
        <p:pic>
          <p:nvPicPr>
            <p:cNvPr id="30" name="Graphic 37">
              <a:extLst>
                <a:ext uri="{FF2B5EF4-FFF2-40B4-BE49-F238E27FC236}">
                  <a16:creationId xmlns:a16="http://schemas.microsoft.com/office/drawing/2014/main" id="{314E2FFC-596F-AF44-9B6A-761A57D6C2F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1877" y="579525"/>
              <a:ext cx="1465077" cy="1465077"/>
            </a:xfrm>
            <a:prstGeom prst="rect">
              <a:avLst/>
            </a:prstGeom>
          </p:spPr>
        </p:pic>
        <p:sp>
          <p:nvSpPr>
            <p:cNvPr id="31" name="CuadroTexto 5">
              <a:extLst>
                <a:ext uri="{FF2B5EF4-FFF2-40B4-BE49-F238E27FC236}">
                  <a16:creationId xmlns:a16="http://schemas.microsoft.com/office/drawing/2014/main" id="{5C1C645F-96E9-5F41-97E5-91D9632DE8CA}"/>
                </a:ext>
              </a:extLst>
            </p:cNvPr>
            <p:cNvSpPr txBox="1"/>
            <p:nvPr userDrawn="1"/>
          </p:nvSpPr>
          <p:spPr>
            <a:xfrm>
              <a:off x="5497254" y="2026501"/>
              <a:ext cx="1465078" cy="246221"/>
            </a:xfrm>
            <a:prstGeom prst="rect">
              <a:avLst/>
            </a:prstGeom>
            <a:noFill/>
          </p:spPr>
          <p:txBody>
            <a:bodyPr wrap="square" rtlCol="0">
              <a:spAutoFit/>
            </a:bodyPr>
            <a:lstStyle/>
            <a:p>
              <a:pPr algn="ctr"/>
              <a:r>
                <a:rPr lang="es-ES" sz="1000" b="1" i="0">
                  <a:latin typeface="Montserrat" pitchFamily="2" charset="77"/>
                </a:rPr>
                <a:t>SPAIN</a:t>
              </a:r>
            </a:p>
          </p:txBody>
        </p:sp>
      </p:grpSp>
      <p:grpSp>
        <p:nvGrpSpPr>
          <p:cNvPr id="32" name="Group 31">
            <a:extLst>
              <a:ext uri="{FF2B5EF4-FFF2-40B4-BE49-F238E27FC236}">
                <a16:creationId xmlns:a16="http://schemas.microsoft.com/office/drawing/2014/main" id="{0A8AFC70-E527-DB4E-9C31-AE98DA8B87EF}"/>
              </a:ext>
            </a:extLst>
          </p:cNvPr>
          <p:cNvGrpSpPr>
            <a:grpSpLocks noChangeAspect="1"/>
          </p:cNvGrpSpPr>
          <p:nvPr userDrawn="1"/>
        </p:nvGrpSpPr>
        <p:grpSpPr>
          <a:xfrm>
            <a:off x="7126408" y="1892928"/>
            <a:ext cx="1028790" cy="1186224"/>
            <a:chOff x="8915149" y="2561672"/>
            <a:chExt cx="1469700" cy="1694606"/>
          </a:xfrm>
        </p:grpSpPr>
        <p:pic>
          <p:nvPicPr>
            <p:cNvPr id="36" name="Graphic 28">
              <a:extLst>
                <a:ext uri="{FF2B5EF4-FFF2-40B4-BE49-F238E27FC236}">
                  <a16:creationId xmlns:a16="http://schemas.microsoft.com/office/drawing/2014/main" id="{BF63BD5E-7653-1B4F-987E-039F466C85A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772" y="2561672"/>
              <a:ext cx="1465077" cy="1465077"/>
            </a:xfrm>
            <a:prstGeom prst="rect">
              <a:avLst/>
            </a:prstGeom>
          </p:spPr>
        </p:pic>
        <p:sp>
          <p:nvSpPr>
            <p:cNvPr id="37" name="CuadroTexto 53">
              <a:extLst>
                <a:ext uri="{FF2B5EF4-FFF2-40B4-BE49-F238E27FC236}">
                  <a16:creationId xmlns:a16="http://schemas.microsoft.com/office/drawing/2014/main" id="{C2E1332D-0391-8F46-9CE7-E9A5BCC2B308}"/>
                </a:ext>
              </a:extLst>
            </p:cNvPr>
            <p:cNvSpPr txBox="1"/>
            <p:nvPr userDrawn="1"/>
          </p:nvSpPr>
          <p:spPr>
            <a:xfrm>
              <a:off x="8915149" y="4010057"/>
              <a:ext cx="1465078" cy="246221"/>
            </a:xfrm>
            <a:prstGeom prst="rect">
              <a:avLst/>
            </a:prstGeom>
            <a:noFill/>
          </p:spPr>
          <p:txBody>
            <a:bodyPr wrap="square" rtlCol="0">
              <a:spAutoFit/>
            </a:bodyPr>
            <a:lstStyle/>
            <a:p>
              <a:pPr algn="ctr"/>
              <a:r>
                <a:rPr lang="es-ES" sz="1000" b="1" i="0">
                  <a:latin typeface="Montserrat" pitchFamily="2" charset="77"/>
                </a:rPr>
                <a:t>USA</a:t>
              </a:r>
            </a:p>
          </p:txBody>
        </p:sp>
      </p:grpSp>
      <p:grpSp>
        <p:nvGrpSpPr>
          <p:cNvPr id="42" name="Group 41">
            <a:extLst>
              <a:ext uri="{FF2B5EF4-FFF2-40B4-BE49-F238E27FC236}">
                <a16:creationId xmlns:a16="http://schemas.microsoft.com/office/drawing/2014/main" id="{4E92C500-0B1B-5942-BBA8-EAE7BE042278}"/>
              </a:ext>
            </a:extLst>
          </p:cNvPr>
          <p:cNvGrpSpPr>
            <a:grpSpLocks noChangeAspect="1"/>
          </p:cNvGrpSpPr>
          <p:nvPr userDrawn="1"/>
        </p:nvGrpSpPr>
        <p:grpSpPr>
          <a:xfrm>
            <a:off x="8720352" y="1892755"/>
            <a:ext cx="1109404" cy="1202688"/>
            <a:chOff x="8981922" y="4784450"/>
            <a:chExt cx="1584863" cy="1718126"/>
          </a:xfrm>
        </p:grpSpPr>
        <p:pic>
          <p:nvPicPr>
            <p:cNvPr id="43" name="Graphic 25">
              <a:extLst>
                <a:ext uri="{FF2B5EF4-FFF2-40B4-BE49-F238E27FC236}">
                  <a16:creationId xmlns:a16="http://schemas.microsoft.com/office/drawing/2014/main" id="{3CCE3969-AA34-F440-85F5-034CAE802DA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2867" y="4784450"/>
              <a:ext cx="1465077" cy="1465077"/>
            </a:xfrm>
            <a:prstGeom prst="rect">
              <a:avLst/>
            </a:prstGeom>
          </p:spPr>
        </p:pic>
        <p:sp>
          <p:nvSpPr>
            <p:cNvPr id="44" name="CuadroTexto 54">
              <a:extLst>
                <a:ext uri="{FF2B5EF4-FFF2-40B4-BE49-F238E27FC236}">
                  <a16:creationId xmlns:a16="http://schemas.microsoft.com/office/drawing/2014/main" id="{22A5FD27-8CE7-5940-B3E5-C737C57384A2}"/>
                </a:ext>
              </a:extLst>
            </p:cNvPr>
            <p:cNvSpPr txBox="1"/>
            <p:nvPr userDrawn="1"/>
          </p:nvSpPr>
          <p:spPr>
            <a:xfrm>
              <a:off x="8981922" y="6256355"/>
              <a:ext cx="1584863" cy="246221"/>
            </a:xfrm>
            <a:prstGeom prst="rect">
              <a:avLst/>
            </a:prstGeom>
            <a:noFill/>
          </p:spPr>
          <p:txBody>
            <a:bodyPr wrap="square" rtlCol="0">
              <a:spAutoFit/>
            </a:bodyPr>
            <a:lstStyle/>
            <a:p>
              <a:pPr algn="ctr"/>
              <a:r>
                <a:rPr lang="es-ES" sz="1000" b="1" i="0">
                  <a:latin typeface="Montserrat" pitchFamily="2" charset="77"/>
                </a:rPr>
                <a:t>UAE</a:t>
              </a:r>
            </a:p>
          </p:txBody>
        </p:sp>
      </p:grpSp>
      <p:grpSp>
        <p:nvGrpSpPr>
          <p:cNvPr id="45" name="Group 44">
            <a:extLst>
              <a:ext uri="{FF2B5EF4-FFF2-40B4-BE49-F238E27FC236}">
                <a16:creationId xmlns:a16="http://schemas.microsoft.com/office/drawing/2014/main" id="{BF965D2B-3E5F-6E4D-92D9-A20B054DED93}"/>
              </a:ext>
            </a:extLst>
          </p:cNvPr>
          <p:cNvGrpSpPr>
            <a:grpSpLocks noChangeAspect="1"/>
          </p:cNvGrpSpPr>
          <p:nvPr userDrawn="1"/>
        </p:nvGrpSpPr>
        <p:grpSpPr>
          <a:xfrm>
            <a:off x="6487370" y="3697728"/>
            <a:ext cx="1055562" cy="1186156"/>
            <a:chOff x="7698223" y="578213"/>
            <a:chExt cx="1507946" cy="1694509"/>
          </a:xfrm>
        </p:grpSpPr>
        <p:pic>
          <p:nvPicPr>
            <p:cNvPr id="46" name="Graphic 26">
              <a:extLst>
                <a:ext uri="{FF2B5EF4-FFF2-40B4-BE49-F238E27FC236}">
                  <a16:creationId xmlns:a16="http://schemas.microsoft.com/office/drawing/2014/main" id="{BDF1DD5A-2506-7245-9B80-CB18BF47B8DF}"/>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9657" y="578213"/>
              <a:ext cx="1465077" cy="1465077"/>
            </a:xfrm>
            <a:prstGeom prst="rect">
              <a:avLst/>
            </a:prstGeom>
          </p:spPr>
        </p:pic>
        <p:sp>
          <p:nvSpPr>
            <p:cNvPr id="47" name="CuadroTexto 57">
              <a:extLst>
                <a:ext uri="{FF2B5EF4-FFF2-40B4-BE49-F238E27FC236}">
                  <a16:creationId xmlns:a16="http://schemas.microsoft.com/office/drawing/2014/main" id="{1971E90E-2AEE-DD41-B891-DEEB9CABE6E0}"/>
                </a:ext>
              </a:extLst>
            </p:cNvPr>
            <p:cNvSpPr txBox="1"/>
            <p:nvPr userDrawn="1"/>
          </p:nvSpPr>
          <p:spPr>
            <a:xfrm>
              <a:off x="7698223" y="2026501"/>
              <a:ext cx="1507946" cy="246221"/>
            </a:xfrm>
            <a:prstGeom prst="rect">
              <a:avLst/>
            </a:prstGeom>
            <a:noFill/>
          </p:spPr>
          <p:txBody>
            <a:bodyPr wrap="square" rtlCol="0">
              <a:spAutoFit/>
            </a:bodyPr>
            <a:lstStyle/>
            <a:p>
              <a:pPr algn="ctr"/>
              <a:r>
                <a:rPr lang="es-ES" sz="1000" b="1" i="0">
                  <a:latin typeface="Montserrat" pitchFamily="2" charset="77"/>
                </a:rPr>
                <a:t>GERMANY</a:t>
              </a:r>
            </a:p>
          </p:txBody>
        </p:sp>
      </p:grpSp>
      <p:grpSp>
        <p:nvGrpSpPr>
          <p:cNvPr id="49" name="Group 48">
            <a:extLst>
              <a:ext uri="{FF2B5EF4-FFF2-40B4-BE49-F238E27FC236}">
                <a16:creationId xmlns:a16="http://schemas.microsoft.com/office/drawing/2014/main" id="{92DFBE8C-D91D-BD41-B732-BD593891F246}"/>
              </a:ext>
            </a:extLst>
          </p:cNvPr>
          <p:cNvGrpSpPr/>
          <p:nvPr userDrawn="1"/>
        </p:nvGrpSpPr>
        <p:grpSpPr>
          <a:xfrm>
            <a:off x="7959916" y="3697728"/>
            <a:ext cx="1215351" cy="1255634"/>
            <a:chOff x="8793007" y="3014386"/>
            <a:chExt cx="1215351" cy="1255634"/>
          </a:xfrm>
        </p:grpSpPr>
        <p:pic>
          <p:nvPicPr>
            <p:cNvPr id="50" name="Graphic 24">
              <a:extLst>
                <a:ext uri="{FF2B5EF4-FFF2-40B4-BE49-F238E27FC236}">
                  <a16:creationId xmlns:a16="http://schemas.microsoft.com/office/drawing/2014/main" id="{DFA72E55-5E81-1847-B679-D4CF2B6157A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7905" y="3014386"/>
              <a:ext cx="1025554" cy="1025554"/>
            </a:xfrm>
            <a:prstGeom prst="rect">
              <a:avLst/>
            </a:prstGeom>
          </p:spPr>
        </p:pic>
        <p:sp>
          <p:nvSpPr>
            <p:cNvPr id="53" name="CuadroTexto 60">
              <a:extLst>
                <a:ext uri="{FF2B5EF4-FFF2-40B4-BE49-F238E27FC236}">
                  <a16:creationId xmlns:a16="http://schemas.microsoft.com/office/drawing/2014/main" id="{68FB2FFA-B0AD-BE40-9AEC-CA6814E8866C}"/>
                </a:ext>
              </a:extLst>
            </p:cNvPr>
            <p:cNvSpPr txBox="1"/>
            <p:nvPr userDrawn="1"/>
          </p:nvSpPr>
          <p:spPr>
            <a:xfrm>
              <a:off x="8793007" y="4023799"/>
              <a:ext cx="1215351" cy="246221"/>
            </a:xfrm>
            <a:prstGeom prst="rect">
              <a:avLst/>
            </a:prstGeom>
            <a:noFill/>
          </p:spPr>
          <p:txBody>
            <a:bodyPr wrap="square" rtlCol="0">
              <a:spAutoFit/>
            </a:bodyPr>
            <a:lstStyle/>
            <a:p>
              <a:pPr algn="ctr"/>
              <a:r>
                <a:rPr lang="es-ES" sz="1000" b="1" i="0">
                  <a:latin typeface="Montserrat" pitchFamily="2" charset="77"/>
                </a:rPr>
                <a:t>NETHERLANDS</a:t>
              </a:r>
            </a:p>
          </p:txBody>
        </p:sp>
      </p:grpSp>
      <p:grpSp>
        <p:nvGrpSpPr>
          <p:cNvPr id="54" name="Group 53">
            <a:extLst>
              <a:ext uri="{FF2B5EF4-FFF2-40B4-BE49-F238E27FC236}">
                <a16:creationId xmlns:a16="http://schemas.microsoft.com/office/drawing/2014/main" id="{43EF1503-4C11-B240-9406-2F519A145129}"/>
              </a:ext>
            </a:extLst>
          </p:cNvPr>
          <p:cNvGrpSpPr>
            <a:grpSpLocks noChangeAspect="1"/>
          </p:cNvGrpSpPr>
          <p:nvPr userDrawn="1"/>
        </p:nvGrpSpPr>
        <p:grpSpPr>
          <a:xfrm>
            <a:off x="4602350" y="3697727"/>
            <a:ext cx="1468036" cy="1266099"/>
            <a:chOff x="6184327" y="2553086"/>
            <a:chExt cx="2097193" cy="1808714"/>
          </a:xfrm>
        </p:grpSpPr>
        <p:pic>
          <p:nvPicPr>
            <p:cNvPr id="57" name="Graphic 27">
              <a:extLst>
                <a:ext uri="{FF2B5EF4-FFF2-40B4-BE49-F238E27FC236}">
                  <a16:creationId xmlns:a16="http://schemas.microsoft.com/office/drawing/2014/main" id="{16F59446-F12A-874D-A019-548C25C3A960}"/>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00385" y="2553086"/>
              <a:ext cx="1465077" cy="1465077"/>
            </a:xfrm>
            <a:prstGeom prst="rect">
              <a:avLst/>
            </a:prstGeom>
          </p:spPr>
        </p:pic>
        <p:sp>
          <p:nvSpPr>
            <p:cNvPr id="58" name="CuadroTexto 63">
              <a:extLst>
                <a:ext uri="{FF2B5EF4-FFF2-40B4-BE49-F238E27FC236}">
                  <a16:creationId xmlns:a16="http://schemas.microsoft.com/office/drawing/2014/main" id="{BEBF5162-551A-EF46-88E9-A10B85469743}"/>
                </a:ext>
              </a:extLst>
            </p:cNvPr>
            <p:cNvSpPr txBox="1"/>
            <p:nvPr userDrawn="1"/>
          </p:nvSpPr>
          <p:spPr>
            <a:xfrm>
              <a:off x="6184327" y="4010055"/>
              <a:ext cx="2097193" cy="351745"/>
            </a:xfrm>
            <a:prstGeom prst="rect">
              <a:avLst/>
            </a:prstGeom>
            <a:noFill/>
          </p:spPr>
          <p:txBody>
            <a:bodyPr wrap="square" rtlCol="0">
              <a:spAutoFit/>
            </a:bodyPr>
            <a:lstStyle/>
            <a:p>
              <a:pPr algn="ctr"/>
              <a:r>
                <a:rPr lang="es-ES" sz="1000" b="1" i="0">
                  <a:latin typeface="Montserrat" pitchFamily="2" charset="77"/>
                </a:rPr>
                <a:t>UNITED KINGDOM</a:t>
              </a:r>
            </a:p>
          </p:txBody>
        </p:sp>
      </p:grpSp>
      <p:grpSp>
        <p:nvGrpSpPr>
          <p:cNvPr id="59" name="Group 58">
            <a:extLst>
              <a:ext uri="{FF2B5EF4-FFF2-40B4-BE49-F238E27FC236}">
                <a16:creationId xmlns:a16="http://schemas.microsoft.com/office/drawing/2014/main" id="{C9C37A79-1C82-884D-98C4-07616516CC6D}"/>
              </a:ext>
            </a:extLst>
          </p:cNvPr>
          <p:cNvGrpSpPr>
            <a:grpSpLocks noChangeAspect="1"/>
          </p:cNvGrpSpPr>
          <p:nvPr userDrawn="1"/>
        </p:nvGrpSpPr>
        <p:grpSpPr>
          <a:xfrm>
            <a:off x="9592250" y="3554850"/>
            <a:ext cx="1177140" cy="1323696"/>
            <a:chOff x="6466077" y="4584286"/>
            <a:chExt cx="1681629" cy="1890994"/>
          </a:xfrm>
        </p:grpSpPr>
        <p:pic>
          <p:nvPicPr>
            <p:cNvPr id="60" name="Graphic 59">
              <a:extLst>
                <a:ext uri="{FF2B5EF4-FFF2-40B4-BE49-F238E27FC236}">
                  <a16:creationId xmlns:a16="http://schemas.microsoft.com/office/drawing/2014/main" id="{EDD6322F-8FDA-FB4C-858B-98EAE54905F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6466077" y="4584286"/>
              <a:ext cx="1681629" cy="1681629"/>
            </a:xfrm>
            <a:prstGeom prst="rect">
              <a:avLst/>
            </a:prstGeom>
          </p:spPr>
        </p:pic>
        <p:sp>
          <p:nvSpPr>
            <p:cNvPr id="61" name="CuadroTexto 54">
              <a:extLst>
                <a:ext uri="{FF2B5EF4-FFF2-40B4-BE49-F238E27FC236}">
                  <a16:creationId xmlns:a16="http://schemas.microsoft.com/office/drawing/2014/main" id="{DC38AF74-9EA6-2341-AA5F-CA426D5259B8}"/>
                </a:ext>
              </a:extLst>
            </p:cNvPr>
            <p:cNvSpPr txBox="1"/>
            <p:nvPr userDrawn="1"/>
          </p:nvSpPr>
          <p:spPr>
            <a:xfrm>
              <a:off x="6537296" y="6229059"/>
              <a:ext cx="1584863" cy="246221"/>
            </a:xfrm>
            <a:prstGeom prst="rect">
              <a:avLst/>
            </a:prstGeom>
            <a:noFill/>
          </p:spPr>
          <p:txBody>
            <a:bodyPr wrap="square" rtlCol="0">
              <a:spAutoFit/>
            </a:bodyPr>
            <a:lstStyle/>
            <a:p>
              <a:pPr algn="ctr"/>
              <a:r>
                <a:rPr lang="es-ES" sz="1000" b="1" i="0">
                  <a:latin typeface="Montserrat" pitchFamily="2" charset="77"/>
                </a:rPr>
                <a:t>AUSTRALIA</a:t>
              </a:r>
            </a:p>
          </p:txBody>
        </p:sp>
      </p:grpSp>
    </p:spTree>
    <p:extLst>
      <p:ext uri="{BB962C8B-B14F-4D97-AF65-F5344CB8AC3E}">
        <p14:creationId xmlns:p14="http://schemas.microsoft.com/office/powerpoint/2010/main" val="4137454343"/>
      </p:ext>
    </p:extLst>
  </p:cSld>
  <p:clrMapOvr>
    <a:masterClrMapping/>
  </p:clrMapOvr>
  <p:extLst>
    <p:ext uri="{DCECCB84-F9BA-43D5-87BE-67443E8EF086}">
      <p15:sldGuideLst xmlns:p15="http://schemas.microsoft.com/office/powerpoint/2012/main">
        <p15:guide id="1" pos="6562">
          <p15:clr>
            <a:srgbClr val="FBAE40"/>
          </p15:clr>
        </p15:guide>
        <p15:guide id="2" pos="520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357445694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roject Slide 7">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301303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7142E18-66E5-6844-8234-E183AEB2DA29}"/>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8681977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5" name="Rectángulo 4">
            <a:extLst>
              <a:ext uri="{FF2B5EF4-FFF2-40B4-BE49-F238E27FC236}">
                <a16:creationId xmlns:a16="http://schemas.microsoft.com/office/drawing/2014/main" id="{82348151-0FA1-0242-B86C-1633F866BAF0}"/>
              </a:ext>
            </a:extLst>
          </p:cNvPr>
          <p:cNvSpPr/>
          <p:nvPr userDrawn="1"/>
        </p:nvSpPr>
        <p:spPr>
          <a:xfrm>
            <a:off x="4940300" y="781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25" name="Imagen 24">
            <a:extLst>
              <a:ext uri="{FF2B5EF4-FFF2-40B4-BE49-F238E27FC236}">
                <a16:creationId xmlns:a16="http://schemas.microsoft.com/office/drawing/2014/main" id="{9E174E94-4C28-2E4E-A6BC-31DAEFAEC09E}"/>
              </a:ext>
            </a:extLst>
          </p:cNvPr>
          <p:cNvPicPr>
            <a:picLocks noChangeAspect="1"/>
          </p:cNvPicPr>
          <p:nvPr userDrawn="1"/>
        </p:nvPicPr>
        <p:blipFill>
          <a:blip r:embed="rId2"/>
          <a:stretch>
            <a:fillRect/>
          </a:stretch>
        </p:blipFill>
        <p:spPr>
          <a:xfrm>
            <a:off x="5452262" y="909000"/>
            <a:ext cx="960120" cy="204470"/>
          </a:xfrm>
          <a:prstGeom prst="rect">
            <a:avLst/>
          </a:prstGeom>
        </p:spPr>
      </p:pic>
      <p:pic>
        <p:nvPicPr>
          <p:cNvPr id="26" name="Imagen 25">
            <a:extLst>
              <a:ext uri="{FF2B5EF4-FFF2-40B4-BE49-F238E27FC236}">
                <a16:creationId xmlns:a16="http://schemas.microsoft.com/office/drawing/2014/main" id="{3919395C-5BC6-7449-ACC3-1A0DB2BE8724}"/>
              </a:ext>
            </a:extLst>
          </p:cNvPr>
          <p:cNvPicPr>
            <a:picLocks noChangeAspect="1"/>
          </p:cNvPicPr>
          <p:nvPr userDrawn="1"/>
        </p:nvPicPr>
        <p:blipFill>
          <a:blip r:embed="rId3"/>
          <a:stretch>
            <a:fillRect/>
          </a:stretch>
        </p:blipFill>
        <p:spPr>
          <a:xfrm>
            <a:off x="6848826" y="866733"/>
            <a:ext cx="951230" cy="257810"/>
          </a:xfrm>
          <a:prstGeom prst="rect">
            <a:avLst/>
          </a:prstGeom>
        </p:spPr>
      </p:pic>
      <p:pic>
        <p:nvPicPr>
          <p:cNvPr id="27" name="Imagen 26">
            <a:extLst>
              <a:ext uri="{FF2B5EF4-FFF2-40B4-BE49-F238E27FC236}">
                <a16:creationId xmlns:a16="http://schemas.microsoft.com/office/drawing/2014/main" id="{BFF03353-B724-B845-9E64-1950912C2100}"/>
              </a:ext>
            </a:extLst>
          </p:cNvPr>
          <p:cNvPicPr>
            <a:picLocks noChangeAspect="1"/>
          </p:cNvPicPr>
          <p:nvPr userDrawn="1"/>
        </p:nvPicPr>
        <p:blipFill>
          <a:blip r:embed="rId4"/>
          <a:stretch>
            <a:fillRect/>
          </a:stretch>
        </p:blipFill>
        <p:spPr>
          <a:xfrm>
            <a:off x="8283893" y="829625"/>
            <a:ext cx="808990" cy="346710"/>
          </a:xfrm>
          <a:prstGeom prst="rect">
            <a:avLst/>
          </a:prstGeom>
        </p:spPr>
      </p:pic>
      <p:pic>
        <p:nvPicPr>
          <p:cNvPr id="28" name="Imagen 27">
            <a:extLst>
              <a:ext uri="{FF2B5EF4-FFF2-40B4-BE49-F238E27FC236}">
                <a16:creationId xmlns:a16="http://schemas.microsoft.com/office/drawing/2014/main" id="{DBE3613F-50B9-AE43-8E2E-D07FE3DAE328}"/>
              </a:ext>
            </a:extLst>
          </p:cNvPr>
          <p:cNvPicPr>
            <a:picLocks noChangeAspect="1"/>
          </p:cNvPicPr>
          <p:nvPr userDrawn="1"/>
        </p:nvPicPr>
        <p:blipFill>
          <a:blip r:embed="rId5"/>
          <a:stretch>
            <a:fillRect/>
          </a:stretch>
        </p:blipFill>
        <p:spPr>
          <a:xfrm>
            <a:off x="9492562" y="949005"/>
            <a:ext cx="924560" cy="124460"/>
          </a:xfrm>
          <a:prstGeom prst="rect">
            <a:avLst/>
          </a:prstGeom>
        </p:spPr>
      </p:pic>
      <p:pic>
        <p:nvPicPr>
          <p:cNvPr id="29" name="Imagen 28">
            <a:extLst>
              <a:ext uri="{FF2B5EF4-FFF2-40B4-BE49-F238E27FC236}">
                <a16:creationId xmlns:a16="http://schemas.microsoft.com/office/drawing/2014/main" id="{7F290C56-EE85-9246-AD58-5972EBA4725C}"/>
              </a:ext>
            </a:extLst>
          </p:cNvPr>
          <p:cNvPicPr>
            <a:picLocks noChangeAspect="1"/>
          </p:cNvPicPr>
          <p:nvPr userDrawn="1"/>
        </p:nvPicPr>
        <p:blipFill>
          <a:blip r:embed="rId6"/>
          <a:stretch>
            <a:fillRect/>
          </a:stretch>
        </p:blipFill>
        <p:spPr>
          <a:xfrm>
            <a:off x="10865631" y="794065"/>
            <a:ext cx="533400" cy="417830"/>
          </a:xfrm>
          <a:prstGeom prst="rect">
            <a:avLst/>
          </a:prstGeom>
        </p:spPr>
      </p:pic>
      <p:pic>
        <p:nvPicPr>
          <p:cNvPr id="30" name="Imagen 29">
            <a:extLst>
              <a:ext uri="{FF2B5EF4-FFF2-40B4-BE49-F238E27FC236}">
                <a16:creationId xmlns:a16="http://schemas.microsoft.com/office/drawing/2014/main" id="{FD5B632F-DC70-4445-A3BC-DF21A666ED0A}"/>
              </a:ext>
            </a:extLst>
          </p:cNvPr>
          <p:cNvPicPr>
            <a:picLocks noChangeAspect="1"/>
          </p:cNvPicPr>
          <p:nvPr userDrawn="1"/>
        </p:nvPicPr>
        <p:blipFill>
          <a:blip r:embed="rId7"/>
          <a:stretch>
            <a:fillRect/>
          </a:stretch>
        </p:blipFill>
        <p:spPr>
          <a:xfrm>
            <a:off x="5612464" y="1767068"/>
            <a:ext cx="773430" cy="328930"/>
          </a:xfrm>
          <a:prstGeom prst="rect">
            <a:avLst/>
          </a:prstGeom>
        </p:spPr>
      </p:pic>
      <p:pic>
        <p:nvPicPr>
          <p:cNvPr id="31" name="Imagen 30">
            <a:extLst>
              <a:ext uri="{FF2B5EF4-FFF2-40B4-BE49-F238E27FC236}">
                <a16:creationId xmlns:a16="http://schemas.microsoft.com/office/drawing/2014/main" id="{9D119087-C417-8A4D-B654-8EDFC03E8F82}"/>
              </a:ext>
            </a:extLst>
          </p:cNvPr>
          <p:cNvPicPr>
            <a:picLocks noChangeAspect="1"/>
          </p:cNvPicPr>
          <p:nvPr userDrawn="1"/>
        </p:nvPicPr>
        <p:blipFill>
          <a:blip r:embed="rId8"/>
          <a:stretch>
            <a:fillRect/>
          </a:stretch>
        </p:blipFill>
        <p:spPr>
          <a:xfrm>
            <a:off x="6952187" y="1729136"/>
            <a:ext cx="754761" cy="370713"/>
          </a:xfrm>
          <a:prstGeom prst="rect">
            <a:avLst/>
          </a:prstGeom>
        </p:spPr>
      </p:pic>
      <p:pic>
        <p:nvPicPr>
          <p:cNvPr id="32" name="Imagen 31">
            <a:extLst>
              <a:ext uri="{FF2B5EF4-FFF2-40B4-BE49-F238E27FC236}">
                <a16:creationId xmlns:a16="http://schemas.microsoft.com/office/drawing/2014/main" id="{278817D7-F88D-2F4B-9A01-0BC978A63738}"/>
              </a:ext>
            </a:extLst>
          </p:cNvPr>
          <p:cNvPicPr>
            <a:picLocks noChangeAspect="1"/>
          </p:cNvPicPr>
          <p:nvPr userDrawn="1"/>
        </p:nvPicPr>
        <p:blipFill>
          <a:blip r:embed="rId9"/>
          <a:stretch>
            <a:fillRect/>
          </a:stretch>
        </p:blipFill>
        <p:spPr>
          <a:xfrm>
            <a:off x="8185339" y="1794606"/>
            <a:ext cx="1007745" cy="216154"/>
          </a:xfrm>
          <a:prstGeom prst="rect">
            <a:avLst/>
          </a:prstGeom>
        </p:spPr>
      </p:pic>
      <p:pic>
        <p:nvPicPr>
          <p:cNvPr id="33" name="Imagen 32">
            <a:extLst>
              <a:ext uri="{FF2B5EF4-FFF2-40B4-BE49-F238E27FC236}">
                <a16:creationId xmlns:a16="http://schemas.microsoft.com/office/drawing/2014/main" id="{C4AEAE92-B1AB-3D4B-A3AD-07901DF15F4A}"/>
              </a:ext>
            </a:extLst>
          </p:cNvPr>
          <p:cNvPicPr>
            <a:picLocks noChangeAspect="1"/>
          </p:cNvPicPr>
          <p:nvPr userDrawn="1"/>
        </p:nvPicPr>
        <p:blipFill>
          <a:blip r:embed="rId10"/>
          <a:stretch>
            <a:fillRect/>
          </a:stretch>
        </p:blipFill>
        <p:spPr>
          <a:xfrm>
            <a:off x="9582022" y="1825500"/>
            <a:ext cx="755650" cy="186690"/>
          </a:xfrm>
          <a:prstGeom prst="rect">
            <a:avLst/>
          </a:prstGeom>
        </p:spPr>
      </p:pic>
      <p:pic>
        <p:nvPicPr>
          <p:cNvPr id="34" name="Imagen 33">
            <a:extLst>
              <a:ext uri="{FF2B5EF4-FFF2-40B4-BE49-F238E27FC236}">
                <a16:creationId xmlns:a16="http://schemas.microsoft.com/office/drawing/2014/main" id="{62EA2004-DB05-6149-B93B-2547E7E96A00}"/>
              </a:ext>
            </a:extLst>
          </p:cNvPr>
          <p:cNvPicPr>
            <a:picLocks noChangeAspect="1"/>
          </p:cNvPicPr>
          <p:nvPr userDrawn="1"/>
        </p:nvPicPr>
        <p:blipFill>
          <a:blip r:embed="rId11"/>
          <a:stretch>
            <a:fillRect/>
          </a:stretch>
        </p:blipFill>
        <p:spPr>
          <a:xfrm>
            <a:off x="10762939" y="1833154"/>
            <a:ext cx="755650" cy="160020"/>
          </a:xfrm>
          <a:prstGeom prst="rect">
            <a:avLst/>
          </a:prstGeom>
        </p:spPr>
      </p:pic>
      <p:pic>
        <p:nvPicPr>
          <p:cNvPr id="35" name="Imagen 34">
            <a:extLst>
              <a:ext uri="{FF2B5EF4-FFF2-40B4-BE49-F238E27FC236}">
                <a16:creationId xmlns:a16="http://schemas.microsoft.com/office/drawing/2014/main" id="{F6CF5DF0-A05D-1A45-AEF0-2123D3755D2E}"/>
              </a:ext>
            </a:extLst>
          </p:cNvPr>
          <p:cNvPicPr>
            <a:picLocks noChangeAspect="1"/>
          </p:cNvPicPr>
          <p:nvPr userDrawn="1"/>
        </p:nvPicPr>
        <p:blipFill>
          <a:blip r:embed="rId12"/>
          <a:stretch>
            <a:fillRect/>
          </a:stretch>
        </p:blipFill>
        <p:spPr>
          <a:xfrm>
            <a:off x="5545607" y="2773479"/>
            <a:ext cx="773430" cy="220980"/>
          </a:xfrm>
          <a:prstGeom prst="rect">
            <a:avLst/>
          </a:prstGeom>
        </p:spPr>
      </p:pic>
      <p:pic>
        <p:nvPicPr>
          <p:cNvPr id="36" name="Imagen 35">
            <a:extLst>
              <a:ext uri="{FF2B5EF4-FFF2-40B4-BE49-F238E27FC236}">
                <a16:creationId xmlns:a16="http://schemas.microsoft.com/office/drawing/2014/main" id="{F0D117D0-98EB-6940-A9F5-7D5E636B3790}"/>
              </a:ext>
            </a:extLst>
          </p:cNvPr>
          <p:cNvPicPr>
            <a:picLocks noChangeAspect="1"/>
          </p:cNvPicPr>
          <p:nvPr userDrawn="1"/>
        </p:nvPicPr>
        <p:blipFill>
          <a:blip r:embed="rId13"/>
          <a:stretch>
            <a:fillRect/>
          </a:stretch>
        </p:blipFill>
        <p:spPr>
          <a:xfrm>
            <a:off x="6876190" y="2705787"/>
            <a:ext cx="906780" cy="337820"/>
          </a:xfrm>
          <a:prstGeom prst="rect">
            <a:avLst/>
          </a:prstGeom>
        </p:spPr>
      </p:pic>
      <p:pic>
        <p:nvPicPr>
          <p:cNvPr id="37" name="Imagen 36">
            <a:extLst>
              <a:ext uri="{FF2B5EF4-FFF2-40B4-BE49-F238E27FC236}">
                <a16:creationId xmlns:a16="http://schemas.microsoft.com/office/drawing/2014/main" id="{1CDF520F-D320-144E-B157-28A978A31A65}"/>
              </a:ext>
            </a:extLst>
          </p:cNvPr>
          <p:cNvPicPr>
            <a:picLocks noChangeAspect="1"/>
          </p:cNvPicPr>
          <p:nvPr userDrawn="1"/>
        </p:nvPicPr>
        <p:blipFill>
          <a:blip r:embed="rId14"/>
          <a:stretch>
            <a:fillRect/>
          </a:stretch>
        </p:blipFill>
        <p:spPr>
          <a:xfrm>
            <a:off x="8404731" y="2752397"/>
            <a:ext cx="568960" cy="275590"/>
          </a:xfrm>
          <a:prstGeom prst="rect">
            <a:avLst/>
          </a:prstGeom>
        </p:spPr>
      </p:pic>
      <p:pic>
        <p:nvPicPr>
          <p:cNvPr id="39" name="Imagen 38">
            <a:extLst>
              <a:ext uri="{FF2B5EF4-FFF2-40B4-BE49-F238E27FC236}">
                <a16:creationId xmlns:a16="http://schemas.microsoft.com/office/drawing/2014/main" id="{40E28099-8C1B-E445-9A34-470CD4E4BF08}"/>
              </a:ext>
            </a:extLst>
          </p:cNvPr>
          <p:cNvPicPr>
            <a:picLocks noChangeAspect="1"/>
          </p:cNvPicPr>
          <p:nvPr userDrawn="1"/>
        </p:nvPicPr>
        <p:blipFill>
          <a:blip r:embed="rId15"/>
          <a:stretch>
            <a:fillRect/>
          </a:stretch>
        </p:blipFill>
        <p:spPr>
          <a:xfrm>
            <a:off x="10705611" y="2741729"/>
            <a:ext cx="853440" cy="284480"/>
          </a:xfrm>
          <a:prstGeom prst="rect">
            <a:avLst/>
          </a:prstGeom>
        </p:spPr>
      </p:pic>
      <p:pic>
        <p:nvPicPr>
          <p:cNvPr id="40" name="Imagen 39">
            <a:extLst>
              <a:ext uri="{FF2B5EF4-FFF2-40B4-BE49-F238E27FC236}">
                <a16:creationId xmlns:a16="http://schemas.microsoft.com/office/drawing/2014/main" id="{1F015A33-5A94-4347-B6D6-0198E61E54AA}"/>
              </a:ext>
            </a:extLst>
          </p:cNvPr>
          <p:cNvPicPr>
            <a:picLocks noChangeAspect="1"/>
          </p:cNvPicPr>
          <p:nvPr userDrawn="1"/>
        </p:nvPicPr>
        <p:blipFill>
          <a:blip r:embed="rId16"/>
          <a:stretch>
            <a:fillRect/>
          </a:stretch>
        </p:blipFill>
        <p:spPr>
          <a:xfrm>
            <a:off x="5460991" y="3688531"/>
            <a:ext cx="924560" cy="142240"/>
          </a:xfrm>
          <a:prstGeom prst="rect">
            <a:avLst/>
          </a:prstGeom>
        </p:spPr>
      </p:pic>
      <p:pic>
        <p:nvPicPr>
          <p:cNvPr id="41" name="Imagen 40">
            <a:extLst>
              <a:ext uri="{FF2B5EF4-FFF2-40B4-BE49-F238E27FC236}">
                <a16:creationId xmlns:a16="http://schemas.microsoft.com/office/drawing/2014/main" id="{021118D0-0F23-0B49-8D48-087E603B77C7}"/>
              </a:ext>
            </a:extLst>
          </p:cNvPr>
          <p:cNvPicPr>
            <a:picLocks noChangeAspect="1"/>
          </p:cNvPicPr>
          <p:nvPr userDrawn="1"/>
        </p:nvPicPr>
        <p:blipFill>
          <a:blip r:embed="rId17"/>
          <a:stretch>
            <a:fillRect/>
          </a:stretch>
        </p:blipFill>
        <p:spPr>
          <a:xfrm>
            <a:off x="7113624" y="3649269"/>
            <a:ext cx="426720" cy="328930"/>
          </a:xfrm>
          <a:prstGeom prst="rect">
            <a:avLst/>
          </a:prstGeom>
        </p:spPr>
      </p:pic>
      <p:pic>
        <p:nvPicPr>
          <p:cNvPr id="42" name="Imagen 41">
            <a:extLst>
              <a:ext uri="{FF2B5EF4-FFF2-40B4-BE49-F238E27FC236}">
                <a16:creationId xmlns:a16="http://schemas.microsoft.com/office/drawing/2014/main" id="{3386E227-DD06-6240-A2B8-67070B1E468E}"/>
              </a:ext>
            </a:extLst>
          </p:cNvPr>
          <p:cNvPicPr>
            <a:picLocks noChangeAspect="1"/>
          </p:cNvPicPr>
          <p:nvPr userDrawn="1"/>
        </p:nvPicPr>
        <p:blipFill>
          <a:blip r:embed="rId18"/>
          <a:stretch>
            <a:fillRect/>
          </a:stretch>
        </p:blipFill>
        <p:spPr>
          <a:xfrm>
            <a:off x="8306118" y="3673844"/>
            <a:ext cx="764540" cy="275590"/>
          </a:xfrm>
          <a:prstGeom prst="rect">
            <a:avLst/>
          </a:prstGeom>
        </p:spPr>
      </p:pic>
      <p:pic>
        <p:nvPicPr>
          <p:cNvPr id="43" name="Imagen 42">
            <a:extLst>
              <a:ext uri="{FF2B5EF4-FFF2-40B4-BE49-F238E27FC236}">
                <a16:creationId xmlns:a16="http://schemas.microsoft.com/office/drawing/2014/main" id="{CAC75CA3-3342-D641-92FB-A0E3DD5C98BB}"/>
              </a:ext>
            </a:extLst>
          </p:cNvPr>
          <p:cNvPicPr>
            <a:picLocks noChangeAspect="1"/>
          </p:cNvPicPr>
          <p:nvPr userDrawn="1"/>
        </p:nvPicPr>
        <p:blipFill>
          <a:blip r:embed="rId19"/>
          <a:stretch>
            <a:fillRect/>
          </a:stretch>
        </p:blipFill>
        <p:spPr>
          <a:xfrm>
            <a:off x="9501541" y="3733097"/>
            <a:ext cx="924560" cy="160020"/>
          </a:xfrm>
          <a:prstGeom prst="rect">
            <a:avLst/>
          </a:prstGeom>
        </p:spPr>
      </p:pic>
      <p:pic>
        <p:nvPicPr>
          <p:cNvPr id="44" name="Imagen 43">
            <a:extLst>
              <a:ext uri="{FF2B5EF4-FFF2-40B4-BE49-F238E27FC236}">
                <a16:creationId xmlns:a16="http://schemas.microsoft.com/office/drawing/2014/main" id="{172324CA-9738-634E-89FD-F933B3868BC5}"/>
              </a:ext>
            </a:extLst>
          </p:cNvPr>
          <p:cNvPicPr>
            <a:picLocks noChangeAspect="1"/>
          </p:cNvPicPr>
          <p:nvPr userDrawn="1"/>
        </p:nvPicPr>
        <p:blipFill>
          <a:blip r:embed="rId20"/>
          <a:stretch>
            <a:fillRect/>
          </a:stretch>
        </p:blipFill>
        <p:spPr>
          <a:xfrm>
            <a:off x="10762939" y="3720534"/>
            <a:ext cx="755650" cy="222250"/>
          </a:xfrm>
          <a:prstGeom prst="rect">
            <a:avLst/>
          </a:prstGeom>
        </p:spPr>
      </p:pic>
      <p:pic>
        <p:nvPicPr>
          <p:cNvPr id="45" name="Imagen 44">
            <a:extLst>
              <a:ext uri="{FF2B5EF4-FFF2-40B4-BE49-F238E27FC236}">
                <a16:creationId xmlns:a16="http://schemas.microsoft.com/office/drawing/2014/main" id="{607ABB31-4E6C-EC4D-8D19-5FF59E1DE29B}"/>
              </a:ext>
            </a:extLst>
          </p:cNvPr>
          <p:cNvPicPr>
            <a:picLocks noChangeAspect="1"/>
          </p:cNvPicPr>
          <p:nvPr userDrawn="1"/>
        </p:nvPicPr>
        <p:blipFill>
          <a:blip r:embed="rId21"/>
          <a:stretch>
            <a:fillRect/>
          </a:stretch>
        </p:blipFill>
        <p:spPr>
          <a:xfrm>
            <a:off x="5489285" y="4536407"/>
            <a:ext cx="924560" cy="355600"/>
          </a:xfrm>
          <a:prstGeom prst="rect">
            <a:avLst/>
          </a:prstGeom>
        </p:spPr>
      </p:pic>
      <p:pic>
        <p:nvPicPr>
          <p:cNvPr id="46" name="Imagen 45">
            <a:extLst>
              <a:ext uri="{FF2B5EF4-FFF2-40B4-BE49-F238E27FC236}">
                <a16:creationId xmlns:a16="http://schemas.microsoft.com/office/drawing/2014/main" id="{C9D6D940-3AA9-084A-AF5E-107164BE1170}"/>
              </a:ext>
            </a:extLst>
          </p:cNvPr>
          <p:cNvPicPr>
            <a:picLocks noChangeAspect="1"/>
          </p:cNvPicPr>
          <p:nvPr userDrawn="1"/>
        </p:nvPicPr>
        <p:blipFill>
          <a:blip r:embed="rId22"/>
          <a:stretch>
            <a:fillRect/>
          </a:stretch>
        </p:blipFill>
        <p:spPr>
          <a:xfrm>
            <a:off x="6908227" y="4552282"/>
            <a:ext cx="844550" cy="311150"/>
          </a:xfrm>
          <a:prstGeom prst="rect">
            <a:avLst/>
          </a:prstGeom>
        </p:spPr>
      </p:pic>
      <p:pic>
        <p:nvPicPr>
          <p:cNvPr id="47" name="Imagen 46">
            <a:extLst>
              <a:ext uri="{FF2B5EF4-FFF2-40B4-BE49-F238E27FC236}">
                <a16:creationId xmlns:a16="http://schemas.microsoft.com/office/drawing/2014/main" id="{871D73E0-076B-C94E-B78F-3B93DD2B1386}"/>
              </a:ext>
            </a:extLst>
          </p:cNvPr>
          <p:cNvPicPr>
            <a:picLocks noChangeAspect="1"/>
          </p:cNvPicPr>
          <p:nvPr userDrawn="1"/>
        </p:nvPicPr>
        <p:blipFill>
          <a:blip r:embed="rId23"/>
          <a:stretch>
            <a:fillRect/>
          </a:stretch>
        </p:blipFill>
        <p:spPr>
          <a:xfrm>
            <a:off x="8488363" y="4524580"/>
            <a:ext cx="400050" cy="400050"/>
          </a:xfrm>
          <a:prstGeom prst="rect">
            <a:avLst/>
          </a:prstGeom>
        </p:spPr>
      </p:pic>
      <p:pic>
        <p:nvPicPr>
          <p:cNvPr id="48" name="Imagen 47">
            <a:extLst>
              <a:ext uri="{FF2B5EF4-FFF2-40B4-BE49-F238E27FC236}">
                <a16:creationId xmlns:a16="http://schemas.microsoft.com/office/drawing/2014/main" id="{526EC0BA-11EC-DB45-95C0-D5CE4FDDE93B}"/>
              </a:ext>
            </a:extLst>
          </p:cNvPr>
          <p:cNvPicPr>
            <a:picLocks noChangeAspect="1"/>
          </p:cNvPicPr>
          <p:nvPr userDrawn="1"/>
        </p:nvPicPr>
        <p:blipFill>
          <a:blip r:embed="rId24"/>
          <a:stretch>
            <a:fillRect/>
          </a:stretch>
        </p:blipFill>
        <p:spPr>
          <a:xfrm>
            <a:off x="9813103" y="4515690"/>
            <a:ext cx="488950" cy="417830"/>
          </a:xfrm>
          <a:prstGeom prst="rect">
            <a:avLst/>
          </a:prstGeom>
        </p:spPr>
      </p:pic>
      <p:pic>
        <p:nvPicPr>
          <p:cNvPr id="49" name="Imagen 48">
            <a:extLst>
              <a:ext uri="{FF2B5EF4-FFF2-40B4-BE49-F238E27FC236}">
                <a16:creationId xmlns:a16="http://schemas.microsoft.com/office/drawing/2014/main" id="{EB0D2482-97CA-8348-86D3-89BF0EE0AAD2}"/>
              </a:ext>
            </a:extLst>
          </p:cNvPr>
          <p:cNvPicPr>
            <a:picLocks noChangeAspect="1"/>
          </p:cNvPicPr>
          <p:nvPr userDrawn="1"/>
        </p:nvPicPr>
        <p:blipFill>
          <a:blip r:embed="rId25"/>
          <a:stretch>
            <a:fillRect/>
          </a:stretch>
        </p:blipFill>
        <p:spPr>
          <a:xfrm>
            <a:off x="10705611" y="4635705"/>
            <a:ext cx="906780" cy="177800"/>
          </a:xfrm>
          <a:prstGeom prst="rect">
            <a:avLst/>
          </a:prstGeom>
        </p:spPr>
      </p:pic>
      <p:pic>
        <p:nvPicPr>
          <p:cNvPr id="50" name="Imagen 49">
            <a:extLst>
              <a:ext uri="{FF2B5EF4-FFF2-40B4-BE49-F238E27FC236}">
                <a16:creationId xmlns:a16="http://schemas.microsoft.com/office/drawing/2014/main" id="{CA061AC4-7CE2-DD48-94AC-0ED1FA966C41}"/>
              </a:ext>
            </a:extLst>
          </p:cNvPr>
          <p:cNvPicPr>
            <a:picLocks noChangeAspect="1"/>
          </p:cNvPicPr>
          <p:nvPr userDrawn="1"/>
        </p:nvPicPr>
        <p:blipFill>
          <a:blip r:embed="rId26"/>
          <a:stretch>
            <a:fillRect/>
          </a:stretch>
        </p:blipFill>
        <p:spPr>
          <a:xfrm>
            <a:off x="8343897" y="5527292"/>
            <a:ext cx="657860" cy="311150"/>
          </a:xfrm>
          <a:prstGeom prst="rect">
            <a:avLst/>
          </a:prstGeom>
        </p:spPr>
      </p:pic>
      <p:pic>
        <p:nvPicPr>
          <p:cNvPr id="51" name="Imagen 50">
            <a:extLst>
              <a:ext uri="{FF2B5EF4-FFF2-40B4-BE49-F238E27FC236}">
                <a16:creationId xmlns:a16="http://schemas.microsoft.com/office/drawing/2014/main" id="{9E80EBB0-6B73-774F-A3F7-92448257200C}"/>
              </a:ext>
            </a:extLst>
          </p:cNvPr>
          <p:cNvPicPr>
            <a:picLocks noChangeAspect="1"/>
          </p:cNvPicPr>
          <p:nvPr userDrawn="1"/>
        </p:nvPicPr>
        <p:blipFill>
          <a:blip r:embed="rId27"/>
          <a:stretch>
            <a:fillRect/>
          </a:stretch>
        </p:blipFill>
        <p:spPr>
          <a:xfrm>
            <a:off x="9799071" y="5464427"/>
            <a:ext cx="311150" cy="417830"/>
          </a:xfrm>
          <a:prstGeom prst="rect">
            <a:avLst/>
          </a:prstGeom>
        </p:spPr>
      </p:pic>
      <p:pic>
        <p:nvPicPr>
          <p:cNvPr id="3" name="Picture 2">
            <a:extLst>
              <a:ext uri="{FF2B5EF4-FFF2-40B4-BE49-F238E27FC236}">
                <a16:creationId xmlns:a16="http://schemas.microsoft.com/office/drawing/2014/main" id="{B8E68096-3AB9-4845-861B-080C60399541}"/>
              </a:ext>
            </a:extLst>
          </p:cNvPr>
          <p:cNvPicPr>
            <a:picLocks noChangeAspect="1"/>
          </p:cNvPicPr>
          <p:nvPr userDrawn="1"/>
        </p:nvPicPr>
        <p:blipFill>
          <a:blip r:embed="rId28"/>
          <a:stretch>
            <a:fillRect/>
          </a:stretch>
        </p:blipFill>
        <p:spPr>
          <a:xfrm>
            <a:off x="7109703" y="5464427"/>
            <a:ext cx="436880" cy="436880"/>
          </a:xfrm>
          <a:prstGeom prst="rect">
            <a:avLst/>
          </a:prstGeom>
        </p:spPr>
      </p:pic>
      <p:pic>
        <p:nvPicPr>
          <p:cNvPr id="2" name="Picture 1">
            <a:extLst>
              <a:ext uri="{FF2B5EF4-FFF2-40B4-BE49-F238E27FC236}">
                <a16:creationId xmlns:a16="http://schemas.microsoft.com/office/drawing/2014/main" id="{DD1AE44E-DB3D-8F45-B5D6-A8A3EA0B5976}"/>
              </a:ext>
            </a:extLst>
          </p:cNvPr>
          <p:cNvPicPr>
            <a:picLocks noChangeAspect="1"/>
          </p:cNvPicPr>
          <p:nvPr userDrawn="1"/>
        </p:nvPicPr>
        <p:blipFill>
          <a:blip r:embed="rId29"/>
          <a:stretch>
            <a:fillRect/>
          </a:stretch>
        </p:blipFill>
        <p:spPr>
          <a:xfrm>
            <a:off x="9444550" y="2791594"/>
            <a:ext cx="1050036" cy="151892"/>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07 Customer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83788F-5CDC-AC45-B311-587117C12D6D}"/>
              </a:ext>
            </a:extLst>
          </p:cNvPr>
          <p:cNvSpPr/>
          <p:nvPr userDrawn="1"/>
        </p:nvSpPr>
        <p:spPr>
          <a:xfrm>
            <a:off x="633317" y="333487"/>
            <a:ext cx="1464424" cy="58091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42180522"/>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297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40" name="CuadroTexto 23">
            <a:extLst>
              <a:ext uri="{FF2B5EF4-FFF2-40B4-BE49-F238E27FC236}">
                <a16:creationId xmlns:a16="http://schemas.microsoft.com/office/drawing/2014/main" id="{FE26ABAF-1DB0-D442-90FD-0F2D700CBC37}"/>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4.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1.png"/><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image" Target="../media/image1.png"/><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theme" Target="../theme/theme7.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8" Type="http://schemas.openxmlformats.org/officeDocument/2006/relationships/slideLayout" Target="../slideLayouts/slideLayout116.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20" Type="http://schemas.openxmlformats.org/officeDocument/2006/relationships/slideLayout" Target="../slideLayouts/slideLayout128.xml"/><Relationship Id="rId41"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97" r:id="rId10"/>
    <p:sldLayoutId id="2147483927"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3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74" r:id="rId11"/>
    <p:sldLayoutId id="2147483821" r:id="rId12"/>
    <p:sldLayoutId id="2147483822" r:id="rId13"/>
    <p:sldLayoutId id="2147483823" r:id="rId14"/>
    <p:sldLayoutId id="2147483824" r:id="rId15"/>
    <p:sldLayoutId id="2147483825" r:id="rId16"/>
    <p:sldLayoutId id="2147483826" r:id="rId17"/>
    <p:sldLayoutId id="2147483827"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4501362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92" r:id="rId3"/>
    <p:sldLayoutId id="2147483895" r:id="rId4"/>
    <p:sldLayoutId id="2147483840" r:id="rId5"/>
    <p:sldLayoutId id="2147483841" r:id="rId6"/>
    <p:sldLayoutId id="2147483928" r:id="rId7"/>
    <p:sldLayoutId id="2147483922" r:id="rId8"/>
    <p:sldLayoutId id="2147483923" r:id="rId9"/>
    <p:sldLayoutId id="2147483930" r:id="rId10"/>
    <p:sldLayoutId id="2147483931" r:id="rId11"/>
    <p:sldLayoutId id="2147483926" r:id="rId12"/>
    <p:sldLayoutId id="2147483925" r:id="rId13"/>
    <p:sldLayoutId id="2147483849" r:id="rId14"/>
    <p:sldLayoutId id="2147483911" r:id="rId15"/>
    <p:sldLayoutId id="2147483912" r:id="rId16"/>
    <p:sldLayoutId id="2147483915" r:id="rId17"/>
    <p:sldLayoutId id="2147483916" r:id="rId18"/>
    <p:sldLayoutId id="214748391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1"/>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919" r:id="rId1"/>
    <p:sldLayoutId id="2147483913" r:id="rId2"/>
    <p:sldLayoutId id="2147483914" r:id="rId3"/>
    <p:sldLayoutId id="2147483898" r:id="rId4"/>
    <p:sldLayoutId id="2147483899" r:id="rId5"/>
    <p:sldLayoutId id="2147483834" r:id="rId6"/>
    <p:sldLayoutId id="2147483900" r:id="rId7"/>
    <p:sldLayoutId id="2147483901" r:id="rId8"/>
    <p:sldLayoutId id="2147483904" r:id="rId9"/>
    <p:sldLayoutId id="2147483905" r:id="rId10"/>
    <p:sldLayoutId id="2147483906" r:id="rId11"/>
    <p:sldLayoutId id="2147483907" r:id="rId12"/>
    <p:sldLayoutId id="2147483908" r:id="rId13"/>
    <p:sldLayoutId id="2147483909" r:id="rId14"/>
    <p:sldLayoutId id="2147483910" r:id="rId15"/>
    <p:sldLayoutId id="2147483902" r:id="rId16"/>
    <p:sldLayoutId id="2147483903" r:id="rId17"/>
    <p:sldLayoutId id="2147483832" r:id="rId18"/>
    <p:sldLayoutId id="214748383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838" r:id="rId1"/>
    <p:sldLayoutId id="2147483893" r:id="rId2"/>
    <p:sldLayoutId id="2147483894" r:id="rId3"/>
    <p:sldLayoutId id="2147483839" r:id="rId4"/>
    <p:sldLayoutId id="2147483896" r:id="rId5"/>
    <p:sldLayoutId id="2147483861" r:id="rId6"/>
    <p:sldLayoutId id="2147483859" r:id="rId7"/>
    <p:sldLayoutId id="2147483860" r:id="rId8"/>
    <p:sldLayoutId id="2147483862" r:id="rId9"/>
    <p:sldLayoutId id="2147483863" r:id="rId10"/>
    <p:sldLayoutId id="2147483871" r:id="rId11"/>
    <p:sldLayoutId id="2147483872" r:id="rId12"/>
    <p:sldLayoutId id="2147483864" r:id="rId13"/>
    <p:sldLayoutId id="2147483865" r:id="rId14"/>
    <p:sldLayoutId id="2147483866" r:id="rId15"/>
    <p:sldLayoutId id="2147483867" r:id="rId16"/>
    <p:sldLayoutId id="2147483868" r:id="rId17"/>
    <p:sldLayoutId id="2147483869" r:id="rId18"/>
    <p:sldLayoutId id="2147483870" r:id="rId19"/>
    <p:sldLayoutId id="2147483850" r:id="rId20"/>
    <p:sldLayoutId id="2147483851" r:id="rId21"/>
    <p:sldLayoutId id="2147483857" r:id="rId22"/>
    <p:sldLayoutId id="2147483858" r:id="rId23"/>
    <p:sldLayoutId id="2147483852" r:id="rId24"/>
    <p:sldLayoutId id="2147483853" r:id="rId25"/>
    <p:sldLayoutId id="2147483854" r:id="rId26"/>
    <p:sldLayoutId id="2147483855" r:id="rId27"/>
    <p:sldLayoutId id="2147483856" r:id="rId28"/>
    <p:sldLayoutId id="2147483920" r:id="rId29"/>
    <p:sldLayoutId id="2147483921" r:id="rId30"/>
    <p:sldLayoutId id="2147483843" r:id="rId31"/>
    <p:sldLayoutId id="2147483844" r:id="rId32"/>
    <p:sldLayoutId id="2147483924" r:id="rId33"/>
    <p:sldLayoutId id="2147483848" r:id="rId34"/>
    <p:sldLayoutId id="2147483847" r:id="rId35"/>
    <p:sldLayoutId id="2147483873" r:id="rId36"/>
    <p:sldLayoutId id="2147483842" r:id="rId37"/>
    <p:sldLayoutId id="2147483929" r:id="rId38"/>
    <p:sldLayoutId id="2147483845" r:id="rId39"/>
    <p:sldLayoutId id="2147483846" r:id="rId40"/>
    <p:sldLayoutId id="2147483887" r:id="rId41"/>
    <p:sldLayoutId id="2147483888" r:id="rId42"/>
    <p:sldLayoutId id="2147483889" r:id="rId43"/>
    <p:sldLayoutId id="2147483890"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1.xml"/></Relationships>
</file>

<file path=ppt/slides/_rels/slide101.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41.xml"/></Relationships>
</file>

<file path=ppt/slides/_rels/slide102.xml.rels><?xml version="1.0" encoding="UTF-8" standalone="yes"?>
<Relationships xmlns="http://schemas.openxmlformats.org/package/2006/relationships"><Relationship Id="rId2" Type="http://schemas.openxmlformats.org/officeDocument/2006/relationships/hyperlink" Target="https://learn.microsoft.com/en-us/aspnet/core/tutorials/min-web-api?view=aspnetcore-6.0&amp;tabs=visual-studio#differences-between-minimal-apis-and-apis-with-controllers" TargetMode="External"/><Relationship Id="rId1" Type="http://schemas.openxmlformats.org/officeDocument/2006/relationships/slideLayout" Target="../slideLayouts/slideLayout4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41.xml"/></Relationships>
</file>

<file path=ppt/slides/_rels/slide106.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image" Target="../media/image232.jpg"/><Relationship Id="rId1" Type="http://schemas.openxmlformats.org/officeDocument/2006/relationships/slideLayout" Target="../slideLayouts/slideLayout41.xml"/></Relationships>
</file>

<file path=ppt/slides/_rels/slide107.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1.xml"/></Relationships>
</file>

<file path=ppt/slides/_rels/slide108.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41.xml"/></Relationships>
</file>

<file path=ppt/slides/_rels/slide109.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1.xml"/></Relationships>
</file>

<file path=ppt/slides/_rels/slide11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41.xml"/></Relationships>
</file>

<file path=ppt/slides/_rels/slide111.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image" Target="../media/image237.jpg"/><Relationship Id="rId1" Type="http://schemas.openxmlformats.org/officeDocument/2006/relationships/slideLayout" Target="../slideLayouts/slideLayout41.xml"/></Relationships>
</file>

<file path=ppt/slides/_rels/slide112.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41.xml"/></Relationships>
</file>

<file path=ppt/slides/_rels/slide1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learn.microsoft.com/en-us/dotnet/api/system.componentmodel.dataannotations?view=net-6.0" TargetMode="External"/><Relationship Id="rId1" Type="http://schemas.openxmlformats.org/officeDocument/2006/relationships/slideLayout" Target="../slideLayouts/slideLayout41.xml"/></Relationships>
</file>

<file path=ppt/slides/_rels/slide11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41.xml"/></Relationships>
</file>

<file path=ppt/slides/_rels/slide11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41.xml"/></Relationships>
</file>

<file path=ppt/slides/_rels/slide116.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4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1.xml"/></Relationships>
</file>

<file path=ppt/slides/_rels/slide11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1.xml"/></Relationships>
</file>

<file path=ppt/slides/_rels/slide120.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4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41.xml"/></Relationships>
</file>

<file path=ppt/slides/_rels/slide12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4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7.xml.rels><?xml version="1.0" encoding="UTF-8" standalone="yes"?>
<Relationships xmlns="http://schemas.openxmlformats.org/package/2006/relationships"><Relationship Id="rId2" Type="http://schemas.openxmlformats.org/officeDocument/2006/relationships/image" Target="../media/image249.jpg"/><Relationship Id="rId1" Type="http://schemas.openxmlformats.org/officeDocument/2006/relationships/slideLayout" Target="../slideLayouts/slideLayout41.xml"/></Relationships>
</file>

<file path=ppt/slides/_rels/slide128.xml.rels><?xml version="1.0" encoding="UTF-8" standalone="yes"?>
<Relationships xmlns="http://schemas.openxmlformats.org/package/2006/relationships"><Relationship Id="rId2" Type="http://schemas.openxmlformats.org/officeDocument/2006/relationships/image" Target="../media/image250.jpg"/><Relationship Id="rId1" Type="http://schemas.openxmlformats.org/officeDocument/2006/relationships/slideLayout" Target="../slideLayouts/slideLayout41.xml"/></Relationships>
</file>

<file path=ppt/slides/_rels/slide12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4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41.xml"/></Relationships>
</file>

<file path=ppt/slides/_rels/slide133.xml.rels><?xml version="1.0" encoding="UTF-8" standalone="yes"?>
<Relationships xmlns="http://schemas.openxmlformats.org/package/2006/relationships"><Relationship Id="rId2" Type="http://schemas.openxmlformats.org/officeDocument/2006/relationships/hyperlink" Target="https://learn.microsoft.com/en-us/ef/core/" TargetMode="External"/><Relationship Id="rId1" Type="http://schemas.openxmlformats.org/officeDocument/2006/relationships/slideLayout" Target="../slideLayouts/slideLayout41.xml"/></Relationships>
</file>

<file path=ppt/slides/_rels/slide13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13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41.xml"/><Relationship Id="rId4" Type="http://schemas.openxmlformats.org/officeDocument/2006/relationships/image" Target="../media/image256.png"/></Relationships>
</file>

<file path=ppt/slides/_rels/slide13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4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9.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1.xml"/></Relationships>
</file>

<file path=ppt/slides/_rels/slide14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1.xml"/></Relationships>
</file>

<file path=ppt/slides/_rels/slide14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41.xml"/></Relationships>
</file>

<file path=ppt/slides/_rels/slide14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41.xml"/></Relationships>
</file>

<file path=ppt/slides/_rels/slide14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41.xml"/></Relationships>
</file>

<file path=ppt/slides/_rels/slide14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41.xml"/></Relationships>
</file>

<file path=ppt/slides/_rels/slide14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1.xml"/></Relationships>
</file>

<file path=ppt/slides/_rels/slide14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41.xml"/></Relationships>
</file>

<file path=ppt/slides/_rels/slide148.xml.rels><?xml version="1.0" encoding="UTF-8" standalone="yes"?>
<Relationships xmlns="http://schemas.openxmlformats.org/package/2006/relationships"><Relationship Id="rId2" Type="http://schemas.openxmlformats.org/officeDocument/2006/relationships/image" Target="../media/image268.jpg"/><Relationship Id="rId1" Type="http://schemas.openxmlformats.org/officeDocument/2006/relationships/slideLayout" Target="../slideLayouts/slideLayout41.xml"/></Relationships>
</file>

<file path=ppt/slides/_rels/slide149.xml.rels><?xml version="1.0" encoding="UTF-8" standalone="yes"?>
<Relationships xmlns="http://schemas.openxmlformats.org/package/2006/relationships"><Relationship Id="rId2" Type="http://schemas.openxmlformats.org/officeDocument/2006/relationships/hyperlink" Target="https://learn.microsoft.com/en-us/ef/core/modeling/relationships" TargetMode="Externa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0.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41.xml"/></Relationships>
</file>

<file path=ppt/slides/_rels/slide15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1.xml"/></Relationships>
</file>

<file path=ppt/slides/_rels/slide15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1.xml"/></Relationships>
</file>

<file path=ppt/slides/_rels/slide153.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4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6.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41.xml"/></Relationships>
</file>

<file path=ppt/slides/_rels/slide15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41.xml"/></Relationships>
</file>

<file path=ppt/slides/_rels/slide15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41.xml"/><Relationship Id="rId4" Type="http://schemas.openxmlformats.org/officeDocument/2006/relationships/image" Target="../media/image27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1.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4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4.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41.xml"/></Relationships>
</file>

<file path=ppt/slides/_rels/slide165.xml.rels><?xml version="1.0" encoding="UTF-8" standalone="yes"?>
<Relationships xmlns="http://schemas.openxmlformats.org/package/2006/relationships"><Relationship Id="rId2" Type="http://schemas.openxmlformats.org/officeDocument/2006/relationships/hyperlink" Target="https://github.com/DapperLib/Dapper/blob/main/Readme.md" TargetMode="External"/><Relationship Id="rId1" Type="http://schemas.openxmlformats.org/officeDocument/2006/relationships/slideLayout" Target="../slideLayouts/slideLayout41.xml"/></Relationships>
</file>

<file path=ppt/slides/_rels/slide16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16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283.png"/></Relationships>
</file>

<file path=ppt/slides/_rels/slide16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6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43.xml"/></Relationships>
</file>

<file path=ppt/slides/_rels/slide170.xml.rels><?xml version="1.0" encoding="UTF-8" standalone="yes"?>
<Relationships xmlns="http://schemas.openxmlformats.org/package/2006/relationships"><Relationship Id="rId2" Type="http://schemas.openxmlformats.org/officeDocument/2006/relationships/image" Target="../media/image286.jpg"/><Relationship Id="rId1" Type="http://schemas.openxmlformats.org/officeDocument/2006/relationships/slideLayout" Target="../slideLayouts/slideLayout4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www.techempower.com/benchmarks"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hyperlink" Target="https://dotnet.microsoft.com/en-us/download" TargetMode="Externa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s-es/dotnet/core/tools/dotnet-new" TargetMode="Externa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s-es/dotnet/core/tools/dotnet-restore" TargetMode="Externa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s-es/dotnet/core/tools/dotnet-build" TargetMode="Externa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hyperlink" Target="https://docs.microsoft.com/es-es/dotnet/core/tools/dotnet-clean" TargetMode="Externa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s-es/dotnet/core/tools/dotnet-publish" TargetMode="Externa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soft.com/es-es/dotnet/core/tools/dotnet-run" TargetMode="Externa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soft.com/es-es/dotnet/core/tools/dotnet-sln" TargetMode="Externa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s-es/dotnet/core/tools/dotnet-add-reference" TargetMode="External"/><Relationship Id="rId2" Type="http://schemas.openxmlformats.org/officeDocument/2006/relationships/hyperlink" Target="https://docs.microsoft.com/es-es/dotnet/core/tools/dotnet-list-reference" TargetMode="External"/><Relationship Id="rId1" Type="http://schemas.openxmlformats.org/officeDocument/2006/relationships/slideLayout" Target="../slideLayouts/slideLayout45.xml"/><Relationship Id="rId4" Type="http://schemas.openxmlformats.org/officeDocument/2006/relationships/hyperlink" Target="https://docs.microsoft.com/es-es/dotnet/core/tools/dotnet-remove-referen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hyperlink" Target="https://www.codetinkerer.com/2015/12/04/choosing-an-http-status-code.html" TargetMode="Externa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41.xml"/></Relationships>
</file>

<file path=ppt/slides/_rels/slide78.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jpg"/><Relationship Id="rId1" Type="http://schemas.openxmlformats.org/officeDocument/2006/relationships/slideLayout" Target="../slideLayouts/slideLayout4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41.xml"/></Relationships>
</file>

<file path=ppt/slides/_rels/slide87.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1.xml"/></Relationships>
</file>

<file path=ppt/slides/_rels/slide8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1.xml"/></Relationships>
</file>

<file path=ppt/slides/_rels/slide9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jpg"/><Relationship Id="rId1" Type="http://schemas.openxmlformats.org/officeDocument/2006/relationships/slideLayout" Target="../slideLayouts/slideLayout41.xml"/></Relationships>
</file>

<file path=ppt/slides/_rels/slide92.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218.png"/><Relationship Id="rId1" Type="http://schemas.openxmlformats.org/officeDocument/2006/relationships/slideLayout" Target="../slideLayouts/slideLayout41.xml"/><Relationship Id="rId4" Type="http://schemas.openxmlformats.org/officeDocument/2006/relationships/image" Target="../media/image220.png"/></Relationships>
</file>

<file path=ppt/slides/_rels/slide93.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1.xml"/></Relationships>
</file>

<file path=ppt/slides/_rels/slide9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41.xml"/></Relationships>
</file>

<file path=ppt/slides/_rels/slide9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41.xml"/></Relationships>
</file>

<file path=ppt/slides/_rels/slide9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997E5D-55F7-7949-A23F-A5E6BE785C4A}"/>
              </a:ext>
            </a:extLst>
          </p:cNvPr>
          <p:cNvSpPr/>
          <p:nvPr/>
        </p:nvSpPr>
        <p:spPr>
          <a:xfrm>
            <a:off x="5397500" y="2611954"/>
            <a:ext cx="45719" cy="1634092"/>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Título 10">
            <a:extLst>
              <a:ext uri="{FF2B5EF4-FFF2-40B4-BE49-F238E27FC236}">
                <a16:creationId xmlns:a16="http://schemas.microsoft.com/office/drawing/2014/main" id="{BE8F6801-3155-4D3F-B81D-E082F2591869}"/>
              </a:ext>
            </a:extLst>
          </p:cNvPr>
          <p:cNvSpPr>
            <a:spLocks noGrp="1"/>
          </p:cNvSpPr>
          <p:nvPr>
            <p:ph type="title"/>
          </p:nvPr>
        </p:nvSpPr>
        <p:spPr/>
        <p:txBody>
          <a:bodyPr lIns="91440" tIns="45720" rIns="91440" bIns="45720" anchor="t"/>
          <a:lstStyle/>
          <a:p>
            <a:r>
              <a:rPr lang="en-US" dirty="0" err="1"/>
              <a:t>Fundamentos</a:t>
            </a:r>
            <a:r>
              <a:rPr lang="en-US" dirty="0"/>
              <a:t> .NET 6 </a:t>
            </a:r>
          </a:p>
        </p:txBody>
      </p:sp>
      <p:sp>
        <p:nvSpPr>
          <p:cNvPr id="13" name="Marcador de texto 12">
            <a:extLst>
              <a:ext uri="{FF2B5EF4-FFF2-40B4-BE49-F238E27FC236}">
                <a16:creationId xmlns:a16="http://schemas.microsoft.com/office/drawing/2014/main" id="{E3426293-162E-444F-BBB2-E3B9B75A2BF6}"/>
              </a:ext>
            </a:extLst>
          </p:cNvPr>
          <p:cNvSpPr>
            <a:spLocks noGrp="1"/>
          </p:cNvSpPr>
          <p:nvPr>
            <p:ph type="body" sz="quarter" idx="11"/>
          </p:nvPr>
        </p:nvSpPr>
        <p:spPr/>
        <p:txBody>
          <a:bodyPr/>
          <a:lstStyle/>
          <a:p>
            <a:r>
              <a:rPr lang="en-US"/>
              <a:t>2022</a:t>
            </a:r>
          </a:p>
        </p:txBody>
      </p:sp>
    </p:spTree>
    <p:extLst>
      <p:ext uri="{BB962C8B-B14F-4D97-AF65-F5344CB8AC3E}">
        <p14:creationId xmlns:p14="http://schemas.microsoft.com/office/powerpoint/2010/main" val="268835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Herramientas</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s-ES" dirty="0"/>
              <a:t>Material que vamos a emplear durante el curso</a:t>
            </a:r>
          </a:p>
        </p:txBody>
      </p:sp>
    </p:spTree>
    <p:extLst>
      <p:ext uri="{BB962C8B-B14F-4D97-AF65-F5344CB8AC3E}">
        <p14:creationId xmlns:p14="http://schemas.microsoft.com/office/powerpoint/2010/main" val="39089837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4" y="2982431"/>
            <a:ext cx="10939183" cy="3114993"/>
          </a:xfrm>
        </p:spPr>
        <p:txBody>
          <a:bodyPr/>
          <a:lstStyle/>
          <a:p>
            <a:r>
              <a:rPr lang="en-US" sz="2000" dirty="0"/>
              <a:t>Se </a:t>
            </a:r>
            <a:r>
              <a:rPr lang="en-US" sz="2000" dirty="0" err="1"/>
              <a:t>pueden</a:t>
            </a:r>
            <a:r>
              <a:rPr lang="en-US" sz="2000" dirty="0"/>
              <a:t> </a:t>
            </a:r>
            <a:r>
              <a:rPr lang="en-US" sz="2000" dirty="0" err="1"/>
              <a:t>decorar</a:t>
            </a:r>
            <a:r>
              <a:rPr lang="en-US" sz="2000" dirty="0"/>
              <a:t> </a:t>
            </a:r>
            <a:r>
              <a:rPr lang="en-US" sz="2000" dirty="0" err="1"/>
              <a:t>los</a:t>
            </a:r>
            <a:r>
              <a:rPr lang="en-US" sz="2000" dirty="0"/>
              <a:t> endpoints para </a:t>
            </a:r>
            <a:r>
              <a:rPr lang="en-US" sz="2000" dirty="0" err="1"/>
              <a:t>mejorar</a:t>
            </a:r>
            <a:r>
              <a:rPr lang="en-US" sz="2000" dirty="0"/>
              <a:t> la </a:t>
            </a:r>
            <a:r>
              <a:rPr lang="en-US" sz="2000" dirty="0" err="1"/>
              <a:t>documentación</a:t>
            </a:r>
            <a:r>
              <a:rPr lang="en-US" sz="2000" dirty="0"/>
              <a:t> que genera swagger</a:t>
            </a:r>
          </a:p>
          <a:p>
            <a:r>
              <a:rPr lang="en-US" sz="2000" dirty="0"/>
              <a:t>Algo </a:t>
            </a:r>
            <a:r>
              <a:rPr lang="en-US" sz="2000" dirty="0" err="1"/>
              <a:t>muy</a:t>
            </a:r>
            <a:r>
              <a:rPr lang="en-US" sz="2000" dirty="0"/>
              <a:t> </a:t>
            </a:r>
            <a:r>
              <a:rPr lang="en-US" sz="2000" dirty="0" err="1"/>
              <a:t>común</a:t>
            </a:r>
            <a:r>
              <a:rPr lang="en-US" sz="2000" dirty="0"/>
              <a:t> es </a:t>
            </a:r>
            <a:r>
              <a:rPr lang="en-US" sz="2000" dirty="0" err="1"/>
              <a:t>emplear</a:t>
            </a:r>
            <a:r>
              <a:rPr lang="en-US" sz="2000" dirty="0"/>
              <a:t> “Produces” para </a:t>
            </a:r>
            <a:r>
              <a:rPr lang="en-US" sz="2000" dirty="0" err="1"/>
              <a:t>documentar</a:t>
            </a:r>
            <a:r>
              <a:rPr lang="en-US" sz="2000" dirty="0"/>
              <a:t> </a:t>
            </a:r>
            <a:r>
              <a:rPr lang="en-US" sz="2000" dirty="0" err="1"/>
              <a:t>estados</a:t>
            </a:r>
            <a:r>
              <a:rPr lang="en-US" sz="2000" dirty="0"/>
              <a:t> HTTP y </a:t>
            </a:r>
            <a:r>
              <a:rPr lang="en-US" sz="2000" dirty="0" err="1"/>
              <a:t>modelos</a:t>
            </a:r>
            <a:r>
              <a:rPr lang="en-US" sz="2000" dirty="0"/>
              <a:t> de </a:t>
            </a:r>
            <a:r>
              <a:rPr lang="en-US" sz="2000" dirty="0" err="1"/>
              <a:t>datos</a:t>
            </a:r>
            <a:endParaRPr lang="en-US" sz="2000" dirty="0"/>
          </a:p>
          <a:p>
            <a:pPr marL="0" indent="0">
              <a:buNone/>
            </a:pPr>
            <a:endParaRPr lang="en-ES" dirty="0"/>
          </a:p>
        </p:txBody>
      </p:sp>
      <p:pic>
        <p:nvPicPr>
          <p:cNvPr id="17" name="Imagen 16">
            <a:extLst>
              <a:ext uri="{FF2B5EF4-FFF2-40B4-BE49-F238E27FC236}">
                <a16:creationId xmlns:a16="http://schemas.microsoft.com/office/drawing/2014/main" id="{406BB07F-8563-B69D-F2CC-9F2036BB31A9}"/>
              </a:ext>
            </a:extLst>
          </p:cNvPr>
          <p:cNvPicPr>
            <a:picLocks noChangeAspect="1"/>
          </p:cNvPicPr>
          <p:nvPr/>
        </p:nvPicPr>
        <p:blipFill>
          <a:blip r:embed="rId2"/>
          <a:stretch>
            <a:fillRect/>
          </a:stretch>
        </p:blipFill>
        <p:spPr>
          <a:xfrm>
            <a:off x="2844863" y="4041003"/>
            <a:ext cx="4239217" cy="2572109"/>
          </a:xfrm>
          <a:prstGeom prst="rect">
            <a:avLst/>
          </a:prstGeom>
        </p:spPr>
      </p:pic>
      <p:pic>
        <p:nvPicPr>
          <p:cNvPr id="19" name="Imagen 18">
            <a:extLst>
              <a:ext uri="{FF2B5EF4-FFF2-40B4-BE49-F238E27FC236}">
                <a16:creationId xmlns:a16="http://schemas.microsoft.com/office/drawing/2014/main" id="{DBDCE4F3-3DD3-BE36-2D0D-CD9A6B3CA73E}"/>
              </a:ext>
            </a:extLst>
          </p:cNvPr>
          <p:cNvPicPr>
            <a:picLocks noChangeAspect="1"/>
          </p:cNvPicPr>
          <p:nvPr/>
        </p:nvPicPr>
        <p:blipFill>
          <a:blip r:embed="rId3"/>
          <a:stretch>
            <a:fillRect/>
          </a:stretch>
        </p:blipFill>
        <p:spPr>
          <a:xfrm>
            <a:off x="7238048" y="3947697"/>
            <a:ext cx="3074553" cy="2665415"/>
          </a:xfrm>
          <a:prstGeom prst="rect">
            <a:avLst/>
          </a:prstGeom>
        </p:spPr>
      </p:pic>
    </p:spTree>
    <p:extLst>
      <p:ext uri="{BB962C8B-B14F-4D97-AF65-F5344CB8AC3E}">
        <p14:creationId xmlns:p14="http://schemas.microsoft.com/office/powerpoint/2010/main" val="2119661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swagger</a:t>
            </a:r>
            <a:endParaRPr lang="en-ES" dirty="0"/>
          </a:p>
        </p:txBody>
      </p:sp>
      <p:pic>
        <p:nvPicPr>
          <p:cNvPr id="8" name="Marcador de posición de imagen 7" descr="Fotógrafo edita fotos en un ordenador de escritorio">
            <a:extLst>
              <a:ext uri="{FF2B5EF4-FFF2-40B4-BE49-F238E27FC236}">
                <a16:creationId xmlns:a16="http://schemas.microsoft.com/office/drawing/2014/main" id="{66DF7D59-B711-E398-7E47-7F828A9B925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1002714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9856831" cy="651610"/>
          </a:xfrm>
        </p:spPr>
        <p:txBody>
          <a:bodyPr/>
          <a:lstStyle/>
          <a:p>
            <a:r>
              <a:rPr lang="en-US" dirty="0" err="1"/>
              <a:t>Limitaciones</a:t>
            </a:r>
            <a:r>
              <a:rPr lang="en-US" dirty="0"/>
              <a:t> de minimal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475723"/>
            <a:ext cx="8520384" cy="3621702"/>
          </a:xfrm>
        </p:spPr>
        <p:txBody>
          <a:bodyPr/>
          <a:lstStyle/>
          <a:p>
            <a:r>
              <a:rPr lang="en-US" sz="2400" dirty="0" err="1"/>
              <a:t>Filtros</a:t>
            </a:r>
            <a:endParaRPr lang="en-US" sz="2400" dirty="0"/>
          </a:p>
          <a:p>
            <a:r>
              <a:rPr lang="en-US" sz="2400" dirty="0"/>
              <a:t>Model Binding </a:t>
            </a:r>
            <a:r>
              <a:rPr lang="en-US" sz="2400" dirty="0" err="1"/>
              <a:t>limitado</a:t>
            </a:r>
            <a:endParaRPr lang="en-US" sz="2400" dirty="0"/>
          </a:p>
          <a:p>
            <a:r>
              <a:rPr lang="en-US" sz="2400" dirty="0" err="1"/>
              <a:t>Formularios</a:t>
            </a:r>
            <a:endParaRPr lang="en-US" sz="2400" dirty="0"/>
          </a:p>
          <a:p>
            <a:r>
              <a:rPr lang="en-US" sz="2400" dirty="0" err="1"/>
              <a:t>Validación</a:t>
            </a:r>
            <a:r>
              <a:rPr lang="en-US" sz="2400" dirty="0"/>
              <a:t> de </a:t>
            </a:r>
            <a:r>
              <a:rPr lang="en-US" sz="2400" dirty="0" err="1"/>
              <a:t>modelo</a:t>
            </a:r>
            <a:endParaRPr lang="en-US" sz="2400" dirty="0"/>
          </a:p>
          <a:p>
            <a:r>
              <a:rPr lang="en-US" sz="2400" dirty="0" err="1"/>
              <a:t>Api</a:t>
            </a:r>
            <a:r>
              <a:rPr lang="en-US" sz="2400" dirty="0"/>
              <a:t> Versioning</a:t>
            </a:r>
          </a:p>
          <a:p>
            <a:r>
              <a:rPr lang="en-US" sz="2400" dirty="0"/>
              <a:t>Vistas</a:t>
            </a:r>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https://learn.microsoft.com/en-us/aspnet/core/tutorials/min-web-api?view=aspnetcore-6.0&amp;tabs=visual-studio#differences-between-minimal-apis-and-apis-with-controllers</a:t>
            </a:r>
            <a:endParaRPr lang="en-ES" sz="1800" dirty="0">
              <a:solidFill>
                <a:schemeClr val="accent1"/>
              </a:solidFill>
            </a:endParaRPr>
          </a:p>
        </p:txBody>
      </p:sp>
    </p:spTree>
    <p:extLst>
      <p:ext uri="{BB962C8B-B14F-4D97-AF65-F5344CB8AC3E}">
        <p14:creationId xmlns:p14="http://schemas.microsoft.com/office/powerpoint/2010/main" val="12811556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ASP.NET Core MVC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del patron MVC </a:t>
            </a:r>
            <a:r>
              <a:rPr lang="en-US" dirty="0" err="1"/>
              <a:t>en</a:t>
            </a:r>
            <a:r>
              <a:rPr lang="en-US" dirty="0"/>
              <a:t> ASP.NET Core</a:t>
            </a:r>
            <a:endParaRPr lang="en-ES" dirty="0"/>
          </a:p>
        </p:txBody>
      </p:sp>
    </p:spTree>
    <p:extLst>
      <p:ext uri="{BB962C8B-B14F-4D97-AF65-F5344CB8AC3E}">
        <p14:creationId xmlns:p14="http://schemas.microsoft.com/office/powerpoint/2010/main" val="22582132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El patron MVC</a:t>
            </a:r>
          </a:p>
          <a:p>
            <a:r>
              <a:rPr lang="en-US" dirty="0" err="1"/>
              <a:t>Controladores</a:t>
            </a:r>
            <a:endParaRPr lang="en-US" dirty="0"/>
          </a:p>
          <a:p>
            <a:r>
              <a:rPr lang="en-US" dirty="0" err="1"/>
              <a:t>Modelos</a:t>
            </a:r>
            <a:endParaRPr lang="en-US" dirty="0"/>
          </a:p>
          <a:p>
            <a:r>
              <a:rPr lang="en-US" dirty="0"/>
              <a:t>Vistas</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ASP.NET Core MVC</a:t>
            </a:r>
          </a:p>
        </p:txBody>
      </p:sp>
    </p:spTree>
    <p:extLst>
      <p:ext uri="{BB962C8B-B14F-4D97-AF65-F5344CB8AC3E}">
        <p14:creationId xmlns:p14="http://schemas.microsoft.com/office/powerpoint/2010/main" val="39743791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El </a:t>
            </a:r>
            <a:r>
              <a:rPr lang="en-US" dirty="0" err="1"/>
              <a:t>patrón</a:t>
            </a:r>
            <a:r>
              <a:rPr lang="en-US" dirty="0"/>
              <a:t> MVC</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Separación</a:t>
            </a:r>
            <a:r>
              <a:rPr lang="en-US" dirty="0"/>
              <a:t> del </a:t>
            </a:r>
            <a:r>
              <a:rPr lang="en-US" dirty="0" err="1"/>
              <a:t>codigo</a:t>
            </a:r>
            <a:r>
              <a:rPr lang="en-US" dirty="0"/>
              <a:t> de la </a:t>
            </a:r>
            <a:r>
              <a:rPr lang="en-US" dirty="0" err="1"/>
              <a:t>aplicación</a:t>
            </a:r>
            <a:r>
              <a:rPr lang="en-US" dirty="0"/>
              <a:t> </a:t>
            </a:r>
            <a:r>
              <a:rPr lang="en-US" dirty="0" err="1"/>
              <a:t>en</a:t>
            </a:r>
            <a:r>
              <a:rPr lang="en-US" dirty="0"/>
              <a:t> 3 </a:t>
            </a:r>
            <a:r>
              <a:rPr lang="en-US" dirty="0" err="1"/>
              <a:t>capas</a:t>
            </a:r>
            <a:r>
              <a:rPr lang="en-US" dirty="0"/>
              <a:t>, con </a:t>
            </a:r>
            <a:r>
              <a:rPr lang="en-US" dirty="0" err="1"/>
              <a:t>responsabilidad</a:t>
            </a:r>
            <a:r>
              <a:rPr lang="en-US" dirty="0"/>
              <a:t> </a:t>
            </a:r>
            <a:r>
              <a:rPr lang="en-US" dirty="0" err="1"/>
              <a:t>acotada</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889697" cy="3114993"/>
          </a:xfrm>
        </p:spPr>
        <p:txBody>
          <a:bodyPr/>
          <a:lstStyle/>
          <a:p>
            <a:r>
              <a:rPr lang="en-US" sz="2000" dirty="0" err="1">
                <a:solidFill>
                  <a:schemeClr val="accent1"/>
                </a:solidFill>
              </a:rPr>
              <a:t>Modelo</a:t>
            </a:r>
            <a:r>
              <a:rPr lang="en-US" sz="2000" dirty="0"/>
              <a:t>: </a:t>
            </a:r>
            <a:r>
              <a:rPr lang="en-US" sz="2000" dirty="0" err="1"/>
              <a:t>definición</a:t>
            </a:r>
            <a:r>
              <a:rPr lang="en-US" sz="2000" dirty="0"/>
              <a:t> de la </a:t>
            </a:r>
            <a:r>
              <a:rPr lang="en-US" sz="2000" dirty="0" err="1"/>
              <a:t>estructura</a:t>
            </a:r>
            <a:r>
              <a:rPr lang="en-US" sz="2000" dirty="0"/>
              <a:t> de </a:t>
            </a:r>
            <a:r>
              <a:rPr lang="en-US" sz="2000" dirty="0" err="1"/>
              <a:t>datos</a:t>
            </a:r>
            <a:r>
              <a:rPr lang="en-US" sz="2000" dirty="0"/>
              <a:t>, </a:t>
            </a:r>
            <a:r>
              <a:rPr lang="en-US" sz="2000" dirty="0" err="1"/>
              <a:t>independiente</a:t>
            </a:r>
            <a:r>
              <a:rPr lang="en-US" sz="2000" dirty="0"/>
              <a:t> de la </a:t>
            </a:r>
            <a:r>
              <a:rPr lang="en-US" sz="2000" dirty="0" err="1"/>
              <a:t>interfaz</a:t>
            </a:r>
            <a:endParaRPr lang="en-US" sz="2000" dirty="0"/>
          </a:p>
          <a:p>
            <a:r>
              <a:rPr lang="en-US" sz="2000" dirty="0">
                <a:solidFill>
                  <a:schemeClr val="accent1"/>
                </a:solidFill>
              </a:rPr>
              <a:t>Vista</a:t>
            </a:r>
            <a:r>
              <a:rPr lang="en-US" sz="2000" dirty="0"/>
              <a:t>: </a:t>
            </a:r>
            <a:r>
              <a:rPr lang="en-US" sz="2000" dirty="0" err="1"/>
              <a:t>representación</a:t>
            </a:r>
            <a:r>
              <a:rPr lang="en-US" sz="2000" dirty="0"/>
              <a:t> visual de </a:t>
            </a:r>
            <a:r>
              <a:rPr lang="en-US" sz="2000" dirty="0" err="1"/>
              <a:t>los</a:t>
            </a:r>
            <a:r>
              <a:rPr lang="en-US" sz="2000" dirty="0"/>
              <a:t> </a:t>
            </a:r>
            <a:r>
              <a:rPr lang="en-US" sz="2000" dirty="0" err="1"/>
              <a:t>datos</a:t>
            </a:r>
            <a:r>
              <a:rPr lang="en-US" sz="2000" dirty="0"/>
              <a:t> de </a:t>
            </a:r>
            <a:r>
              <a:rPr lang="en-US" sz="2000" dirty="0" err="1"/>
              <a:t>cara</a:t>
            </a:r>
            <a:r>
              <a:rPr lang="en-US" sz="2000" dirty="0"/>
              <a:t> al </a:t>
            </a:r>
            <a:r>
              <a:rPr lang="en-US" sz="2000" dirty="0" err="1"/>
              <a:t>usuario</a:t>
            </a:r>
            <a:endParaRPr lang="en-US" sz="2000" dirty="0"/>
          </a:p>
          <a:p>
            <a:r>
              <a:rPr lang="en-US" sz="2000" dirty="0" err="1">
                <a:solidFill>
                  <a:schemeClr val="accent1"/>
                </a:solidFill>
              </a:rPr>
              <a:t>Controlador</a:t>
            </a:r>
            <a:r>
              <a:rPr lang="en-US" sz="2000" dirty="0"/>
              <a:t>: </a:t>
            </a:r>
            <a:r>
              <a:rPr lang="en-US" sz="2000" dirty="0" err="1"/>
              <a:t>Coordina</a:t>
            </a:r>
            <a:r>
              <a:rPr lang="en-US" sz="2000" dirty="0"/>
              <a:t> la </a:t>
            </a:r>
            <a:r>
              <a:rPr lang="en-US" sz="2000" dirty="0" err="1"/>
              <a:t>comunicación</a:t>
            </a:r>
            <a:r>
              <a:rPr lang="en-US" sz="2000" dirty="0"/>
              <a:t> con </a:t>
            </a:r>
            <a:r>
              <a:rPr lang="en-US" sz="2000" dirty="0" err="1"/>
              <a:t>el</a:t>
            </a:r>
            <a:r>
              <a:rPr lang="en-US" sz="2000" dirty="0"/>
              <a:t> </a:t>
            </a:r>
            <a:r>
              <a:rPr lang="en-US" sz="2000" dirty="0" err="1"/>
              <a:t>usuario</a:t>
            </a:r>
            <a:r>
              <a:rPr lang="en-US" sz="2000" dirty="0"/>
              <a:t>, </a:t>
            </a:r>
            <a:r>
              <a:rPr lang="en-US" sz="2000" dirty="0" err="1"/>
              <a:t>realizando</a:t>
            </a:r>
            <a:r>
              <a:rPr lang="en-US" sz="2000" dirty="0"/>
              <a:t> las </a:t>
            </a:r>
            <a:r>
              <a:rPr lang="en-US" sz="2000" dirty="0" err="1"/>
              <a:t>operaciones</a:t>
            </a:r>
            <a:r>
              <a:rPr lang="en-US" sz="2000" dirty="0"/>
              <a:t> </a:t>
            </a:r>
            <a:r>
              <a:rPr lang="en-US" sz="2000" dirty="0" err="1"/>
              <a:t>solicitadas</a:t>
            </a:r>
            <a:endParaRPr lang="en-US" sz="2000" dirty="0"/>
          </a:p>
        </p:txBody>
      </p:sp>
      <p:pic>
        <p:nvPicPr>
          <p:cNvPr id="2" name="object 4">
            <a:extLst>
              <a:ext uri="{FF2B5EF4-FFF2-40B4-BE49-F238E27FC236}">
                <a16:creationId xmlns:a16="http://schemas.microsoft.com/office/drawing/2014/main" id="{8331634C-6A74-1766-34DA-1BE28D9A64CE}"/>
              </a:ext>
            </a:extLst>
          </p:cNvPr>
          <p:cNvPicPr/>
          <p:nvPr/>
        </p:nvPicPr>
        <p:blipFill>
          <a:blip r:embed="rId2" cstate="print"/>
          <a:stretch>
            <a:fillRect/>
          </a:stretch>
        </p:blipFill>
        <p:spPr>
          <a:xfrm>
            <a:off x="8081771" y="3275505"/>
            <a:ext cx="3610355" cy="2815922"/>
          </a:xfrm>
          <a:prstGeom prst="rect">
            <a:avLst/>
          </a:prstGeom>
        </p:spPr>
      </p:pic>
    </p:spTree>
    <p:extLst>
      <p:ext uri="{BB962C8B-B14F-4D97-AF65-F5344CB8AC3E}">
        <p14:creationId xmlns:p14="http://schemas.microsoft.com/office/powerpoint/2010/main" val="37465211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a:t>Punto de entrada del API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012619" cy="3114993"/>
          </a:xfrm>
        </p:spPr>
        <p:txBody>
          <a:bodyPr/>
          <a:lstStyle/>
          <a:p>
            <a:r>
              <a:rPr lang="en-US" sz="2000" dirty="0" err="1"/>
              <a:t>Contienen</a:t>
            </a:r>
            <a:r>
              <a:rPr lang="en-US" sz="2000" dirty="0"/>
              <a:t> </a:t>
            </a:r>
            <a:r>
              <a:rPr lang="en-US" sz="2000" dirty="0" err="1"/>
              <a:t>acciones</a:t>
            </a:r>
            <a:r>
              <a:rPr lang="en-US" sz="2000" dirty="0"/>
              <a:t>, </a:t>
            </a:r>
            <a:r>
              <a:rPr lang="en-US" sz="2000" dirty="0" err="1"/>
              <a:t>cada</a:t>
            </a:r>
            <a:r>
              <a:rPr lang="en-US" sz="2000" dirty="0"/>
              <a:t> </a:t>
            </a:r>
            <a:r>
              <a:rPr lang="en-US" sz="2000" dirty="0" err="1"/>
              <a:t>una</a:t>
            </a:r>
            <a:r>
              <a:rPr lang="en-US" sz="2000" dirty="0"/>
              <a:t> </a:t>
            </a:r>
            <a:r>
              <a:rPr lang="en-US" sz="2000" dirty="0" err="1"/>
              <a:t>correspondiente</a:t>
            </a:r>
            <a:r>
              <a:rPr lang="en-US" sz="2000" dirty="0"/>
              <a:t> a un endpoint del API</a:t>
            </a:r>
          </a:p>
          <a:p>
            <a:r>
              <a:rPr lang="en-US" sz="2000" dirty="0"/>
              <a:t>Se </a:t>
            </a:r>
            <a:r>
              <a:rPr lang="en-US" sz="2000" dirty="0" err="1"/>
              <a:t>suelen</a:t>
            </a:r>
            <a:r>
              <a:rPr lang="en-US" sz="2000" dirty="0"/>
              <a:t> usar para </a:t>
            </a:r>
            <a:r>
              <a:rPr lang="en-US" sz="2000" dirty="0" err="1"/>
              <a:t>agrupar</a:t>
            </a:r>
            <a:r>
              <a:rPr lang="en-US" sz="2000" dirty="0"/>
              <a:t> </a:t>
            </a:r>
            <a:r>
              <a:rPr lang="en-US" sz="2000" dirty="0" err="1"/>
              <a:t>acciones</a:t>
            </a:r>
            <a:r>
              <a:rPr lang="en-US" sz="2000" dirty="0"/>
              <a:t> </a:t>
            </a:r>
            <a:r>
              <a:rPr lang="en-US" sz="2000" dirty="0" err="1"/>
              <a:t>sobre</a:t>
            </a:r>
            <a:r>
              <a:rPr lang="en-US" sz="2000" dirty="0"/>
              <a:t> un </a:t>
            </a:r>
            <a:r>
              <a:rPr lang="en-US" sz="2000" dirty="0" err="1"/>
              <a:t>mismo</a:t>
            </a:r>
            <a:r>
              <a:rPr lang="en-US" sz="2000" dirty="0"/>
              <a:t> </a:t>
            </a:r>
            <a:r>
              <a:rPr lang="en-US" sz="2000" dirty="0" err="1"/>
              <a:t>recurso</a:t>
            </a:r>
            <a:endParaRPr lang="en-US" sz="2000" dirty="0"/>
          </a:p>
          <a:p>
            <a:r>
              <a:rPr lang="en-US" sz="2000" dirty="0"/>
              <a:t>Deben </a:t>
            </a:r>
            <a:r>
              <a:rPr lang="en-US" sz="2000" dirty="0" err="1"/>
              <a:t>heredar</a:t>
            </a:r>
            <a:r>
              <a:rPr lang="en-US" sz="2000" dirty="0"/>
              <a:t> de </a:t>
            </a:r>
            <a:r>
              <a:rPr lang="en-US" sz="2000" dirty="0" err="1"/>
              <a:t>ControllerBase</a:t>
            </a:r>
            <a:endParaRPr lang="en-US" sz="2000" dirty="0"/>
          </a:p>
          <a:p>
            <a:r>
              <a:rPr lang="en-US" sz="2000" dirty="0"/>
              <a:t>Se </a:t>
            </a:r>
            <a:r>
              <a:rPr lang="en-US" sz="2000" dirty="0" err="1"/>
              <a:t>añaden</a:t>
            </a:r>
            <a:r>
              <a:rPr lang="en-US" sz="2000" dirty="0"/>
              <a:t> al </a:t>
            </a:r>
            <a:r>
              <a:rPr lang="en-US" sz="2000" dirty="0" err="1"/>
              <a:t>proyecto</a:t>
            </a:r>
            <a:r>
              <a:rPr lang="en-US" sz="2000" dirty="0"/>
              <a:t> </a:t>
            </a:r>
            <a:r>
              <a:rPr lang="en-US" sz="2000" dirty="0" err="1"/>
              <a:t>mediante</a:t>
            </a:r>
            <a:r>
              <a:rPr lang="en-US" sz="2000" dirty="0"/>
              <a:t> </a:t>
            </a:r>
            <a:r>
              <a:rPr lang="en-US" sz="2000" dirty="0" err="1"/>
              <a:t>servicios</a:t>
            </a:r>
            <a:r>
              <a:rPr lang="en-US" sz="2000" dirty="0"/>
              <a:t> y middleware</a:t>
            </a:r>
          </a:p>
        </p:txBody>
      </p:sp>
      <p:pic>
        <p:nvPicPr>
          <p:cNvPr id="3" name="object 4">
            <a:extLst>
              <a:ext uri="{FF2B5EF4-FFF2-40B4-BE49-F238E27FC236}">
                <a16:creationId xmlns:a16="http://schemas.microsoft.com/office/drawing/2014/main" id="{7CC6F4DB-B58E-3340-C1EF-F9C504463A06}"/>
              </a:ext>
            </a:extLst>
          </p:cNvPr>
          <p:cNvPicPr/>
          <p:nvPr/>
        </p:nvPicPr>
        <p:blipFill>
          <a:blip r:embed="rId2" cstate="print"/>
          <a:stretch>
            <a:fillRect/>
          </a:stretch>
        </p:blipFill>
        <p:spPr>
          <a:xfrm>
            <a:off x="7332776" y="4399729"/>
            <a:ext cx="4431665" cy="1903792"/>
          </a:xfrm>
          <a:prstGeom prst="rect">
            <a:avLst/>
          </a:prstGeom>
        </p:spPr>
      </p:pic>
      <p:pic>
        <p:nvPicPr>
          <p:cNvPr id="4" name="object 4">
            <a:extLst>
              <a:ext uri="{FF2B5EF4-FFF2-40B4-BE49-F238E27FC236}">
                <a16:creationId xmlns:a16="http://schemas.microsoft.com/office/drawing/2014/main" id="{C3DAE31C-0370-78AC-AE56-37D08813962C}"/>
              </a:ext>
            </a:extLst>
          </p:cNvPr>
          <p:cNvPicPr/>
          <p:nvPr/>
        </p:nvPicPr>
        <p:blipFill>
          <a:blip r:embed="rId3" cstate="print"/>
          <a:stretch>
            <a:fillRect/>
          </a:stretch>
        </p:blipFill>
        <p:spPr>
          <a:xfrm>
            <a:off x="7332776" y="1506375"/>
            <a:ext cx="3610355" cy="2516124"/>
          </a:xfrm>
          <a:prstGeom prst="rect">
            <a:avLst/>
          </a:prstGeom>
        </p:spPr>
      </p:pic>
    </p:spTree>
    <p:extLst>
      <p:ext uri="{BB962C8B-B14F-4D97-AF65-F5344CB8AC3E}">
        <p14:creationId xmlns:p14="http://schemas.microsoft.com/office/powerpoint/2010/main" val="30230312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Enrutamiento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La </a:t>
            </a:r>
            <a:r>
              <a:rPr lang="en-US" sz="1800" dirty="0" err="1"/>
              <a:t>ruta</a:t>
            </a:r>
            <a:r>
              <a:rPr lang="en-US" sz="1800" dirty="0"/>
              <a:t> base del </a:t>
            </a:r>
            <a:r>
              <a:rPr lang="en-US" sz="1800" dirty="0" err="1"/>
              <a:t>controlador</a:t>
            </a:r>
            <a:r>
              <a:rPr lang="en-US" sz="1800" dirty="0"/>
              <a:t> se </a:t>
            </a:r>
            <a:r>
              <a:rPr lang="en-US" sz="1800" dirty="0" err="1"/>
              <a:t>especifica</a:t>
            </a:r>
            <a:r>
              <a:rPr lang="en-US" sz="1800" dirty="0"/>
              <a:t> </a:t>
            </a:r>
            <a:r>
              <a:rPr lang="en-US" sz="1800" dirty="0" err="1"/>
              <a:t>mediante</a:t>
            </a:r>
            <a:r>
              <a:rPr lang="en-US" sz="1800" dirty="0"/>
              <a:t> </a:t>
            </a:r>
            <a:r>
              <a:rPr lang="en-US" sz="1800" dirty="0" err="1"/>
              <a:t>el</a:t>
            </a:r>
            <a:r>
              <a:rPr lang="en-US" sz="1800" dirty="0"/>
              <a:t> </a:t>
            </a:r>
            <a:r>
              <a:rPr lang="en-US" sz="1800" dirty="0" err="1"/>
              <a:t>atributo</a:t>
            </a:r>
            <a:r>
              <a:rPr lang="en-US" sz="1800" dirty="0"/>
              <a:t> Route</a:t>
            </a:r>
          </a:p>
          <a:p>
            <a:r>
              <a:rPr lang="en-US" sz="1800" dirty="0"/>
              <a:t>La </a:t>
            </a:r>
            <a:r>
              <a:rPr lang="en-US" sz="1800" dirty="0" err="1"/>
              <a:t>ruta</a:t>
            </a:r>
            <a:r>
              <a:rPr lang="en-US" sz="1800" dirty="0"/>
              <a:t> de </a:t>
            </a:r>
            <a:r>
              <a:rPr lang="en-US" sz="1800" dirty="0" err="1"/>
              <a:t>cada</a:t>
            </a:r>
            <a:r>
              <a:rPr lang="en-US" sz="1800" dirty="0"/>
              <a:t> </a:t>
            </a:r>
            <a:r>
              <a:rPr lang="en-US" sz="1800" dirty="0" err="1"/>
              <a:t>acción</a:t>
            </a:r>
            <a:r>
              <a:rPr lang="en-US" sz="1800" dirty="0"/>
              <a:t> y </a:t>
            </a:r>
            <a:r>
              <a:rPr lang="en-US" sz="1800" dirty="0" err="1"/>
              <a:t>el</a:t>
            </a:r>
            <a:r>
              <a:rPr lang="en-US" sz="1800" dirty="0"/>
              <a:t> verbo HTTP </a:t>
            </a:r>
            <a:r>
              <a:rPr lang="en-US" sz="1800" dirty="0" err="1"/>
              <a:t>correspondiente</a:t>
            </a:r>
            <a:r>
              <a:rPr lang="en-US" sz="1800" dirty="0"/>
              <a:t> se </a:t>
            </a:r>
            <a:r>
              <a:rPr lang="en-US" sz="1800" dirty="0" err="1"/>
              <a:t>especifican</a:t>
            </a:r>
            <a:r>
              <a:rPr lang="en-US" sz="1800" dirty="0"/>
              <a:t> </a:t>
            </a:r>
            <a:r>
              <a:rPr lang="en-US" sz="1800" dirty="0" err="1"/>
              <a:t>mediante</a:t>
            </a:r>
            <a:r>
              <a:rPr lang="en-US" sz="1800" dirty="0"/>
              <a:t> </a:t>
            </a:r>
            <a:r>
              <a:rPr lang="en-US" sz="1800" dirty="0" err="1"/>
              <a:t>atributos</a:t>
            </a:r>
            <a:r>
              <a:rPr lang="en-US" sz="1800" dirty="0"/>
              <a:t> </a:t>
            </a:r>
            <a:r>
              <a:rPr lang="en-US" sz="1800" dirty="0" err="1"/>
              <a:t>como</a:t>
            </a:r>
            <a:r>
              <a:rPr lang="en-US" sz="1800" dirty="0"/>
              <a:t> </a:t>
            </a:r>
            <a:r>
              <a:rPr lang="en-US" sz="1800" dirty="0" err="1"/>
              <a:t>HttpGet</a:t>
            </a:r>
            <a:endParaRPr lang="en-US" sz="1800" dirty="0"/>
          </a:p>
          <a:p>
            <a:pPr lvl="1"/>
            <a:r>
              <a:rPr lang="en-US" sz="1600" dirty="0"/>
              <a:t>El conjunto </a:t>
            </a:r>
            <a:r>
              <a:rPr lang="en-US" sz="1600" dirty="0" err="1"/>
              <a:t>ruta</a:t>
            </a:r>
            <a:r>
              <a:rPr lang="en-US" sz="1600" dirty="0"/>
              <a:t> + verbo </a:t>
            </a:r>
            <a:r>
              <a:rPr lang="en-US" sz="1600" dirty="0" err="1"/>
              <a:t>debe</a:t>
            </a:r>
            <a:r>
              <a:rPr lang="en-US" sz="1600" dirty="0"/>
              <a:t> ser </a:t>
            </a:r>
            <a:r>
              <a:rPr lang="en-US" sz="1600" dirty="0" err="1"/>
              <a:t>único</a:t>
            </a:r>
            <a:r>
              <a:rPr lang="en-US" sz="1600" dirty="0"/>
              <a:t> para </a:t>
            </a:r>
            <a:r>
              <a:rPr lang="en-US" sz="1600" dirty="0" err="1"/>
              <a:t>cada</a:t>
            </a:r>
            <a:r>
              <a:rPr lang="en-US" sz="1600" dirty="0"/>
              <a:t> </a:t>
            </a:r>
            <a:r>
              <a:rPr lang="en-US" sz="1600" dirty="0" err="1"/>
              <a:t>acción</a:t>
            </a:r>
            <a:endParaRPr lang="en-US" sz="1600" dirty="0"/>
          </a:p>
          <a:p>
            <a:r>
              <a:rPr lang="en-US" sz="1800" dirty="0"/>
              <a:t>Se </a:t>
            </a:r>
            <a:r>
              <a:rPr lang="en-US" sz="1800" dirty="0" err="1"/>
              <a:t>pueden</a:t>
            </a:r>
            <a:r>
              <a:rPr lang="en-US" sz="1800" dirty="0"/>
              <a:t> usar </a:t>
            </a:r>
            <a:r>
              <a:rPr lang="en-US" sz="1800" dirty="0" err="1"/>
              <a:t>ciertas</a:t>
            </a:r>
            <a:r>
              <a:rPr lang="en-US" sz="1800" dirty="0"/>
              <a:t> palabras </a:t>
            </a:r>
            <a:r>
              <a:rPr lang="en-US" sz="1800" dirty="0" err="1"/>
              <a:t>reservadas</a:t>
            </a:r>
            <a:r>
              <a:rPr lang="en-US" sz="1800" dirty="0"/>
              <a:t> para </a:t>
            </a:r>
            <a:r>
              <a:rPr lang="en-US" sz="1800" dirty="0" err="1"/>
              <a:t>evitar</a:t>
            </a:r>
            <a:r>
              <a:rPr lang="en-US" sz="1800" dirty="0"/>
              <a:t> magic-strings </a:t>
            </a:r>
            <a:r>
              <a:rPr lang="en-US" sz="1800" dirty="0" err="1"/>
              <a:t>en</a:t>
            </a:r>
            <a:r>
              <a:rPr lang="en-US" sz="1800" dirty="0"/>
              <a:t> las </a:t>
            </a:r>
            <a:r>
              <a:rPr lang="en-US" sz="1800" dirty="0" err="1"/>
              <a:t>rutas</a:t>
            </a:r>
            <a:r>
              <a:rPr lang="en-US" sz="1800" dirty="0"/>
              <a:t>:</a:t>
            </a:r>
          </a:p>
          <a:p>
            <a:pPr lvl="1"/>
            <a:r>
              <a:rPr lang="en-US" sz="1600" dirty="0">
                <a:solidFill>
                  <a:schemeClr val="accent1"/>
                </a:solidFill>
              </a:rPr>
              <a:t>[controller] </a:t>
            </a:r>
            <a:r>
              <a:rPr lang="en-US" sz="1600" dirty="0"/>
              <a:t>Para </a:t>
            </a:r>
            <a:r>
              <a:rPr lang="en-US" sz="1600" dirty="0" err="1"/>
              <a:t>referirnos</a:t>
            </a:r>
            <a:r>
              <a:rPr lang="en-US" sz="1600" dirty="0"/>
              <a:t> al </a:t>
            </a:r>
            <a:r>
              <a:rPr lang="en-US" sz="1600" dirty="0" err="1"/>
              <a:t>nombre</a:t>
            </a:r>
            <a:r>
              <a:rPr lang="en-US" sz="1600" dirty="0"/>
              <a:t> del </a:t>
            </a:r>
            <a:r>
              <a:rPr lang="en-US" sz="1600" dirty="0" err="1"/>
              <a:t>controlador</a:t>
            </a:r>
            <a:endParaRPr lang="en-US" sz="1600" dirty="0"/>
          </a:p>
          <a:p>
            <a:pPr lvl="1"/>
            <a:r>
              <a:rPr lang="en-US" sz="1600" dirty="0">
                <a:solidFill>
                  <a:schemeClr val="accent1"/>
                </a:solidFill>
              </a:rPr>
              <a:t>[action] </a:t>
            </a:r>
            <a:r>
              <a:rPr lang="en-US" sz="1600" dirty="0"/>
              <a:t>Para </a:t>
            </a:r>
            <a:r>
              <a:rPr lang="en-US" sz="1600" dirty="0" err="1"/>
              <a:t>referirnos</a:t>
            </a:r>
            <a:r>
              <a:rPr lang="en-US" sz="1600" dirty="0"/>
              <a:t> al </a:t>
            </a:r>
            <a:r>
              <a:rPr lang="en-US" sz="1600" dirty="0" err="1"/>
              <a:t>nombre</a:t>
            </a:r>
            <a:r>
              <a:rPr lang="en-US" sz="1600" dirty="0"/>
              <a:t> de la </a:t>
            </a:r>
            <a:r>
              <a:rPr lang="en-US" sz="1600" dirty="0" err="1"/>
              <a:t>acción</a:t>
            </a:r>
            <a:endParaRPr lang="en-US" sz="1600" dirty="0"/>
          </a:p>
        </p:txBody>
      </p:sp>
      <p:pic>
        <p:nvPicPr>
          <p:cNvPr id="2" name="object 4">
            <a:extLst>
              <a:ext uri="{FF2B5EF4-FFF2-40B4-BE49-F238E27FC236}">
                <a16:creationId xmlns:a16="http://schemas.microsoft.com/office/drawing/2014/main" id="{578E3B41-89BA-7578-36B2-3A946F52CAF7}"/>
              </a:ext>
            </a:extLst>
          </p:cNvPr>
          <p:cNvPicPr/>
          <p:nvPr/>
        </p:nvPicPr>
        <p:blipFill>
          <a:blip r:embed="rId2" cstate="print"/>
          <a:stretch>
            <a:fillRect/>
          </a:stretch>
        </p:blipFill>
        <p:spPr>
          <a:xfrm>
            <a:off x="7799086" y="2926447"/>
            <a:ext cx="3919728" cy="2066544"/>
          </a:xfrm>
          <a:prstGeom prst="rect">
            <a:avLst/>
          </a:prstGeom>
        </p:spPr>
      </p:pic>
    </p:spTree>
    <p:extLst>
      <p:ext uri="{BB962C8B-B14F-4D97-AF65-F5344CB8AC3E}">
        <p14:creationId xmlns:p14="http://schemas.microsoft.com/office/powerpoint/2010/main" val="14018752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a:t>Binding</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El modo de </a:t>
            </a:r>
            <a:r>
              <a:rPr lang="en-US" sz="1800" dirty="0" err="1"/>
              <a:t>mapear</a:t>
            </a:r>
            <a:r>
              <a:rPr lang="en-US" sz="1800" dirty="0"/>
              <a:t> </a:t>
            </a:r>
            <a:r>
              <a:rPr lang="en-US" sz="1800" dirty="0" err="1"/>
              <a:t>parámetros</a:t>
            </a:r>
            <a:r>
              <a:rPr lang="en-US" sz="1800" dirty="0"/>
              <a:t> se </a:t>
            </a:r>
            <a:r>
              <a:rPr lang="en-US" sz="1800" dirty="0" err="1"/>
              <a:t>especifica</a:t>
            </a:r>
            <a:r>
              <a:rPr lang="en-US" sz="1800" dirty="0"/>
              <a:t> con </a:t>
            </a:r>
            <a:r>
              <a:rPr lang="en-US" sz="1800" dirty="0" err="1"/>
              <a:t>atributos</a:t>
            </a:r>
            <a:r>
              <a:rPr lang="en-US" sz="1800" dirty="0"/>
              <a:t>:</a:t>
            </a:r>
          </a:p>
          <a:p>
            <a:pPr lvl="1"/>
            <a:r>
              <a:rPr lang="en-US" sz="1600" dirty="0" err="1"/>
              <a:t>FromRoute</a:t>
            </a:r>
            <a:endParaRPr lang="en-US" sz="1600" dirty="0"/>
          </a:p>
          <a:p>
            <a:pPr lvl="1"/>
            <a:r>
              <a:rPr lang="en-US" sz="1600" dirty="0" err="1"/>
              <a:t>FromQuery</a:t>
            </a:r>
            <a:endParaRPr lang="en-US" sz="1600" dirty="0"/>
          </a:p>
          <a:p>
            <a:pPr lvl="1"/>
            <a:r>
              <a:rPr lang="en-US" sz="1600" dirty="0" err="1"/>
              <a:t>FromBody</a:t>
            </a:r>
            <a:endParaRPr lang="en-US" sz="1600" dirty="0"/>
          </a:p>
          <a:p>
            <a:pPr lvl="1"/>
            <a:r>
              <a:rPr lang="en-US" sz="1600" dirty="0" err="1"/>
              <a:t>FromHeader</a:t>
            </a:r>
            <a:endParaRPr lang="en-US" sz="1600" dirty="0"/>
          </a:p>
          <a:p>
            <a:pPr lvl="1"/>
            <a:r>
              <a:rPr lang="en-US" sz="1600" dirty="0" err="1"/>
              <a:t>FromForm</a:t>
            </a:r>
            <a:endParaRPr lang="en-US" sz="1600" dirty="0"/>
          </a:p>
          <a:p>
            <a:pPr lvl="1"/>
            <a:r>
              <a:rPr lang="en-US" sz="1600" dirty="0" err="1"/>
              <a:t>FromServices</a:t>
            </a:r>
            <a:endParaRPr lang="en-US" sz="1600" dirty="0"/>
          </a:p>
        </p:txBody>
      </p:sp>
      <p:pic>
        <p:nvPicPr>
          <p:cNvPr id="5" name="object 4">
            <a:extLst>
              <a:ext uri="{FF2B5EF4-FFF2-40B4-BE49-F238E27FC236}">
                <a16:creationId xmlns:a16="http://schemas.microsoft.com/office/drawing/2014/main" id="{BC5938C4-17FF-8448-516D-7D0D1D2E7A73}"/>
              </a:ext>
            </a:extLst>
          </p:cNvPr>
          <p:cNvPicPr/>
          <p:nvPr/>
        </p:nvPicPr>
        <p:blipFill>
          <a:blip r:embed="rId2" cstate="print"/>
          <a:stretch>
            <a:fillRect/>
          </a:stretch>
        </p:blipFill>
        <p:spPr>
          <a:xfrm>
            <a:off x="7507162" y="2982431"/>
            <a:ext cx="3919728" cy="2066544"/>
          </a:xfrm>
          <a:prstGeom prst="rect">
            <a:avLst/>
          </a:prstGeom>
        </p:spPr>
      </p:pic>
    </p:spTree>
    <p:extLst>
      <p:ext uri="{BB962C8B-B14F-4D97-AF65-F5344CB8AC3E}">
        <p14:creationId xmlns:p14="http://schemas.microsoft.com/office/powerpoint/2010/main" val="31222434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Respuestas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596467" cy="3636083"/>
          </a:xfrm>
        </p:spPr>
        <p:txBody>
          <a:bodyPr/>
          <a:lstStyle/>
          <a:p>
            <a:r>
              <a:rPr lang="en-US" sz="1800" dirty="0"/>
              <a:t>Una </a:t>
            </a:r>
            <a:r>
              <a:rPr lang="en-US" sz="1800" dirty="0" err="1"/>
              <a:t>acción</a:t>
            </a:r>
            <a:r>
              <a:rPr lang="en-US" sz="1800" dirty="0"/>
              <a:t> </a:t>
            </a:r>
            <a:r>
              <a:rPr lang="en-US" sz="1800" dirty="0" err="1"/>
              <a:t>puede</a:t>
            </a:r>
            <a:r>
              <a:rPr lang="en-US" sz="1800" dirty="0"/>
              <a:t> </a:t>
            </a:r>
            <a:r>
              <a:rPr lang="en-US" sz="1800" dirty="0" err="1"/>
              <a:t>devolver</a:t>
            </a:r>
            <a:r>
              <a:rPr lang="en-US" sz="1800" dirty="0"/>
              <a:t> </a:t>
            </a:r>
            <a:r>
              <a:rPr lang="en-US" sz="1800" dirty="0" err="1"/>
              <a:t>directamente</a:t>
            </a:r>
            <a:r>
              <a:rPr lang="en-US" sz="1800" dirty="0"/>
              <a:t> </a:t>
            </a:r>
            <a:r>
              <a:rPr lang="en-US" sz="1800" dirty="0" err="1"/>
              <a:t>el</a:t>
            </a:r>
            <a:r>
              <a:rPr lang="en-US" sz="1800" dirty="0"/>
              <a:t> </a:t>
            </a:r>
            <a:r>
              <a:rPr lang="en-US" sz="1800" dirty="0" err="1"/>
              <a:t>modelo</a:t>
            </a:r>
            <a:r>
              <a:rPr lang="en-US" sz="1800" dirty="0"/>
              <a:t> de </a:t>
            </a:r>
            <a:r>
              <a:rPr lang="en-US" sz="1800" dirty="0" err="1"/>
              <a:t>datos</a:t>
            </a:r>
            <a:endParaRPr lang="en-US" sz="1800" dirty="0"/>
          </a:p>
          <a:p>
            <a:pPr lvl="1"/>
            <a:r>
              <a:rPr lang="en-US" sz="1400" dirty="0"/>
              <a:t>Una </a:t>
            </a:r>
            <a:r>
              <a:rPr lang="en-US" sz="1400" dirty="0" err="1"/>
              <a:t>respuesta</a:t>
            </a:r>
            <a:r>
              <a:rPr lang="en-US" sz="1400" dirty="0"/>
              <a:t> con </a:t>
            </a:r>
            <a:r>
              <a:rPr lang="en-US" sz="1400" dirty="0" err="1"/>
              <a:t>modelo</a:t>
            </a:r>
            <a:r>
              <a:rPr lang="en-US" sz="1400" dirty="0"/>
              <a:t> de </a:t>
            </a:r>
            <a:r>
              <a:rPr lang="en-US" sz="1400" dirty="0" err="1"/>
              <a:t>datos</a:t>
            </a:r>
            <a:r>
              <a:rPr lang="en-US" sz="1400" dirty="0"/>
              <a:t> es </a:t>
            </a:r>
            <a:r>
              <a:rPr lang="en-US" sz="1400" dirty="0" err="1"/>
              <a:t>equivalente</a:t>
            </a:r>
            <a:r>
              <a:rPr lang="en-US" sz="1400" dirty="0"/>
              <a:t> a un 200 (OK).</a:t>
            </a:r>
          </a:p>
          <a:p>
            <a:r>
              <a:rPr lang="en-US" sz="1800" dirty="0"/>
              <a:t>Lo habitual es </a:t>
            </a:r>
            <a:r>
              <a:rPr lang="en-US" sz="1800" dirty="0" err="1"/>
              <a:t>devolver</a:t>
            </a:r>
            <a:r>
              <a:rPr lang="en-US" sz="1800" dirty="0"/>
              <a:t> </a:t>
            </a:r>
            <a:r>
              <a:rPr lang="en-US" sz="1800" dirty="0" err="1"/>
              <a:t>IActionResult</a:t>
            </a:r>
            <a:r>
              <a:rPr lang="en-US" sz="1800" dirty="0"/>
              <a:t>, para </a:t>
            </a:r>
            <a:r>
              <a:rPr lang="en-US" sz="1800" dirty="0" err="1"/>
              <a:t>poder</a:t>
            </a:r>
            <a:r>
              <a:rPr lang="en-US" sz="1800" dirty="0"/>
              <a:t> </a:t>
            </a:r>
            <a:r>
              <a:rPr lang="en-US" sz="1800" dirty="0" err="1"/>
              <a:t>emplear</a:t>
            </a:r>
            <a:r>
              <a:rPr lang="en-US" sz="1800" dirty="0"/>
              <a:t> </a:t>
            </a:r>
            <a:r>
              <a:rPr lang="en-US" sz="1800" dirty="0" err="1"/>
              <a:t>métodos</a:t>
            </a:r>
            <a:r>
              <a:rPr lang="en-US" sz="1800" dirty="0"/>
              <a:t> para </a:t>
            </a:r>
            <a:r>
              <a:rPr lang="en-US" sz="1800" dirty="0" err="1"/>
              <a:t>cada</a:t>
            </a:r>
            <a:r>
              <a:rPr lang="en-US" sz="1800" dirty="0"/>
              <a:t> </a:t>
            </a:r>
            <a:r>
              <a:rPr lang="en-US" sz="1800" dirty="0" err="1"/>
              <a:t>estado</a:t>
            </a:r>
            <a:r>
              <a:rPr lang="en-US" sz="1800" dirty="0"/>
              <a:t> HTTP </a:t>
            </a:r>
            <a:r>
              <a:rPr lang="en-US" sz="1800" dirty="0" err="1"/>
              <a:t>como</a:t>
            </a:r>
            <a:r>
              <a:rPr lang="en-US" sz="1800" dirty="0"/>
              <a:t>:</a:t>
            </a:r>
          </a:p>
          <a:p>
            <a:pPr lvl="1"/>
            <a:r>
              <a:rPr lang="en-US" sz="1400" dirty="0"/>
              <a:t>Ok()</a:t>
            </a:r>
          </a:p>
          <a:p>
            <a:pPr lvl="1"/>
            <a:r>
              <a:rPr lang="en-US" sz="1400" dirty="0" err="1"/>
              <a:t>NotFound</a:t>
            </a:r>
            <a:r>
              <a:rPr lang="en-US" sz="1400" dirty="0"/>
              <a:t>()</a:t>
            </a:r>
          </a:p>
          <a:p>
            <a:pPr lvl="1"/>
            <a:r>
              <a:rPr lang="en-US" sz="1400" dirty="0"/>
              <a:t>Created()</a:t>
            </a:r>
          </a:p>
          <a:p>
            <a:pPr lvl="1"/>
            <a:r>
              <a:rPr lang="en-US" sz="1400" dirty="0" err="1"/>
              <a:t>NoContent</a:t>
            </a:r>
            <a:r>
              <a:rPr lang="en-US" sz="1400" dirty="0"/>
              <a:t>()</a:t>
            </a:r>
          </a:p>
        </p:txBody>
      </p:sp>
      <p:pic>
        <p:nvPicPr>
          <p:cNvPr id="3" name="object 4">
            <a:extLst>
              <a:ext uri="{FF2B5EF4-FFF2-40B4-BE49-F238E27FC236}">
                <a16:creationId xmlns:a16="http://schemas.microsoft.com/office/drawing/2014/main" id="{34252155-DB3C-36F4-E781-17A240B96083}"/>
              </a:ext>
            </a:extLst>
          </p:cNvPr>
          <p:cNvPicPr/>
          <p:nvPr/>
        </p:nvPicPr>
        <p:blipFill>
          <a:blip r:embed="rId2" cstate="print"/>
          <a:stretch>
            <a:fillRect/>
          </a:stretch>
        </p:blipFill>
        <p:spPr>
          <a:xfrm>
            <a:off x="7714488" y="2982431"/>
            <a:ext cx="4087367" cy="2154936"/>
          </a:xfrm>
          <a:prstGeom prst="rect">
            <a:avLst/>
          </a:prstGeom>
        </p:spPr>
      </p:pic>
    </p:spTree>
    <p:extLst>
      <p:ext uri="{BB962C8B-B14F-4D97-AF65-F5344CB8AC3E}">
        <p14:creationId xmlns:p14="http://schemas.microsoft.com/office/powerpoint/2010/main" val="3642173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040313" cy="1336352"/>
          </a:xfrm>
        </p:spPr>
        <p:txBody>
          <a:bodyPr/>
          <a:lstStyle/>
          <a:p>
            <a:r>
              <a:rPr lang="es-ES"/>
              <a:t>Visual Studio 2022</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900804"/>
            <a:ext cx="4345549" cy="651610"/>
          </a:xfrm>
        </p:spPr>
        <p:txBody>
          <a:bodyPr/>
          <a:lstStyle/>
          <a:p>
            <a:r>
              <a:rPr lang="es-ES"/>
              <a:t>El IDE oficial de Microsoft más potente </a:t>
            </a:r>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6" y="3719804"/>
            <a:ext cx="4108644" cy="2625434"/>
          </a:xfrm>
        </p:spPr>
        <p:txBody>
          <a:bodyPr/>
          <a:lstStyle/>
          <a:p>
            <a:r>
              <a:rPr lang="es-ES" sz="2400" dirty="0"/>
              <a:t>Productivo</a:t>
            </a:r>
          </a:p>
          <a:p>
            <a:r>
              <a:rPr lang="es-ES" sz="2400" dirty="0"/>
              <a:t>Moderno</a:t>
            </a:r>
          </a:p>
          <a:p>
            <a:r>
              <a:rPr lang="es-ES" sz="2400" dirty="0"/>
              <a:t>Innovador</a:t>
            </a:r>
          </a:p>
          <a:p>
            <a:r>
              <a:rPr lang="es-ES" sz="2400" dirty="0"/>
              <a:t>Incluye el SDK de .NET 6</a:t>
            </a:r>
          </a:p>
          <a:p>
            <a:r>
              <a:rPr lang="es-ES" sz="2400" dirty="0"/>
              <a:t>Interfaz intuitiva y potente</a:t>
            </a:r>
          </a:p>
        </p:txBody>
      </p:sp>
      <p:pic>
        <p:nvPicPr>
          <p:cNvPr id="3" name="Marcador de posición de imagen 2" descr="Captura de pantalla de computadora&#10;&#10;Descripción generada automáticamente">
            <a:extLst>
              <a:ext uri="{FF2B5EF4-FFF2-40B4-BE49-F238E27FC236}">
                <a16:creationId xmlns:a16="http://schemas.microsoft.com/office/drawing/2014/main" id="{24E45DE0-945F-F8BC-1A20-3C970EB25B1E}"/>
              </a:ext>
            </a:extLst>
          </p:cNvPr>
          <p:cNvPicPr>
            <a:picLocks noGrp="1" noChangeAspect="1"/>
          </p:cNvPicPr>
          <p:nvPr>
            <p:ph type="pic" sz="quarter" idx="15"/>
          </p:nvPr>
        </p:nvPicPr>
        <p:blipFill>
          <a:blip r:embed="rId2"/>
          <a:stretch>
            <a:fillRect/>
          </a:stretch>
        </p:blipFill>
        <p:spPr>
          <a:xfrm>
            <a:off x="5405535" y="1506375"/>
            <a:ext cx="6568413" cy="4060575"/>
          </a:xfrm>
        </p:spPr>
      </p:pic>
    </p:spTree>
    <p:extLst>
      <p:ext uri="{BB962C8B-B14F-4D97-AF65-F5344CB8AC3E}">
        <p14:creationId xmlns:p14="http://schemas.microsoft.com/office/powerpoint/2010/main" val="28938611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10516195" cy="651610"/>
          </a:xfrm>
        </p:spPr>
        <p:txBody>
          <a:bodyPr/>
          <a:lstStyle/>
          <a:p>
            <a:r>
              <a:rPr lang="en-US" dirty="0" err="1"/>
              <a:t>ApiController</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982431"/>
            <a:ext cx="5409240" cy="3636083"/>
          </a:xfrm>
        </p:spPr>
        <p:txBody>
          <a:bodyPr/>
          <a:lstStyle/>
          <a:p>
            <a:r>
              <a:rPr lang="en-US" sz="1800" dirty="0" err="1"/>
              <a:t>Aplicar</a:t>
            </a:r>
            <a:r>
              <a:rPr lang="en-US" sz="1800" dirty="0"/>
              <a:t> </a:t>
            </a:r>
            <a:r>
              <a:rPr lang="en-US" sz="1800" dirty="0" err="1"/>
              <a:t>el</a:t>
            </a:r>
            <a:r>
              <a:rPr lang="en-US" sz="1800" dirty="0"/>
              <a:t> </a:t>
            </a:r>
            <a:r>
              <a:rPr lang="en-US" sz="1800" dirty="0" err="1"/>
              <a:t>atributo</a:t>
            </a:r>
            <a:r>
              <a:rPr lang="en-US" sz="1800" dirty="0"/>
              <a:t> </a:t>
            </a:r>
            <a:r>
              <a:rPr lang="en-US" sz="1800" dirty="0" err="1"/>
              <a:t>ApiController</a:t>
            </a:r>
            <a:r>
              <a:rPr lang="en-US" sz="1800" dirty="0"/>
              <a:t> al </a:t>
            </a:r>
            <a:r>
              <a:rPr lang="en-US" sz="1800" dirty="0" err="1"/>
              <a:t>controlador</a:t>
            </a:r>
            <a:r>
              <a:rPr lang="en-US" sz="1800" dirty="0"/>
              <a:t>, </a:t>
            </a:r>
            <a:r>
              <a:rPr lang="en-US" sz="1800" dirty="0" err="1"/>
              <a:t>aplica</a:t>
            </a:r>
            <a:r>
              <a:rPr lang="en-US" sz="1800" dirty="0"/>
              <a:t> </a:t>
            </a:r>
            <a:r>
              <a:rPr lang="en-US" sz="1800" dirty="0" err="1"/>
              <a:t>ciertas</a:t>
            </a:r>
            <a:r>
              <a:rPr lang="en-US" sz="1800" dirty="0"/>
              <a:t> </a:t>
            </a:r>
            <a:r>
              <a:rPr lang="en-US" sz="1800" dirty="0" err="1"/>
              <a:t>reglas</a:t>
            </a:r>
            <a:r>
              <a:rPr lang="en-US" sz="1800" dirty="0"/>
              <a:t> </a:t>
            </a:r>
            <a:r>
              <a:rPr lang="en-US" sz="1800" dirty="0" err="1"/>
              <a:t>útiles</a:t>
            </a:r>
            <a:r>
              <a:rPr lang="en-US" sz="1800" dirty="0"/>
              <a:t> de forma </a:t>
            </a:r>
            <a:r>
              <a:rPr lang="en-US" sz="1800" dirty="0" err="1"/>
              <a:t>automática</a:t>
            </a:r>
            <a:endParaRPr lang="en-US" sz="1800" dirty="0"/>
          </a:p>
          <a:p>
            <a:pPr lvl="1"/>
            <a:r>
              <a:rPr lang="en-US" sz="1600" dirty="0"/>
              <a:t>Binding de </a:t>
            </a:r>
            <a:r>
              <a:rPr lang="en-US" sz="1600" dirty="0" err="1"/>
              <a:t>datos</a:t>
            </a:r>
            <a:r>
              <a:rPr lang="en-US" sz="1600" dirty="0"/>
              <a:t> </a:t>
            </a:r>
            <a:r>
              <a:rPr lang="en-US" sz="1600" dirty="0" err="1"/>
              <a:t>más</a:t>
            </a:r>
            <a:r>
              <a:rPr lang="en-US" sz="1600" dirty="0"/>
              <a:t> </a:t>
            </a:r>
            <a:r>
              <a:rPr lang="en-US" sz="1600" dirty="0" err="1"/>
              <a:t>inteligente</a:t>
            </a:r>
            <a:r>
              <a:rPr lang="en-US" sz="1600" dirty="0"/>
              <a:t>:</a:t>
            </a:r>
          </a:p>
          <a:p>
            <a:pPr lvl="2"/>
            <a:r>
              <a:rPr lang="en-US" sz="1400" dirty="0" err="1"/>
              <a:t>FromBody</a:t>
            </a:r>
            <a:r>
              <a:rPr lang="en-US" sz="1400" dirty="0"/>
              <a:t>: </a:t>
            </a:r>
            <a:r>
              <a:rPr lang="en-US" sz="1400" dirty="0" err="1"/>
              <a:t>inferido</a:t>
            </a:r>
            <a:r>
              <a:rPr lang="en-US" sz="1400" dirty="0"/>
              <a:t> para </a:t>
            </a:r>
            <a:r>
              <a:rPr lang="en-US" sz="1400" dirty="0" err="1"/>
              <a:t>tipos</a:t>
            </a:r>
            <a:r>
              <a:rPr lang="en-US" sz="1400" dirty="0"/>
              <a:t> </a:t>
            </a:r>
            <a:r>
              <a:rPr lang="en-US" sz="1400" dirty="0" err="1"/>
              <a:t>complejos</a:t>
            </a:r>
            <a:endParaRPr lang="en-US" sz="1400" dirty="0"/>
          </a:p>
          <a:p>
            <a:pPr lvl="2"/>
            <a:r>
              <a:rPr lang="en-US" sz="1400" dirty="0" err="1"/>
              <a:t>FromForm</a:t>
            </a:r>
            <a:r>
              <a:rPr lang="en-US" sz="1400" dirty="0"/>
              <a:t> para </a:t>
            </a:r>
            <a:r>
              <a:rPr lang="en-US" sz="1400" dirty="0" err="1"/>
              <a:t>ciertos</a:t>
            </a:r>
            <a:r>
              <a:rPr lang="en-US" sz="1400" dirty="0"/>
              <a:t> </a:t>
            </a:r>
            <a:r>
              <a:rPr lang="en-US" sz="1400" dirty="0" err="1"/>
              <a:t>tipos</a:t>
            </a:r>
            <a:r>
              <a:rPr lang="en-US" sz="1400" dirty="0"/>
              <a:t> de </a:t>
            </a:r>
            <a:r>
              <a:rPr lang="en-US" sz="1400" dirty="0" err="1"/>
              <a:t>datos</a:t>
            </a:r>
            <a:endParaRPr lang="en-US" sz="1400" dirty="0"/>
          </a:p>
          <a:p>
            <a:pPr lvl="2"/>
            <a:r>
              <a:rPr lang="en-US" sz="1400" dirty="0" err="1"/>
              <a:t>FromRoute</a:t>
            </a:r>
            <a:r>
              <a:rPr lang="en-US" sz="1400" dirty="0"/>
              <a:t> </a:t>
            </a:r>
            <a:r>
              <a:rPr lang="en-US" sz="1400" dirty="0" err="1"/>
              <a:t>si</a:t>
            </a:r>
            <a:r>
              <a:rPr lang="en-US" sz="1400" dirty="0"/>
              <a:t> </a:t>
            </a:r>
            <a:r>
              <a:rPr lang="en-US" sz="1400" dirty="0" err="1"/>
              <a:t>el</a:t>
            </a:r>
            <a:r>
              <a:rPr lang="en-US" sz="1400" dirty="0"/>
              <a:t> </a:t>
            </a:r>
            <a:r>
              <a:rPr lang="en-US" sz="1400" dirty="0" err="1"/>
              <a:t>nombre</a:t>
            </a:r>
            <a:r>
              <a:rPr lang="en-US" sz="1400" dirty="0"/>
              <a:t> coincide con un </a:t>
            </a:r>
            <a:r>
              <a:rPr lang="en-US" sz="1400" dirty="0" err="1"/>
              <a:t>parámetro</a:t>
            </a:r>
            <a:r>
              <a:rPr lang="en-US" sz="1400" dirty="0"/>
              <a:t> de la </a:t>
            </a:r>
            <a:r>
              <a:rPr lang="en-US" sz="1400" dirty="0" err="1"/>
              <a:t>ruta</a:t>
            </a:r>
            <a:endParaRPr lang="en-US" sz="1400" dirty="0"/>
          </a:p>
          <a:p>
            <a:pPr lvl="2"/>
            <a:r>
              <a:rPr lang="en-US" sz="1400" dirty="0" err="1"/>
              <a:t>FromQuery</a:t>
            </a:r>
            <a:r>
              <a:rPr lang="en-US" sz="1400" dirty="0"/>
              <a:t> para </a:t>
            </a:r>
            <a:r>
              <a:rPr lang="en-US" sz="1400" dirty="0" err="1"/>
              <a:t>el</a:t>
            </a:r>
            <a:r>
              <a:rPr lang="en-US" sz="1400" dirty="0"/>
              <a:t> resto</a:t>
            </a:r>
          </a:p>
          <a:p>
            <a:pPr lvl="1"/>
            <a:r>
              <a:rPr lang="en-US" sz="1600" dirty="0" err="1"/>
              <a:t>Validación</a:t>
            </a:r>
            <a:r>
              <a:rPr lang="en-US" sz="1600" dirty="0"/>
              <a:t> </a:t>
            </a:r>
            <a:r>
              <a:rPr lang="en-US" sz="1600" dirty="0" err="1"/>
              <a:t>automática</a:t>
            </a:r>
            <a:r>
              <a:rPr lang="en-US" sz="1600" dirty="0"/>
              <a:t> del model de </a:t>
            </a:r>
            <a:r>
              <a:rPr lang="en-US" sz="1600" dirty="0" err="1"/>
              <a:t>datos</a:t>
            </a:r>
            <a:endParaRPr lang="en-US" sz="1600" dirty="0"/>
          </a:p>
          <a:p>
            <a:pPr lvl="2"/>
            <a:r>
              <a:rPr lang="en-US" sz="1400" dirty="0"/>
              <a:t>No es </a:t>
            </a:r>
            <a:r>
              <a:rPr lang="en-US" sz="1400" dirty="0" err="1"/>
              <a:t>necesario</a:t>
            </a:r>
            <a:r>
              <a:rPr lang="en-US" sz="1400" dirty="0"/>
              <a:t> </a:t>
            </a:r>
            <a:r>
              <a:rPr lang="en-US" sz="1400" dirty="0" err="1"/>
              <a:t>llamar</a:t>
            </a:r>
            <a:r>
              <a:rPr lang="en-US" sz="1400" dirty="0"/>
              <a:t> a </a:t>
            </a:r>
            <a:r>
              <a:rPr lang="en-US" sz="1400" dirty="0" err="1"/>
              <a:t>ModelState.IsValid</a:t>
            </a:r>
            <a:endParaRPr lang="en-US" sz="1400" dirty="0"/>
          </a:p>
        </p:txBody>
      </p:sp>
      <p:pic>
        <p:nvPicPr>
          <p:cNvPr id="9" name="Imagen 8">
            <a:extLst>
              <a:ext uri="{FF2B5EF4-FFF2-40B4-BE49-F238E27FC236}">
                <a16:creationId xmlns:a16="http://schemas.microsoft.com/office/drawing/2014/main" id="{A0174F67-3F77-3840-BFE9-A79D636814C2}"/>
              </a:ext>
            </a:extLst>
          </p:cNvPr>
          <p:cNvPicPr>
            <a:picLocks noChangeAspect="1"/>
          </p:cNvPicPr>
          <p:nvPr/>
        </p:nvPicPr>
        <p:blipFill>
          <a:blip r:embed="rId2"/>
          <a:stretch>
            <a:fillRect/>
          </a:stretch>
        </p:blipFill>
        <p:spPr>
          <a:xfrm>
            <a:off x="6481665" y="2982431"/>
            <a:ext cx="5212119" cy="3127272"/>
          </a:xfrm>
          <a:prstGeom prst="rect">
            <a:avLst/>
          </a:prstGeom>
        </p:spPr>
      </p:pic>
    </p:spTree>
    <p:extLst>
      <p:ext uri="{BB962C8B-B14F-4D97-AF65-F5344CB8AC3E}">
        <p14:creationId xmlns:p14="http://schemas.microsoft.com/office/powerpoint/2010/main" val="19958654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Controladores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Versionado</a:t>
            </a:r>
            <a:r>
              <a:rPr lang="en-US" dirty="0"/>
              <a:t> de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932962" cy="3114993"/>
          </a:xfrm>
        </p:spPr>
        <p:txBody>
          <a:bodyPr/>
          <a:lstStyle/>
          <a:p>
            <a:r>
              <a:rPr lang="en-US" sz="1600" dirty="0"/>
              <a:t>Con ASP.NET Core MVC </a:t>
            </a:r>
            <a:r>
              <a:rPr lang="en-US" sz="1600" dirty="0" err="1"/>
              <a:t>podemos</a:t>
            </a:r>
            <a:r>
              <a:rPr lang="en-US" sz="1600" dirty="0"/>
              <a:t> </a:t>
            </a:r>
            <a:r>
              <a:rPr lang="en-US" sz="1600" dirty="0" err="1"/>
              <a:t>verisonar</a:t>
            </a:r>
            <a:r>
              <a:rPr lang="en-US" sz="1600" dirty="0"/>
              <a:t> </a:t>
            </a:r>
            <a:r>
              <a:rPr lang="en-US" sz="1600" dirty="0" err="1"/>
              <a:t>nuestro</a:t>
            </a:r>
            <a:r>
              <a:rPr lang="en-US" sz="1600" dirty="0"/>
              <a:t> API</a:t>
            </a:r>
          </a:p>
          <a:p>
            <a:pPr lvl="1"/>
            <a:r>
              <a:rPr lang="en-US" sz="1200" dirty="0" err="1"/>
              <a:t>Instalando</a:t>
            </a:r>
            <a:r>
              <a:rPr lang="en-US" sz="1200" dirty="0"/>
              <a:t> </a:t>
            </a:r>
            <a:r>
              <a:rPr lang="en-US" sz="1200" dirty="0" err="1"/>
              <a:t>Microsoft.AspNetCore.Mvc.Versioning</a:t>
            </a:r>
            <a:endParaRPr lang="en-US" sz="1200" dirty="0"/>
          </a:p>
          <a:p>
            <a:pPr lvl="1"/>
            <a:r>
              <a:rPr lang="en-US" sz="1200" dirty="0" err="1"/>
              <a:t>Registrando</a:t>
            </a:r>
            <a:r>
              <a:rPr lang="en-US" sz="1200" dirty="0"/>
              <a:t> </a:t>
            </a:r>
            <a:r>
              <a:rPr lang="en-US" sz="1200" dirty="0" err="1"/>
              <a:t>los</a:t>
            </a:r>
            <a:r>
              <a:rPr lang="en-US" sz="1200" dirty="0"/>
              <a:t> </a:t>
            </a:r>
            <a:r>
              <a:rPr lang="en-US" sz="1200" dirty="0" err="1"/>
              <a:t>servicios</a:t>
            </a:r>
            <a:r>
              <a:rPr lang="en-US" sz="1200" dirty="0"/>
              <a:t> </a:t>
            </a:r>
            <a:r>
              <a:rPr lang="en-US" sz="1200" dirty="0" err="1"/>
              <a:t>necesarios</a:t>
            </a:r>
            <a:endParaRPr lang="en-US" sz="1200" dirty="0"/>
          </a:p>
          <a:p>
            <a:r>
              <a:rPr lang="en-US" sz="1600" dirty="0"/>
              <a:t>Podemos </a:t>
            </a:r>
            <a:r>
              <a:rPr lang="en-US" sz="1600" dirty="0" err="1"/>
              <a:t>decorar</a:t>
            </a:r>
            <a:r>
              <a:rPr lang="en-US" sz="1600" dirty="0"/>
              <a:t> </a:t>
            </a:r>
            <a:r>
              <a:rPr lang="en-US" sz="1600" dirty="0" err="1"/>
              <a:t>los</a:t>
            </a:r>
            <a:r>
              <a:rPr lang="en-US" sz="1600" dirty="0"/>
              <a:t> </a:t>
            </a:r>
            <a:r>
              <a:rPr lang="en-US" sz="1600" dirty="0" err="1"/>
              <a:t>controladores</a:t>
            </a:r>
            <a:r>
              <a:rPr lang="en-US" sz="1600" dirty="0"/>
              <a:t> con la version del API </a:t>
            </a:r>
            <a:r>
              <a:rPr lang="en-US" sz="1600" dirty="0" err="1"/>
              <a:t>deseada</a:t>
            </a:r>
            <a:endParaRPr lang="en-US" sz="1600" dirty="0"/>
          </a:p>
          <a:p>
            <a:pPr lvl="1"/>
            <a:r>
              <a:rPr lang="en-US" sz="1200" dirty="0"/>
              <a:t>Se </a:t>
            </a:r>
            <a:r>
              <a:rPr lang="en-US" sz="1200" dirty="0" err="1"/>
              <a:t>puede</a:t>
            </a:r>
            <a:r>
              <a:rPr lang="en-US" sz="1200" dirty="0"/>
              <a:t> </a:t>
            </a:r>
            <a:r>
              <a:rPr lang="en-US" sz="1200" dirty="0" err="1"/>
              <a:t>tener</a:t>
            </a:r>
            <a:r>
              <a:rPr lang="en-US" sz="1200" dirty="0"/>
              <a:t> un </a:t>
            </a:r>
            <a:r>
              <a:rPr lang="en-US" sz="1200" dirty="0" err="1"/>
              <a:t>controlador</a:t>
            </a:r>
            <a:r>
              <a:rPr lang="en-US" sz="1200" dirty="0"/>
              <a:t> </a:t>
            </a:r>
            <a:r>
              <a:rPr lang="en-US" sz="1200" dirty="0" err="1"/>
              <a:t>por</a:t>
            </a:r>
            <a:r>
              <a:rPr lang="en-US" sz="1200" dirty="0"/>
              <a:t> version </a:t>
            </a:r>
            <a:r>
              <a:rPr lang="en-US" sz="1200" dirty="0" err="1"/>
              <a:t>si</a:t>
            </a:r>
            <a:r>
              <a:rPr lang="en-US" sz="1200" dirty="0"/>
              <a:t> ambos no </a:t>
            </a:r>
            <a:r>
              <a:rPr lang="en-US" sz="1200" dirty="0" err="1"/>
              <a:t>comparten</a:t>
            </a:r>
            <a:r>
              <a:rPr lang="en-US" sz="1200" dirty="0"/>
              <a:t> </a:t>
            </a:r>
            <a:r>
              <a:rPr lang="en-US" sz="1200" dirty="0" err="1"/>
              <a:t>ruta</a:t>
            </a:r>
            <a:endParaRPr lang="en-US" sz="1200" dirty="0"/>
          </a:p>
          <a:p>
            <a:pPr lvl="1"/>
            <a:endParaRPr lang="en-US" sz="1200" dirty="0"/>
          </a:p>
        </p:txBody>
      </p:sp>
      <p:pic>
        <p:nvPicPr>
          <p:cNvPr id="2" name="object 6">
            <a:extLst>
              <a:ext uri="{FF2B5EF4-FFF2-40B4-BE49-F238E27FC236}">
                <a16:creationId xmlns:a16="http://schemas.microsoft.com/office/drawing/2014/main" id="{6D479632-1D55-1276-AB93-C499EB949B6B}"/>
              </a:ext>
            </a:extLst>
          </p:cNvPr>
          <p:cNvPicPr/>
          <p:nvPr/>
        </p:nvPicPr>
        <p:blipFill>
          <a:blip r:embed="rId2" cstate="print"/>
          <a:stretch>
            <a:fillRect/>
          </a:stretch>
        </p:blipFill>
        <p:spPr>
          <a:xfrm>
            <a:off x="6578361" y="3231440"/>
            <a:ext cx="5265296" cy="398410"/>
          </a:xfrm>
          <a:prstGeom prst="rect">
            <a:avLst/>
          </a:prstGeom>
        </p:spPr>
      </p:pic>
      <p:pic>
        <p:nvPicPr>
          <p:cNvPr id="3" name="object 5">
            <a:extLst>
              <a:ext uri="{FF2B5EF4-FFF2-40B4-BE49-F238E27FC236}">
                <a16:creationId xmlns:a16="http://schemas.microsoft.com/office/drawing/2014/main" id="{36FB6A3E-751B-6DA8-B219-8E77310AE439}"/>
              </a:ext>
            </a:extLst>
          </p:cNvPr>
          <p:cNvPicPr/>
          <p:nvPr/>
        </p:nvPicPr>
        <p:blipFill>
          <a:blip r:embed="rId3" cstate="print"/>
          <a:stretch>
            <a:fillRect/>
          </a:stretch>
        </p:blipFill>
        <p:spPr>
          <a:xfrm>
            <a:off x="910694" y="4437949"/>
            <a:ext cx="3938016" cy="2132076"/>
          </a:xfrm>
          <a:prstGeom prst="rect">
            <a:avLst/>
          </a:prstGeom>
        </p:spPr>
      </p:pic>
    </p:spTree>
    <p:extLst>
      <p:ext uri="{BB962C8B-B14F-4D97-AF65-F5344CB8AC3E}">
        <p14:creationId xmlns:p14="http://schemas.microsoft.com/office/powerpoint/2010/main" val="12502593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a:t>
            </a:r>
            <a:r>
              <a:rPr lang="en-US" dirty="0" err="1"/>
              <a:t>controladores</a:t>
            </a:r>
            <a:r>
              <a:rPr lang="en-US" dirty="0"/>
              <a:t> de ASP.NET Core MVC</a:t>
            </a:r>
            <a:endParaRPr lang="en-ES" dirty="0"/>
          </a:p>
        </p:txBody>
      </p:sp>
      <p:pic>
        <p:nvPicPr>
          <p:cNvPr id="5" name="Marcador de posición de imagen 4" descr="Una fórmula de cálculo">
            <a:extLst>
              <a:ext uri="{FF2B5EF4-FFF2-40B4-BE49-F238E27FC236}">
                <a16:creationId xmlns:a16="http://schemas.microsoft.com/office/drawing/2014/main" id="{CD4F7A95-C2C4-B315-4BC2-90E5D70CC84B}"/>
              </a:ext>
            </a:extLst>
          </p:cNvPr>
          <p:cNvPicPr>
            <a:picLocks noGrp="1" noChangeAspect="1"/>
          </p:cNvPicPr>
          <p:nvPr>
            <p:ph type="pic" sz="quarter" idx="15"/>
          </p:nvPr>
        </p:nvPicPr>
        <p:blipFill>
          <a:blip r:embed="rId2"/>
          <a:srcRect l="15417" r="15417"/>
          <a:stretch>
            <a:fillRect/>
          </a:stretch>
        </p:blipFill>
        <p:spPr/>
      </p:pic>
    </p:spTree>
    <p:extLst>
      <p:ext uri="{BB962C8B-B14F-4D97-AF65-F5344CB8AC3E}">
        <p14:creationId xmlns:p14="http://schemas.microsoft.com/office/powerpoint/2010/main" val="27937297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Definición</a:t>
            </a:r>
            <a:r>
              <a:rPr lang="en-US" dirty="0"/>
              <a:t> de la </a:t>
            </a:r>
            <a:r>
              <a:rPr lang="en-US" dirty="0" err="1"/>
              <a:t>estructura</a:t>
            </a:r>
            <a:r>
              <a:rPr lang="en-US" dirty="0"/>
              <a:t> de </a:t>
            </a:r>
            <a:r>
              <a:rPr lang="en-US" dirty="0" err="1"/>
              <a:t>datos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012619" cy="3114993"/>
          </a:xfrm>
        </p:spPr>
        <p:txBody>
          <a:bodyPr/>
          <a:lstStyle/>
          <a:p>
            <a:r>
              <a:rPr lang="en-US" sz="2000" dirty="0" err="1"/>
              <a:t>Clases</a:t>
            </a:r>
            <a:r>
              <a:rPr lang="en-US" sz="2000" dirty="0"/>
              <a:t> de </a:t>
            </a:r>
            <a:r>
              <a:rPr lang="en-US" sz="2000" dirty="0" err="1"/>
              <a:t>tipo</a:t>
            </a:r>
            <a:r>
              <a:rPr lang="en-US" sz="2000" dirty="0"/>
              <a:t> DTO</a:t>
            </a:r>
          </a:p>
          <a:p>
            <a:r>
              <a:rPr lang="en-US" sz="2000" dirty="0" err="1"/>
              <a:t>Contienen</a:t>
            </a:r>
            <a:r>
              <a:rPr lang="en-US" sz="2000" dirty="0"/>
              <a:t> </a:t>
            </a:r>
            <a:r>
              <a:rPr lang="en-US" sz="2000" dirty="0" err="1"/>
              <a:t>los</a:t>
            </a:r>
            <a:r>
              <a:rPr lang="en-US" sz="2000" dirty="0"/>
              <a:t> </a:t>
            </a:r>
            <a:r>
              <a:rPr lang="en-US" sz="2000" dirty="0" err="1"/>
              <a:t>datos</a:t>
            </a:r>
            <a:r>
              <a:rPr lang="en-US" sz="2000" dirty="0"/>
              <a:t> que </a:t>
            </a:r>
            <a:r>
              <a:rPr lang="en-US" sz="2000" dirty="0" err="1"/>
              <a:t>reciben</a:t>
            </a:r>
            <a:r>
              <a:rPr lang="en-US" sz="2000" dirty="0"/>
              <a:t> las </a:t>
            </a:r>
            <a:r>
              <a:rPr lang="en-US" sz="2000" dirty="0" err="1"/>
              <a:t>acciones</a:t>
            </a:r>
            <a:endParaRPr lang="en-US" sz="2000" dirty="0"/>
          </a:p>
          <a:p>
            <a:r>
              <a:rPr lang="en-US" sz="2000" dirty="0"/>
              <a:t>Se </a:t>
            </a:r>
            <a:r>
              <a:rPr lang="en-US" sz="2000" dirty="0" err="1"/>
              <a:t>pueden</a:t>
            </a:r>
            <a:r>
              <a:rPr lang="en-US" sz="2000" dirty="0"/>
              <a:t> </a:t>
            </a:r>
            <a:r>
              <a:rPr lang="en-US" sz="2000" dirty="0" err="1"/>
              <a:t>mapear</a:t>
            </a:r>
            <a:r>
              <a:rPr lang="en-US" sz="2000" dirty="0"/>
              <a:t> contra </a:t>
            </a:r>
            <a:r>
              <a:rPr lang="en-US" sz="2000" dirty="0" err="1"/>
              <a:t>una</a:t>
            </a:r>
            <a:r>
              <a:rPr lang="en-US" sz="2000" dirty="0"/>
              <a:t> vista</a:t>
            </a:r>
          </a:p>
          <a:p>
            <a:r>
              <a:rPr lang="en-US" sz="2000" dirty="0" err="1"/>
              <a:t>Contienen</a:t>
            </a:r>
            <a:r>
              <a:rPr lang="en-US" sz="2000" dirty="0"/>
              <a:t> </a:t>
            </a:r>
            <a:r>
              <a:rPr lang="en-US" sz="2000" dirty="0" err="1"/>
              <a:t>atributos</a:t>
            </a:r>
            <a:r>
              <a:rPr lang="en-US" sz="2000" dirty="0"/>
              <a:t> para </a:t>
            </a:r>
            <a:r>
              <a:rPr lang="en-US" sz="2000" dirty="0" err="1"/>
              <a:t>validar</a:t>
            </a:r>
            <a:r>
              <a:rPr lang="en-US" sz="2000" dirty="0"/>
              <a:t> </a:t>
            </a:r>
            <a:r>
              <a:rPr lang="en-US" sz="2000" dirty="0" err="1"/>
              <a:t>los</a:t>
            </a:r>
            <a:r>
              <a:rPr lang="en-US" sz="2000" dirty="0"/>
              <a:t> </a:t>
            </a:r>
            <a:r>
              <a:rPr lang="en-US" sz="2000" dirty="0" err="1"/>
              <a:t>datos</a:t>
            </a:r>
            <a:endParaRPr lang="en-US" sz="2000" dirty="0"/>
          </a:p>
          <a:p>
            <a:pPr marL="0" indent="0">
              <a:buNone/>
            </a:pPr>
            <a:r>
              <a:rPr lang="en-US" sz="2000" dirty="0">
                <a:solidFill>
                  <a:schemeClr val="accent1"/>
                </a:solidFill>
                <a:hlinkClick r:id="rId2">
                  <a:extLst>
                    <a:ext uri="{A12FA001-AC4F-418D-AE19-62706E023703}">
                      <ahyp:hlinkClr xmlns:ahyp="http://schemas.microsoft.com/office/drawing/2018/hyperlinkcolor" val="tx"/>
                    </a:ext>
                  </a:extLst>
                </a:hlinkClick>
              </a:rPr>
              <a:t>https://learn.microsoft.com/en-us/dotnet/api/system.componentmodel.dataannotations?view=net-6.0</a:t>
            </a:r>
            <a:endParaRPr lang="en-US" sz="2000" dirty="0">
              <a:solidFill>
                <a:schemeClr val="accent1"/>
              </a:solidFill>
            </a:endParaRPr>
          </a:p>
        </p:txBody>
      </p:sp>
      <p:pic>
        <p:nvPicPr>
          <p:cNvPr id="5" name="Imagen 4">
            <a:extLst>
              <a:ext uri="{FF2B5EF4-FFF2-40B4-BE49-F238E27FC236}">
                <a16:creationId xmlns:a16="http://schemas.microsoft.com/office/drawing/2014/main" id="{0631CF02-008B-CDED-4366-39715A28B0BB}"/>
              </a:ext>
            </a:extLst>
          </p:cNvPr>
          <p:cNvPicPr>
            <a:picLocks noChangeAspect="1"/>
          </p:cNvPicPr>
          <p:nvPr/>
        </p:nvPicPr>
        <p:blipFill>
          <a:blip r:embed="rId3"/>
          <a:stretch>
            <a:fillRect/>
          </a:stretch>
        </p:blipFill>
        <p:spPr>
          <a:xfrm>
            <a:off x="7376149" y="2157985"/>
            <a:ext cx="4058216" cy="2762636"/>
          </a:xfrm>
          <a:prstGeom prst="rect">
            <a:avLst/>
          </a:prstGeom>
        </p:spPr>
      </p:pic>
    </p:spTree>
    <p:extLst>
      <p:ext uri="{BB962C8B-B14F-4D97-AF65-F5344CB8AC3E}">
        <p14:creationId xmlns:p14="http://schemas.microsoft.com/office/powerpoint/2010/main" val="20240974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Validaciones</a:t>
            </a:r>
            <a:r>
              <a:rPr lang="en-US" dirty="0"/>
              <a:t> custom</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973811" cy="3114993"/>
          </a:xfrm>
        </p:spPr>
        <p:txBody>
          <a:bodyPr/>
          <a:lstStyle/>
          <a:p>
            <a:r>
              <a:rPr lang="en-US" sz="2000" dirty="0"/>
              <a:t>Podemos </a:t>
            </a:r>
            <a:r>
              <a:rPr lang="en-US" sz="2000" dirty="0" err="1"/>
              <a:t>implementar</a:t>
            </a:r>
            <a:r>
              <a:rPr lang="en-US" sz="2000" dirty="0"/>
              <a:t> </a:t>
            </a:r>
            <a:r>
              <a:rPr lang="en-US" sz="2000" dirty="0" err="1"/>
              <a:t>nuestros</a:t>
            </a:r>
            <a:r>
              <a:rPr lang="en-US" sz="2000" dirty="0"/>
              <a:t> </a:t>
            </a:r>
            <a:r>
              <a:rPr lang="en-US" sz="2000" dirty="0" err="1"/>
              <a:t>propios</a:t>
            </a:r>
            <a:r>
              <a:rPr lang="en-US" sz="2000" dirty="0"/>
              <a:t> </a:t>
            </a:r>
            <a:r>
              <a:rPr lang="en-US" sz="2000" dirty="0" err="1"/>
              <a:t>atributos</a:t>
            </a:r>
            <a:r>
              <a:rPr lang="en-US" sz="2000" dirty="0"/>
              <a:t> de </a:t>
            </a:r>
            <a:r>
              <a:rPr lang="en-US" sz="2000" dirty="0" err="1"/>
              <a:t>validación</a:t>
            </a:r>
            <a:r>
              <a:rPr lang="en-US" sz="2000" dirty="0"/>
              <a:t> </a:t>
            </a:r>
            <a:r>
              <a:rPr lang="en-US" sz="2000" dirty="0" err="1"/>
              <a:t>heredando</a:t>
            </a:r>
            <a:r>
              <a:rPr lang="en-US" sz="2000" dirty="0"/>
              <a:t> de </a:t>
            </a:r>
            <a:r>
              <a:rPr lang="en-US" sz="2000" dirty="0" err="1"/>
              <a:t>ValidationAttribute</a:t>
            </a:r>
            <a:endParaRPr lang="en-US" sz="2000" dirty="0"/>
          </a:p>
        </p:txBody>
      </p:sp>
      <p:pic>
        <p:nvPicPr>
          <p:cNvPr id="3" name="Imagen 2">
            <a:extLst>
              <a:ext uri="{FF2B5EF4-FFF2-40B4-BE49-F238E27FC236}">
                <a16:creationId xmlns:a16="http://schemas.microsoft.com/office/drawing/2014/main" id="{428002CA-CE4E-50C9-CF32-FCF2AE1F6455}"/>
              </a:ext>
            </a:extLst>
          </p:cNvPr>
          <p:cNvPicPr>
            <a:picLocks noChangeAspect="1"/>
          </p:cNvPicPr>
          <p:nvPr/>
        </p:nvPicPr>
        <p:blipFill>
          <a:blip r:embed="rId2"/>
          <a:stretch>
            <a:fillRect/>
          </a:stretch>
        </p:blipFill>
        <p:spPr>
          <a:xfrm>
            <a:off x="910695" y="4273922"/>
            <a:ext cx="3296110" cy="2000529"/>
          </a:xfrm>
          <a:prstGeom prst="rect">
            <a:avLst/>
          </a:prstGeom>
        </p:spPr>
      </p:pic>
      <p:pic>
        <p:nvPicPr>
          <p:cNvPr id="13" name="Imagen 12">
            <a:extLst>
              <a:ext uri="{FF2B5EF4-FFF2-40B4-BE49-F238E27FC236}">
                <a16:creationId xmlns:a16="http://schemas.microsoft.com/office/drawing/2014/main" id="{296E757E-800E-7C38-D639-CBD151AAD884}"/>
              </a:ext>
            </a:extLst>
          </p:cNvPr>
          <p:cNvPicPr>
            <a:picLocks noChangeAspect="1"/>
          </p:cNvPicPr>
          <p:nvPr/>
        </p:nvPicPr>
        <p:blipFill>
          <a:blip r:embed="rId3"/>
          <a:stretch>
            <a:fillRect/>
          </a:stretch>
        </p:blipFill>
        <p:spPr>
          <a:xfrm>
            <a:off x="6096000" y="1244549"/>
            <a:ext cx="5658640" cy="5029902"/>
          </a:xfrm>
          <a:prstGeom prst="rect">
            <a:avLst/>
          </a:prstGeom>
        </p:spPr>
      </p:pic>
    </p:spTree>
    <p:extLst>
      <p:ext uri="{BB962C8B-B14F-4D97-AF65-F5344CB8AC3E}">
        <p14:creationId xmlns:p14="http://schemas.microsoft.com/office/powerpoint/2010/main" val="26984389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err="1"/>
              <a:t>Modelos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185305" cy="349308"/>
          </a:xfrm>
        </p:spPr>
        <p:txBody>
          <a:bodyPr/>
          <a:lstStyle/>
          <a:p>
            <a:r>
              <a:rPr lang="en-US" dirty="0" err="1"/>
              <a:t>Validaciones</a:t>
            </a:r>
            <a:r>
              <a:rPr lang="en-US" dirty="0"/>
              <a:t> custom</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339329" cy="3114993"/>
          </a:xfrm>
        </p:spPr>
        <p:txBody>
          <a:bodyPr/>
          <a:lstStyle/>
          <a:p>
            <a:r>
              <a:rPr lang="en-US" sz="2000" dirty="0" err="1"/>
              <a:t>También</a:t>
            </a:r>
            <a:r>
              <a:rPr lang="en-US" sz="2000" dirty="0"/>
              <a:t> </a:t>
            </a:r>
            <a:r>
              <a:rPr lang="en-US" sz="2000" dirty="0" err="1"/>
              <a:t>podemos</a:t>
            </a:r>
            <a:r>
              <a:rPr lang="en-US" sz="2000" dirty="0"/>
              <a:t> </a:t>
            </a:r>
            <a:r>
              <a:rPr lang="en-US" sz="2000" dirty="0" err="1"/>
              <a:t>personalizar</a:t>
            </a:r>
            <a:r>
              <a:rPr lang="en-US" sz="2000" dirty="0"/>
              <a:t> las </a:t>
            </a:r>
            <a:r>
              <a:rPr lang="en-US" sz="2000" dirty="0" err="1"/>
              <a:t>validaciones</a:t>
            </a:r>
            <a:r>
              <a:rPr lang="en-US" sz="2000" dirty="0"/>
              <a:t> para un </a:t>
            </a:r>
            <a:r>
              <a:rPr lang="en-US" sz="2000" dirty="0" err="1"/>
              <a:t>modelo</a:t>
            </a:r>
            <a:r>
              <a:rPr lang="en-US" sz="2000" dirty="0"/>
              <a:t>, </a:t>
            </a:r>
            <a:r>
              <a:rPr lang="en-US" sz="2000" dirty="0" err="1"/>
              <a:t>implementando</a:t>
            </a:r>
            <a:r>
              <a:rPr lang="en-US" sz="2000" dirty="0"/>
              <a:t> </a:t>
            </a:r>
            <a:r>
              <a:rPr lang="en-US" sz="2000" dirty="0" err="1"/>
              <a:t>el</a:t>
            </a:r>
            <a:r>
              <a:rPr lang="en-US" sz="2000" dirty="0"/>
              <a:t> </a:t>
            </a:r>
            <a:r>
              <a:rPr lang="en-US" sz="2000" dirty="0" err="1"/>
              <a:t>interfaz</a:t>
            </a:r>
            <a:r>
              <a:rPr lang="en-US" sz="2000" dirty="0"/>
              <a:t> </a:t>
            </a:r>
            <a:r>
              <a:rPr lang="en-US" sz="2000" dirty="0" err="1"/>
              <a:t>IValidatableObject</a:t>
            </a:r>
            <a:endParaRPr lang="en-US" sz="2000" dirty="0"/>
          </a:p>
        </p:txBody>
      </p:sp>
      <p:pic>
        <p:nvPicPr>
          <p:cNvPr id="4" name="Imagen 3">
            <a:extLst>
              <a:ext uri="{FF2B5EF4-FFF2-40B4-BE49-F238E27FC236}">
                <a16:creationId xmlns:a16="http://schemas.microsoft.com/office/drawing/2014/main" id="{F91CB144-302F-15E2-D9BE-5FDCA14F9C4C}"/>
              </a:ext>
            </a:extLst>
          </p:cNvPr>
          <p:cNvPicPr>
            <a:picLocks noChangeAspect="1"/>
          </p:cNvPicPr>
          <p:nvPr/>
        </p:nvPicPr>
        <p:blipFill>
          <a:blip r:embed="rId2"/>
          <a:stretch>
            <a:fillRect/>
          </a:stretch>
        </p:blipFill>
        <p:spPr>
          <a:xfrm>
            <a:off x="5657123" y="2456096"/>
            <a:ext cx="6239746" cy="3896269"/>
          </a:xfrm>
          <a:prstGeom prst="rect">
            <a:avLst/>
          </a:prstGeom>
        </p:spPr>
      </p:pic>
    </p:spTree>
    <p:extLst>
      <p:ext uri="{BB962C8B-B14F-4D97-AF65-F5344CB8AC3E}">
        <p14:creationId xmlns:p14="http://schemas.microsoft.com/office/powerpoint/2010/main" val="32221741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a:t>
            </a:r>
            <a:r>
              <a:rPr lang="en-US" dirty="0" err="1"/>
              <a:t>modelos</a:t>
            </a:r>
            <a:r>
              <a:rPr lang="en-US" dirty="0"/>
              <a:t> de ASP.NET Core MVC</a:t>
            </a:r>
            <a:endParaRPr lang="en-ES" dirty="0"/>
          </a:p>
        </p:txBody>
      </p:sp>
      <p:pic>
        <p:nvPicPr>
          <p:cNvPr id="5" name="Marcador de posición de imagen 4" descr="Una fórmula de cálculo">
            <a:extLst>
              <a:ext uri="{FF2B5EF4-FFF2-40B4-BE49-F238E27FC236}">
                <a16:creationId xmlns:a16="http://schemas.microsoft.com/office/drawing/2014/main" id="{CD4F7A95-C2C4-B315-4BC2-90E5D70CC84B}"/>
              </a:ext>
            </a:extLst>
          </p:cNvPr>
          <p:cNvPicPr>
            <a:picLocks noGrp="1" noChangeAspect="1"/>
          </p:cNvPicPr>
          <p:nvPr>
            <p:ph type="pic" sz="quarter" idx="15"/>
          </p:nvPr>
        </p:nvPicPr>
        <p:blipFill>
          <a:blip r:embed="rId2"/>
          <a:srcRect l="15417" r="15417"/>
          <a:stretch>
            <a:fillRect/>
          </a:stretch>
        </p:blipFill>
        <p:spPr/>
      </p:pic>
    </p:spTree>
    <p:extLst>
      <p:ext uri="{BB962C8B-B14F-4D97-AF65-F5344CB8AC3E}">
        <p14:creationId xmlns:p14="http://schemas.microsoft.com/office/powerpoint/2010/main" val="37150231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Vistas</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a:t>Dos </a:t>
            </a:r>
            <a:r>
              <a:rPr lang="en-US" dirty="0" err="1"/>
              <a:t>formas</a:t>
            </a:r>
            <a:r>
              <a:rPr lang="en-US" dirty="0"/>
              <a:t> de </a:t>
            </a:r>
            <a:r>
              <a:rPr lang="en-US" dirty="0" err="1"/>
              <a:t>crear</a:t>
            </a:r>
            <a:r>
              <a:rPr lang="en-US" dirty="0"/>
              <a:t> vistas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932962" cy="3114993"/>
          </a:xfrm>
        </p:spPr>
        <p:txBody>
          <a:bodyPr/>
          <a:lstStyle/>
          <a:p>
            <a:r>
              <a:rPr lang="en-US" sz="1600" dirty="0">
                <a:solidFill>
                  <a:schemeClr val="accent1"/>
                </a:solidFill>
              </a:rPr>
              <a:t>MVC: </a:t>
            </a:r>
            <a:r>
              <a:rPr lang="en-US" sz="1600" dirty="0" err="1"/>
              <a:t>Usando</a:t>
            </a:r>
            <a:r>
              <a:rPr lang="en-US" sz="1600" dirty="0"/>
              <a:t> </a:t>
            </a:r>
            <a:r>
              <a:rPr lang="en-US" sz="1600" dirty="0" err="1"/>
              <a:t>el</a:t>
            </a:r>
            <a:r>
              <a:rPr lang="en-US" sz="1600" dirty="0"/>
              <a:t> </a:t>
            </a:r>
            <a:r>
              <a:rPr lang="en-US" sz="1600" dirty="0" err="1"/>
              <a:t>propio</a:t>
            </a:r>
            <a:r>
              <a:rPr lang="en-US" sz="1600" dirty="0"/>
              <a:t> framework MVC </a:t>
            </a:r>
            <a:r>
              <a:rPr lang="en-US" sz="1600" dirty="0" err="1"/>
              <a:t>podemos</a:t>
            </a:r>
            <a:r>
              <a:rPr lang="en-US" sz="1600" dirty="0"/>
              <a:t> </a:t>
            </a:r>
            <a:r>
              <a:rPr lang="en-US" sz="1600" dirty="0" err="1"/>
              <a:t>crear</a:t>
            </a:r>
            <a:r>
              <a:rPr lang="en-US" sz="1600" dirty="0"/>
              <a:t> vistas</a:t>
            </a:r>
          </a:p>
          <a:p>
            <a:pPr lvl="1"/>
            <a:r>
              <a:rPr lang="en-US" sz="1400" dirty="0" err="1"/>
              <a:t>Desde</a:t>
            </a:r>
            <a:r>
              <a:rPr lang="en-US" sz="1400" dirty="0"/>
              <a:t> </a:t>
            </a:r>
            <a:r>
              <a:rPr lang="en-US" sz="1400" dirty="0" err="1"/>
              <a:t>el</a:t>
            </a:r>
            <a:r>
              <a:rPr lang="en-US" sz="1400" dirty="0"/>
              <a:t> </a:t>
            </a:r>
            <a:r>
              <a:rPr lang="en-US" sz="1400" dirty="0" err="1"/>
              <a:t>propio</a:t>
            </a:r>
            <a:r>
              <a:rPr lang="en-US" sz="1400" dirty="0"/>
              <a:t> </a:t>
            </a:r>
            <a:r>
              <a:rPr lang="en-US" sz="1400" dirty="0" err="1"/>
              <a:t>controlador</a:t>
            </a:r>
            <a:r>
              <a:rPr lang="en-US" sz="1400" dirty="0"/>
              <a:t> </a:t>
            </a:r>
            <a:r>
              <a:rPr lang="en-US" sz="1400" dirty="0" err="1"/>
              <a:t>llamando</a:t>
            </a:r>
            <a:r>
              <a:rPr lang="en-US" sz="1400" dirty="0"/>
              <a:t> al </a:t>
            </a:r>
            <a:r>
              <a:rPr lang="en-US" sz="1400" dirty="0" err="1"/>
              <a:t>método</a:t>
            </a:r>
            <a:r>
              <a:rPr lang="en-US" sz="1400" dirty="0"/>
              <a:t> View()</a:t>
            </a:r>
          </a:p>
          <a:p>
            <a:pPr lvl="1"/>
            <a:r>
              <a:rPr lang="en-US" sz="1400" dirty="0"/>
              <a:t>Las vistas son </a:t>
            </a:r>
            <a:r>
              <a:rPr lang="en-US" sz="1400" dirty="0" err="1"/>
              <a:t>ficheros</a:t>
            </a:r>
            <a:r>
              <a:rPr lang="en-US" sz="1400" dirty="0"/>
              <a:t> </a:t>
            </a:r>
            <a:r>
              <a:rPr lang="en-US" sz="1400" dirty="0" err="1"/>
              <a:t>en</a:t>
            </a:r>
            <a:r>
              <a:rPr lang="en-US" sz="1400" dirty="0"/>
              <a:t> </a:t>
            </a:r>
            <a:r>
              <a:rPr lang="en-US" sz="1400" dirty="0" err="1"/>
              <a:t>formato</a:t>
            </a:r>
            <a:r>
              <a:rPr lang="en-US" sz="1400" dirty="0"/>
              <a:t> </a:t>
            </a:r>
            <a:r>
              <a:rPr lang="en-US" sz="1400" dirty="0" err="1"/>
              <a:t>cshtml</a:t>
            </a:r>
            <a:r>
              <a:rPr lang="en-US" sz="1400" dirty="0"/>
              <a:t> con </a:t>
            </a:r>
            <a:r>
              <a:rPr lang="en-US" sz="1400" dirty="0" err="1"/>
              <a:t>sintaxis</a:t>
            </a:r>
            <a:r>
              <a:rPr lang="en-US" sz="1400" dirty="0"/>
              <a:t> razor</a:t>
            </a:r>
          </a:p>
          <a:p>
            <a:pPr lvl="1"/>
            <a:r>
              <a:rPr lang="en-US" sz="1400" dirty="0"/>
              <a:t>Se </a:t>
            </a:r>
            <a:r>
              <a:rPr lang="en-US" sz="1400" dirty="0" err="1"/>
              <a:t>localizan</a:t>
            </a:r>
            <a:r>
              <a:rPr lang="en-US" sz="1400" dirty="0"/>
              <a:t> </a:t>
            </a:r>
            <a:r>
              <a:rPr lang="en-US" sz="1400" dirty="0" err="1"/>
              <a:t>en</a:t>
            </a:r>
            <a:r>
              <a:rPr lang="en-US" sz="1400" dirty="0"/>
              <a:t> </a:t>
            </a:r>
            <a:r>
              <a:rPr lang="en-US" sz="1400" dirty="0" err="1"/>
              <a:t>el</a:t>
            </a:r>
            <a:r>
              <a:rPr lang="en-US" sz="1400" dirty="0"/>
              <a:t> </a:t>
            </a:r>
            <a:r>
              <a:rPr lang="en-US" sz="1400" dirty="0" err="1"/>
              <a:t>sistema</a:t>
            </a:r>
            <a:r>
              <a:rPr lang="en-US" sz="1400" dirty="0"/>
              <a:t> de </a:t>
            </a:r>
            <a:r>
              <a:rPr lang="en-US" sz="1400" dirty="0" err="1"/>
              <a:t>archivos</a:t>
            </a:r>
            <a:r>
              <a:rPr lang="en-US" sz="1400" dirty="0"/>
              <a:t> </a:t>
            </a:r>
            <a:r>
              <a:rPr lang="en-US" sz="1400" dirty="0" err="1"/>
              <a:t>por</a:t>
            </a:r>
            <a:r>
              <a:rPr lang="en-US" sz="1400" dirty="0"/>
              <a:t> </a:t>
            </a:r>
            <a:r>
              <a:rPr lang="en-US" sz="1400" dirty="0" err="1"/>
              <a:t>convención</a:t>
            </a:r>
            <a:endParaRPr lang="en-US" sz="1400" dirty="0"/>
          </a:p>
          <a:p>
            <a:r>
              <a:rPr lang="en-US" sz="1600" dirty="0">
                <a:solidFill>
                  <a:schemeClr val="accent1"/>
                </a:solidFill>
              </a:rPr>
              <a:t>Razor Pages: </a:t>
            </a:r>
            <a:r>
              <a:rPr lang="en-US" sz="1600" dirty="0"/>
              <a:t>Framework </a:t>
            </a:r>
            <a:r>
              <a:rPr lang="en-US" sz="1600" dirty="0" err="1"/>
              <a:t>más</a:t>
            </a:r>
            <a:r>
              <a:rPr lang="en-US" sz="1600" dirty="0"/>
              <a:t> nuevo </a:t>
            </a:r>
            <a:r>
              <a:rPr lang="en-US" sz="1600" dirty="0" err="1"/>
              <a:t>dedicado</a:t>
            </a:r>
            <a:r>
              <a:rPr lang="en-US" sz="1600" dirty="0"/>
              <a:t> </a:t>
            </a:r>
            <a:r>
              <a:rPr lang="en-US" sz="1600" dirty="0" err="1"/>
              <a:t>exclusivamente</a:t>
            </a:r>
            <a:r>
              <a:rPr lang="en-US" sz="1600" dirty="0"/>
              <a:t> a vistas</a:t>
            </a:r>
          </a:p>
          <a:p>
            <a:pPr lvl="1"/>
            <a:r>
              <a:rPr lang="en-US" sz="1400" dirty="0"/>
              <a:t>Una razor page es </a:t>
            </a:r>
            <a:r>
              <a:rPr lang="en-US" sz="1400" dirty="0" err="1"/>
              <a:t>autocontenida</a:t>
            </a:r>
            <a:r>
              <a:rPr lang="en-US" sz="1400" dirty="0"/>
              <a:t>, no </a:t>
            </a:r>
            <a:r>
              <a:rPr lang="en-US" sz="1400" dirty="0" err="1"/>
              <a:t>necesita</a:t>
            </a:r>
            <a:r>
              <a:rPr lang="en-US" sz="1400" dirty="0"/>
              <a:t> </a:t>
            </a:r>
            <a:r>
              <a:rPr lang="en-US" sz="1400" dirty="0" err="1"/>
              <a:t>controlador</a:t>
            </a:r>
            <a:endParaRPr lang="en-US" sz="1400" dirty="0"/>
          </a:p>
          <a:p>
            <a:pPr lvl="1"/>
            <a:r>
              <a:rPr lang="en-US" sz="1400" dirty="0" err="1"/>
              <a:t>Requiren</a:t>
            </a:r>
            <a:r>
              <a:rPr lang="en-US" sz="1400" dirty="0"/>
              <a:t> </a:t>
            </a:r>
            <a:r>
              <a:rPr lang="en-US" sz="1400" dirty="0" err="1"/>
              <a:t>menos</a:t>
            </a:r>
            <a:r>
              <a:rPr lang="en-US" sz="1400" dirty="0"/>
              <a:t> </a:t>
            </a:r>
            <a:r>
              <a:rPr lang="en-US" sz="1400" dirty="0" err="1"/>
              <a:t>código</a:t>
            </a:r>
            <a:r>
              <a:rPr lang="en-US" sz="1400" dirty="0"/>
              <a:t> “boilerplate”</a:t>
            </a:r>
          </a:p>
          <a:p>
            <a:pPr lvl="1"/>
            <a:r>
              <a:rPr lang="en-US" sz="1400" dirty="0" err="1"/>
              <a:t>Método</a:t>
            </a:r>
            <a:r>
              <a:rPr lang="en-US" sz="1400" dirty="0"/>
              <a:t> </a:t>
            </a:r>
            <a:r>
              <a:rPr lang="en-US" sz="1400" dirty="0" err="1"/>
              <a:t>recomendado</a:t>
            </a:r>
            <a:r>
              <a:rPr lang="en-US" sz="1400" dirty="0"/>
              <a:t> de </a:t>
            </a:r>
            <a:r>
              <a:rPr lang="en-US" sz="1400" dirty="0" err="1"/>
              <a:t>ahora</a:t>
            </a:r>
            <a:r>
              <a:rPr lang="en-US" sz="1400" dirty="0"/>
              <a:t> </a:t>
            </a:r>
            <a:r>
              <a:rPr lang="en-US" sz="1400" dirty="0" err="1"/>
              <a:t>en</a:t>
            </a:r>
            <a:r>
              <a:rPr lang="en-US" sz="1400" dirty="0"/>
              <a:t> </a:t>
            </a:r>
            <a:r>
              <a:rPr lang="en-US" sz="1400" dirty="0" err="1"/>
              <a:t>adelante</a:t>
            </a:r>
            <a:endParaRPr lang="en-US" sz="1400" dirty="0"/>
          </a:p>
        </p:txBody>
      </p:sp>
    </p:spTree>
    <p:extLst>
      <p:ext uri="{BB962C8B-B14F-4D97-AF65-F5344CB8AC3E}">
        <p14:creationId xmlns:p14="http://schemas.microsoft.com/office/powerpoint/2010/main" val="3876393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Decoración</a:t>
            </a:r>
            <a:r>
              <a:rPr lang="en-US" dirty="0"/>
              <a:t> de endpoints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6174350" cy="3114993"/>
          </a:xfrm>
        </p:spPr>
        <p:txBody>
          <a:bodyPr/>
          <a:lstStyle/>
          <a:p>
            <a:r>
              <a:rPr lang="en-US" sz="1600" dirty="0"/>
              <a:t>Al </a:t>
            </a:r>
            <a:r>
              <a:rPr lang="en-US" sz="1600" dirty="0" err="1"/>
              <a:t>igual</a:t>
            </a:r>
            <a:r>
              <a:rPr lang="en-US" sz="1600" dirty="0"/>
              <a:t> que </a:t>
            </a:r>
            <a:r>
              <a:rPr lang="en-US" sz="1600" dirty="0" err="1"/>
              <a:t>en</a:t>
            </a:r>
            <a:r>
              <a:rPr lang="en-US" sz="1600" dirty="0"/>
              <a:t> las minimal APIs, </a:t>
            </a:r>
            <a:r>
              <a:rPr lang="en-US" sz="1600" dirty="0" err="1"/>
              <a:t>podemos</a:t>
            </a:r>
            <a:r>
              <a:rPr lang="en-US" sz="1600" dirty="0"/>
              <a:t> </a:t>
            </a:r>
            <a:r>
              <a:rPr lang="en-US" sz="1600" dirty="0" err="1"/>
              <a:t>decorar</a:t>
            </a:r>
            <a:r>
              <a:rPr lang="en-US" sz="1600" dirty="0"/>
              <a:t> </a:t>
            </a:r>
            <a:r>
              <a:rPr lang="en-US" sz="1600" dirty="0" err="1"/>
              <a:t>los</a:t>
            </a:r>
            <a:r>
              <a:rPr lang="en-US" sz="1600" dirty="0"/>
              <a:t> endpoints para </a:t>
            </a:r>
            <a:r>
              <a:rPr lang="en-US" sz="1600" dirty="0" err="1"/>
              <a:t>generar</a:t>
            </a:r>
            <a:r>
              <a:rPr lang="en-US" sz="1600" dirty="0"/>
              <a:t> </a:t>
            </a:r>
            <a:r>
              <a:rPr lang="en-US" sz="1600" dirty="0" err="1"/>
              <a:t>mejor</a:t>
            </a:r>
            <a:r>
              <a:rPr lang="en-US" sz="1600" dirty="0"/>
              <a:t> </a:t>
            </a:r>
            <a:r>
              <a:rPr lang="en-US" sz="1600" dirty="0" err="1"/>
              <a:t>documentación</a:t>
            </a:r>
            <a:endParaRPr lang="en-US" sz="1600" dirty="0"/>
          </a:p>
          <a:p>
            <a:r>
              <a:rPr lang="en-US" sz="1600" dirty="0" err="1"/>
              <a:t>En</a:t>
            </a:r>
            <a:r>
              <a:rPr lang="en-US" sz="1600" dirty="0"/>
              <a:t> </a:t>
            </a:r>
            <a:r>
              <a:rPr lang="en-US" sz="1600" dirty="0" err="1"/>
              <a:t>este</a:t>
            </a:r>
            <a:r>
              <a:rPr lang="en-US" sz="1600" dirty="0"/>
              <a:t> </a:t>
            </a:r>
            <a:r>
              <a:rPr lang="en-US" sz="1600" dirty="0" err="1"/>
              <a:t>caso</a:t>
            </a:r>
            <a:r>
              <a:rPr lang="en-US" sz="1600" dirty="0"/>
              <a:t> </a:t>
            </a:r>
            <a:r>
              <a:rPr lang="en-US" sz="1600" dirty="0" err="1"/>
              <a:t>los</a:t>
            </a:r>
            <a:r>
              <a:rPr lang="en-US" sz="1600" dirty="0"/>
              <a:t> endpoints se </a:t>
            </a:r>
            <a:r>
              <a:rPr lang="en-US" sz="1600" dirty="0" err="1"/>
              <a:t>decoran</a:t>
            </a:r>
            <a:r>
              <a:rPr lang="en-US" sz="1600" dirty="0"/>
              <a:t> con </a:t>
            </a:r>
            <a:r>
              <a:rPr lang="en-US" sz="1600" dirty="0" err="1"/>
              <a:t>atributos</a:t>
            </a:r>
            <a:endParaRPr lang="en-US" sz="1600" dirty="0"/>
          </a:p>
          <a:p>
            <a:endParaRPr lang="en-US" sz="1400" dirty="0"/>
          </a:p>
        </p:txBody>
      </p:sp>
      <p:pic>
        <p:nvPicPr>
          <p:cNvPr id="12" name="Imagen 11">
            <a:extLst>
              <a:ext uri="{FF2B5EF4-FFF2-40B4-BE49-F238E27FC236}">
                <a16:creationId xmlns:a16="http://schemas.microsoft.com/office/drawing/2014/main" id="{14D14F25-E007-B30D-56D5-12DE96F5234B}"/>
              </a:ext>
            </a:extLst>
          </p:cNvPr>
          <p:cNvPicPr>
            <a:picLocks noChangeAspect="1"/>
          </p:cNvPicPr>
          <p:nvPr/>
        </p:nvPicPr>
        <p:blipFill>
          <a:blip r:embed="rId2"/>
          <a:stretch>
            <a:fillRect/>
          </a:stretch>
        </p:blipFill>
        <p:spPr>
          <a:xfrm>
            <a:off x="7237932" y="2929167"/>
            <a:ext cx="4580843" cy="3221519"/>
          </a:xfrm>
          <a:prstGeom prst="rect">
            <a:avLst/>
          </a:prstGeom>
        </p:spPr>
      </p:pic>
    </p:spTree>
    <p:extLst>
      <p:ext uri="{BB962C8B-B14F-4D97-AF65-F5344CB8AC3E}">
        <p14:creationId xmlns:p14="http://schemas.microsoft.com/office/powerpoint/2010/main" val="7030956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4" y="2456096"/>
            <a:ext cx="5826007" cy="349308"/>
          </a:xfrm>
        </p:spPr>
        <p:txBody>
          <a:bodyPr/>
          <a:lstStyle/>
          <a:p>
            <a:r>
              <a:rPr lang="en-US" dirty="0" err="1"/>
              <a:t>Versionado</a:t>
            </a:r>
            <a:r>
              <a:rPr lang="en-US" dirty="0"/>
              <a:t> de APIs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441550" cy="3114993"/>
          </a:xfrm>
        </p:spPr>
        <p:txBody>
          <a:bodyPr/>
          <a:lstStyle/>
          <a:p>
            <a:r>
              <a:rPr lang="en-US" sz="1400" dirty="0"/>
              <a:t>Se </a:t>
            </a:r>
            <a:r>
              <a:rPr lang="en-US" sz="1400" dirty="0" err="1"/>
              <a:t>puede</a:t>
            </a:r>
            <a:r>
              <a:rPr lang="en-US" sz="1400" dirty="0"/>
              <a:t> </a:t>
            </a:r>
            <a:r>
              <a:rPr lang="en-US" sz="1400" dirty="0" err="1"/>
              <a:t>configurar</a:t>
            </a:r>
            <a:r>
              <a:rPr lang="en-US" sz="1400" dirty="0"/>
              <a:t> swagger para </a:t>
            </a:r>
            <a:r>
              <a:rPr lang="en-US" sz="1400" dirty="0" err="1"/>
              <a:t>generar</a:t>
            </a:r>
            <a:r>
              <a:rPr lang="en-US" sz="1400" dirty="0"/>
              <a:t> </a:t>
            </a:r>
            <a:r>
              <a:rPr lang="en-US" sz="1400" dirty="0" err="1"/>
              <a:t>una</a:t>
            </a:r>
            <a:r>
              <a:rPr lang="en-US" sz="1400" dirty="0"/>
              <a:t> </a:t>
            </a:r>
            <a:r>
              <a:rPr lang="en-US" sz="1400" dirty="0" err="1"/>
              <a:t>especificación</a:t>
            </a:r>
            <a:r>
              <a:rPr lang="en-US" sz="1400" dirty="0"/>
              <a:t> de API </a:t>
            </a:r>
            <a:r>
              <a:rPr lang="en-US" sz="1400" dirty="0" err="1"/>
              <a:t>por</a:t>
            </a:r>
            <a:r>
              <a:rPr lang="en-US" sz="1400" dirty="0"/>
              <a:t> </a:t>
            </a:r>
            <a:r>
              <a:rPr lang="en-US" sz="1400" dirty="0" err="1"/>
              <a:t>cada</a:t>
            </a:r>
            <a:r>
              <a:rPr lang="en-US" sz="1400" dirty="0"/>
              <a:t> </a:t>
            </a:r>
            <a:r>
              <a:rPr lang="en-US" sz="1400" dirty="0" err="1"/>
              <a:t>versión</a:t>
            </a:r>
            <a:r>
              <a:rPr lang="en-US" sz="1400" dirty="0"/>
              <a:t>.</a:t>
            </a:r>
          </a:p>
          <a:p>
            <a:r>
              <a:rPr lang="en-US" sz="1400" dirty="0"/>
              <a:t>Se </a:t>
            </a:r>
            <a:r>
              <a:rPr lang="en-US" sz="1400" dirty="0" err="1"/>
              <a:t>puede</a:t>
            </a:r>
            <a:r>
              <a:rPr lang="en-US" sz="1400" dirty="0"/>
              <a:t> </a:t>
            </a:r>
            <a:r>
              <a:rPr lang="en-US" sz="1400" dirty="0" err="1"/>
              <a:t>configurar</a:t>
            </a:r>
            <a:r>
              <a:rPr lang="en-US" sz="1400" dirty="0"/>
              <a:t> </a:t>
            </a:r>
            <a:r>
              <a:rPr lang="en-US" sz="1400" dirty="0" err="1"/>
              <a:t>el</a:t>
            </a:r>
            <a:r>
              <a:rPr lang="en-US" sz="1400" dirty="0"/>
              <a:t> </a:t>
            </a:r>
            <a:r>
              <a:rPr lang="en-US" sz="1400" dirty="0" err="1"/>
              <a:t>interfaz</a:t>
            </a:r>
            <a:r>
              <a:rPr lang="en-US" sz="1400" dirty="0"/>
              <a:t> de swagger para </a:t>
            </a:r>
            <a:r>
              <a:rPr lang="en-US" sz="1400" dirty="0" err="1"/>
              <a:t>consumir</a:t>
            </a:r>
            <a:r>
              <a:rPr lang="en-US" sz="1400" dirty="0"/>
              <a:t> las </a:t>
            </a:r>
            <a:r>
              <a:rPr lang="en-US" sz="1400" dirty="0" err="1"/>
              <a:t>distintas</a:t>
            </a:r>
            <a:r>
              <a:rPr lang="en-US" sz="1400" dirty="0"/>
              <a:t> </a:t>
            </a:r>
            <a:r>
              <a:rPr lang="en-US" sz="1400" dirty="0" err="1"/>
              <a:t>versiones</a:t>
            </a:r>
            <a:r>
              <a:rPr lang="en-US" sz="1400" dirty="0"/>
              <a:t> del API</a:t>
            </a:r>
          </a:p>
          <a:p>
            <a:endParaRPr lang="en-US" sz="1400" dirty="0"/>
          </a:p>
        </p:txBody>
      </p:sp>
      <p:pic>
        <p:nvPicPr>
          <p:cNvPr id="5" name="Imagen 4">
            <a:extLst>
              <a:ext uri="{FF2B5EF4-FFF2-40B4-BE49-F238E27FC236}">
                <a16:creationId xmlns:a16="http://schemas.microsoft.com/office/drawing/2014/main" id="{FBA22E5F-286D-2518-9798-58696256F1C2}"/>
              </a:ext>
            </a:extLst>
          </p:cNvPr>
          <p:cNvPicPr>
            <a:picLocks noChangeAspect="1"/>
          </p:cNvPicPr>
          <p:nvPr/>
        </p:nvPicPr>
        <p:blipFill>
          <a:blip r:embed="rId2"/>
          <a:stretch>
            <a:fillRect/>
          </a:stretch>
        </p:blipFill>
        <p:spPr>
          <a:xfrm>
            <a:off x="844562" y="3752923"/>
            <a:ext cx="5958269" cy="2715056"/>
          </a:xfrm>
          <a:prstGeom prst="rect">
            <a:avLst/>
          </a:prstGeom>
        </p:spPr>
      </p:pic>
      <p:pic>
        <p:nvPicPr>
          <p:cNvPr id="10" name="Imagen 9">
            <a:extLst>
              <a:ext uri="{FF2B5EF4-FFF2-40B4-BE49-F238E27FC236}">
                <a16:creationId xmlns:a16="http://schemas.microsoft.com/office/drawing/2014/main" id="{439D9252-E8E7-7F76-BFCD-572F73109102}"/>
              </a:ext>
            </a:extLst>
          </p:cNvPr>
          <p:cNvPicPr>
            <a:picLocks noChangeAspect="1"/>
          </p:cNvPicPr>
          <p:nvPr/>
        </p:nvPicPr>
        <p:blipFill>
          <a:blip r:embed="rId3"/>
          <a:stretch>
            <a:fillRect/>
          </a:stretch>
        </p:blipFill>
        <p:spPr>
          <a:xfrm>
            <a:off x="6868964" y="3752923"/>
            <a:ext cx="4010696" cy="2512986"/>
          </a:xfrm>
          <a:prstGeom prst="rect">
            <a:avLst/>
          </a:prstGeom>
        </p:spPr>
      </p:pic>
    </p:spTree>
    <p:extLst>
      <p:ext uri="{BB962C8B-B14F-4D97-AF65-F5344CB8AC3E}">
        <p14:creationId xmlns:p14="http://schemas.microsoft.com/office/powerpoint/2010/main" val="3383246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4"/>
            <a:ext cx="4345549" cy="1227039"/>
          </a:xfrm>
        </p:spPr>
        <p:txBody>
          <a:bodyPr/>
          <a:lstStyle/>
          <a:p>
            <a:r>
              <a:rPr lang="es-ES"/>
              <a:t>Visual Studio Code</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900804"/>
            <a:ext cx="4345549" cy="651610"/>
          </a:xfrm>
        </p:spPr>
        <p:txBody>
          <a:bodyPr/>
          <a:lstStyle/>
          <a:p>
            <a:r>
              <a:rPr lang="es-ES" dirty="0"/>
              <a:t>El IDE oficial de Microsoft para los amantes del Open </a:t>
            </a:r>
            <a:r>
              <a:rPr lang="es-ES" dirty="0" err="1"/>
              <a:t>Source</a:t>
            </a:r>
            <a:endParaRPr lang="es-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5" y="3719804"/>
            <a:ext cx="4345019" cy="2625434"/>
          </a:xfrm>
        </p:spPr>
        <p:txBody>
          <a:bodyPr/>
          <a:lstStyle/>
          <a:p>
            <a:r>
              <a:rPr lang="es-ES" sz="2400" dirty="0"/>
              <a:t>Multiplataforma</a:t>
            </a:r>
          </a:p>
          <a:p>
            <a:r>
              <a:rPr lang="es-ES" sz="2400" dirty="0"/>
              <a:t>Open </a:t>
            </a:r>
            <a:r>
              <a:rPr lang="es-ES" sz="2400" dirty="0" err="1"/>
              <a:t>Source</a:t>
            </a:r>
            <a:endParaRPr lang="es-ES" sz="2400" dirty="0"/>
          </a:p>
          <a:p>
            <a:r>
              <a:rPr lang="es-ES" sz="2400" dirty="0"/>
              <a:t>Multitud de extensiones</a:t>
            </a:r>
          </a:p>
          <a:p>
            <a:r>
              <a:rPr lang="es-ES" sz="2400" dirty="0"/>
              <a:t>El SDK de .NET 6 se instala por separado</a:t>
            </a:r>
          </a:p>
          <a:p>
            <a:r>
              <a:rPr lang="es-ES" sz="2400" dirty="0"/>
              <a:t>Uso extensivo del terminal de comandos</a:t>
            </a:r>
          </a:p>
        </p:txBody>
      </p:sp>
      <p:pic>
        <p:nvPicPr>
          <p:cNvPr id="9" name="Marcador de posición de imagen 8" descr="Interfaz de usuario gráfica, Texto&#10;&#10;Descripción generada automáticamente">
            <a:extLst>
              <a:ext uri="{FF2B5EF4-FFF2-40B4-BE49-F238E27FC236}">
                <a16:creationId xmlns:a16="http://schemas.microsoft.com/office/drawing/2014/main" id="{FC23F51F-4279-A914-B96E-2E7C246ADC57}"/>
              </a:ext>
            </a:extLst>
          </p:cNvPr>
          <p:cNvPicPr>
            <a:picLocks noGrp="1" noChangeAspect="1"/>
          </p:cNvPicPr>
          <p:nvPr>
            <p:ph type="pic" sz="quarter" idx="15"/>
          </p:nvPr>
        </p:nvPicPr>
        <p:blipFill>
          <a:blip r:embed="rId2"/>
          <a:stretch>
            <a:fillRect/>
          </a:stretch>
        </p:blipFill>
        <p:spPr>
          <a:xfrm>
            <a:off x="5406099" y="1025065"/>
            <a:ext cx="6423384" cy="5054698"/>
          </a:xfrm>
        </p:spPr>
      </p:pic>
    </p:spTree>
    <p:extLst>
      <p:ext uri="{BB962C8B-B14F-4D97-AF65-F5344CB8AC3E}">
        <p14:creationId xmlns:p14="http://schemas.microsoft.com/office/powerpoint/2010/main" val="1033272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Swagger con ASP.NET Core MVC</a:t>
            </a:r>
            <a:endParaRPr lang="en-ES" dirty="0"/>
          </a:p>
        </p:txBody>
      </p:sp>
      <p:pic>
        <p:nvPicPr>
          <p:cNvPr id="5" name="Marcador de posición de imagen 4" descr="Una fórmula de cálculo">
            <a:extLst>
              <a:ext uri="{FF2B5EF4-FFF2-40B4-BE49-F238E27FC236}">
                <a16:creationId xmlns:a16="http://schemas.microsoft.com/office/drawing/2014/main" id="{CD4F7A95-C2C4-B315-4BC2-90E5D70CC84B}"/>
              </a:ext>
            </a:extLst>
          </p:cNvPr>
          <p:cNvPicPr>
            <a:picLocks noGrp="1" noChangeAspect="1"/>
          </p:cNvPicPr>
          <p:nvPr>
            <p:ph type="pic" sz="quarter" idx="15"/>
          </p:nvPr>
        </p:nvPicPr>
        <p:blipFill>
          <a:blip r:embed="rId2"/>
          <a:srcRect l="15417" r="15417"/>
          <a:stretch>
            <a:fillRect/>
          </a:stretch>
        </p:blipFill>
        <p:spPr/>
      </p:pic>
    </p:spTree>
    <p:extLst>
      <p:ext uri="{BB962C8B-B14F-4D97-AF65-F5344CB8AC3E}">
        <p14:creationId xmlns:p14="http://schemas.microsoft.com/office/powerpoint/2010/main" val="16001589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Acceso a Datos mediante ORM</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Descripción</a:t>
            </a:r>
            <a:r>
              <a:rPr lang="en-US" dirty="0"/>
              <a:t> de </a:t>
            </a:r>
            <a:r>
              <a:rPr lang="en-US" dirty="0" err="1"/>
              <a:t>los</a:t>
            </a:r>
            <a:r>
              <a:rPr lang="en-US" dirty="0"/>
              <a:t> ORMs </a:t>
            </a:r>
            <a:r>
              <a:rPr lang="en-US" dirty="0" err="1"/>
              <a:t>como</a:t>
            </a:r>
            <a:r>
              <a:rPr lang="en-US" dirty="0"/>
              <a:t> </a:t>
            </a:r>
            <a:r>
              <a:rPr lang="en-US" dirty="0" err="1"/>
              <a:t>tecnología</a:t>
            </a:r>
            <a:r>
              <a:rPr lang="en-US" dirty="0"/>
              <a:t> de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3530601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Qué</a:t>
            </a:r>
            <a:r>
              <a:rPr lang="en-US" dirty="0"/>
              <a:t> es un ORM</a:t>
            </a:r>
          </a:p>
          <a:p>
            <a:r>
              <a:rPr lang="en-US" dirty="0" err="1"/>
              <a:t>Ventajas</a:t>
            </a:r>
            <a:r>
              <a:rPr lang="en-US" dirty="0"/>
              <a:t> de usar un ORM</a:t>
            </a:r>
          </a:p>
          <a:p>
            <a:r>
              <a:rPr lang="en-US" dirty="0" err="1"/>
              <a:t>Inconvenientes</a:t>
            </a:r>
            <a:r>
              <a:rPr lang="en-US" dirty="0"/>
              <a:t> de usar un ORM</a:t>
            </a:r>
          </a:p>
          <a:p>
            <a:r>
              <a:rPr lang="en-US" dirty="0"/>
              <a:t>ORMs vs micro-ORMs</a:t>
            </a:r>
          </a:p>
          <a:p>
            <a:r>
              <a:rPr lang="en-US" dirty="0"/>
              <a:t>Casos de </a:t>
            </a:r>
            <a:r>
              <a:rPr lang="en-US" dirty="0" err="1"/>
              <a:t>uso</a:t>
            </a:r>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Acceso a Datos en .NET</a:t>
            </a:r>
          </a:p>
        </p:txBody>
      </p:sp>
    </p:spTree>
    <p:extLst>
      <p:ext uri="{BB962C8B-B14F-4D97-AF65-F5344CB8AC3E}">
        <p14:creationId xmlns:p14="http://schemas.microsoft.com/office/powerpoint/2010/main" val="31256749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err="1"/>
              <a:t>Object-Relational</a:t>
            </a:r>
            <a:r>
              <a:rPr lang="es-ES" dirty="0"/>
              <a:t> </a:t>
            </a:r>
            <a:r>
              <a:rPr lang="es-ES" dirty="0" err="1"/>
              <a:t>Mapping</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172969"/>
            <a:ext cx="5040313" cy="3172269"/>
          </a:xfrm>
        </p:spPr>
        <p:txBody>
          <a:bodyPr/>
          <a:lstStyle/>
          <a:p>
            <a:r>
              <a:rPr lang="es-ES" sz="2000" dirty="0"/>
              <a:t>Es un sistema que nos permite convertir (mapear) los datos entre:</a:t>
            </a:r>
          </a:p>
          <a:p>
            <a:pPr lvl="1"/>
            <a:r>
              <a:rPr lang="es-ES" sz="1600" dirty="0"/>
              <a:t>Un lenguaje de programación orientado a objetos (</a:t>
            </a:r>
            <a:r>
              <a:rPr lang="es-ES" sz="1600" dirty="0" err="1"/>
              <a:t>Object</a:t>
            </a:r>
            <a:r>
              <a:rPr lang="es-ES" sz="1600" dirty="0"/>
              <a:t>)</a:t>
            </a:r>
          </a:p>
          <a:p>
            <a:pPr lvl="1"/>
            <a:r>
              <a:rPr lang="es-ES" sz="1600" dirty="0"/>
              <a:t>Una base de datos (</a:t>
            </a:r>
            <a:r>
              <a:rPr lang="es-ES" sz="1600" dirty="0" err="1"/>
              <a:t>Relational</a:t>
            </a:r>
            <a:r>
              <a:rPr lang="es-ES" sz="1600" dirty="0"/>
              <a:t>)</a:t>
            </a:r>
          </a:p>
          <a:p>
            <a:r>
              <a:rPr lang="es-ES" sz="2000" dirty="0"/>
              <a:t>Se puede emplear tanto para realizar consultas como actualizaciones</a:t>
            </a:r>
          </a:p>
          <a:p>
            <a:r>
              <a:rPr lang="es-ES" sz="2000" dirty="0"/>
              <a:t>Nuestro código no interactúa de manera directa con la base de datos, sino que emplea las librerías del ORM</a:t>
            </a:r>
          </a:p>
          <a:p>
            <a:endParaRPr lang="es-ES" dirty="0"/>
          </a:p>
        </p:txBody>
      </p:sp>
      <p:pic>
        <p:nvPicPr>
          <p:cNvPr id="1026" name="Picture 2">
            <a:extLst>
              <a:ext uri="{FF2B5EF4-FFF2-40B4-BE49-F238E27FC236}">
                <a16:creationId xmlns:a16="http://schemas.microsoft.com/office/drawing/2014/main" id="{1FFCE1FE-42F0-6D06-1371-74D5B8274F6E}"/>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5951009" y="2521359"/>
            <a:ext cx="5736885" cy="292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02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Entidades y relaciones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079102"/>
            <a:ext cx="5040313" cy="3266136"/>
          </a:xfrm>
        </p:spPr>
        <p:txBody>
          <a:bodyPr/>
          <a:lstStyle/>
          <a:p>
            <a:r>
              <a:rPr lang="es-ES" sz="2000" dirty="0"/>
              <a:t>Podemos emplear nuestras entidades de dominio como modelo de acceso a datos</a:t>
            </a:r>
          </a:p>
          <a:p>
            <a:pPr lvl="1"/>
            <a:r>
              <a:rPr lang="es-ES" sz="1600" dirty="0"/>
              <a:t>Las entidades se convierten en registros en una tabla</a:t>
            </a:r>
          </a:p>
          <a:p>
            <a:pPr lvl="1"/>
            <a:r>
              <a:rPr lang="es-ES" sz="1600" dirty="0"/>
              <a:t>Las propiedades de cada entidad en datos en las columnas de la tabla</a:t>
            </a:r>
          </a:p>
          <a:p>
            <a:pPr lvl="1"/>
            <a:r>
              <a:rPr lang="es-ES" sz="1600" dirty="0"/>
              <a:t>Las relaciones entre las entidades de dominio se convierten en relaciones entre las tablas</a:t>
            </a:r>
          </a:p>
          <a:p>
            <a:pPr lvl="1"/>
            <a:endParaRPr lang="es-ES" sz="1600" dirty="0"/>
          </a:p>
          <a:p>
            <a:pPr lvl="1"/>
            <a:endParaRPr lang="es-ES" dirty="0"/>
          </a:p>
        </p:txBody>
      </p:sp>
      <p:pic>
        <p:nvPicPr>
          <p:cNvPr id="2050" name="Picture 2">
            <a:extLst>
              <a:ext uri="{FF2B5EF4-FFF2-40B4-BE49-F238E27FC236}">
                <a16:creationId xmlns:a16="http://schemas.microsoft.com/office/drawing/2014/main" id="{6CBE652D-FA48-397A-AB98-216EDCC0FF59}"/>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6583641" y="2802604"/>
            <a:ext cx="4507347" cy="270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657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Ventajas de usar un ORM</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429000"/>
            <a:ext cx="10907551" cy="2916238"/>
          </a:xfrm>
        </p:spPr>
        <p:txBody>
          <a:bodyPr/>
          <a:lstStyle/>
          <a:p>
            <a:r>
              <a:rPr lang="es-ES" sz="2000" dirty="0"/>
              <a:t>Abstracción del sistema de base de datos y su lenguaje</a:t>
            </a:r>
          </a:p>
          <a:p>
            <a:r>
              <a:rPr lang="es-ES" sz="2000" dirty="0"/>
              <a:t>Menor acoplamiento entre nuestra aplicación y la base de datos</a:t>
            </a:r>
          </a:p>
          <a:p>
            <a:r>
              <a:rPr lang="es-ES" sz="2000" dirty="0"/>
              <a:t>Menos código “</a:t>
            </a:r>
            <a:r>
              <a:rPr lang="es-ES" sz="2000" dirty="0" err="1"/>
              <a:t>boilerplate</a:t>
            </a:r>
            <a:r>
              <a:rPr lang="es-ES" sz="2000" dirty="0"/>
              <a:t>”, como mapeo de datos</a:t>
            </a:r>
          </a:p>
          <a:p>
            <a:r>
              <a:rPr lang="es-ES" sz="2000" dirty="0"/>
              <a:t>Menos código que mantener ante cambios en la estructura de los datos</a:t>
            </a:r>
          </a:p>
          <a:p>
            <a:r>
              <a:rPr lang="es-ES" sz="2000" dirty="0"/>
              <a:t>Nos permite emplear características de la programación orientada a objetos en el modelo</a:t>
            </a:r>
          </a:p>
          <a:p>
            <a:r>
              <a:rPr lang="es-ES" sz="2000" dirty="0"/>
              <a:t>Más seguridad frente a ataques como SQL </a:t>
            </a:r>
            <a:r>
              <a:rPr lang="es-ES" sz="2000" dirty="0" err="1"/>
              <a:t>injection</a:t>
            </a:r>
            <a:r>
              <a:rPr lang="es-ES" sz="2000" dirty="0"/>
              <a:t>.</a:t>
            </a:r>
          </a:p>
          <a:p>
            <a:endParaRPr lang="es-ES" dirty="0"/>
          </a:p>
        </p:txBody>
      </p:sp>
    </p:spTree>
    <p:extLst>
      <p:ext uri="{BB962C8B-B14F-4D97-AF65-F5344CB8AC3E}">
        <p14:creationId xmlns:p14="http://schemas.microsoft.com/office/powerpoint/2010/main" val="31184136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un ORM</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Inconvenientes de usar un ORM</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3429000"/>
            <a:ext cx="10907551" cy="2916238"/>
          </a:xfrm>
        </p:spPr>
        <p:txBody>
          <a:bodyPr/>
          <a:lstStyle/>
          <a:p>
            <a:r>
              <a:rPr lang="es-ES" sz="2000" dirty="0"/>
              <a:t>Necesario aprender a usar correctamente las librerías, habitualmente complejas</a:t>
            </a:r>
          </a:p>
          <a:p>
            <a:r>
              <a:rPr lang="es-ES" sz="2000" dirty="0"/>
              <a:t>El rendimiento es peor que escribir directamente código de acceso a datos</a:t>
            </a:r>
          </a:p>
          <a:p>
            <a:r>
              <a:rPr lang="es-ES" sz="2000" dirty="0"/>
              <a:t>La abstracción puede provocar problemas por desconocimiento</a:t>
            </a:r>
          </a:p>
          <a:p>
            <a:r>
              <a:rPr lang="es-ES" sz="2000" dirty="0"/>
              <a:t>Nuestro código tiene que hacer a veces concesiones al ORM por limitaciones de la librería</a:t>
            </a:r>
          </a:p>
          <a:p>
            <a:endParaRPr lang="es-ES" sz="2000" dirty="0"/>
          </a:p>
          <a:p>
            <a:endParaRPr lang="es-ES" dirty="0"/>
          </a:p>
        </p:txBody>
      </p:sp>
    </p:spTree>
    <p:extLst>
      <p:ext uri="{BB962C8B-B14F-4D97-AF65-F5344CB8AC3E}">
        <p14:creationId xmlns:p14="http://schemas.microsoft.com/office/powerpoint/2010/main" val="29355077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5"/>
            <a:ext cx="7468194" cy="651610"/>
          </a:xfrm>
        </p:spPr>
        <p:txBody>
          <a:bodyPr/>
          <a:lstStyle/>
          <a:p>
            <a:r>
              <a:rPr lang="es-ES" dirty="0" err="1"/>
              <a:t>ORMs</a:t>
            </a:r>
            <a:r>
              <a:rPr lang="es-ES" dirty="0"/>
              <a:t> vs micro-</a:t>
            </a:r>
            <a:r>
              <a:rPr lang="es-ES" dirty="0" err="1"/>
              <a:t>ORMs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8" y="2450840"/>
            <a:ext cx="5807344" cy="3253695"/>
          </a:xfrm>
        </p:spPr>
        <p:txBody>
          <a:bodyPr/>
          <a:lstStyle/>
          <a:p>
            <a:r>
              <a:rPr lang="es-ES" sz="2000" dirty="0"/>
              <a:t>Los </a:t>
            </a:r>
            <a:r>
              <a:rPr lang="es-ES" sz="2000" dirty="0" err="1"/>
              <a:t>ORMs</a:t>
            </a:r>
            <a:r>
              <a:rPr lang="es-ES" sz="2000" dirty="0"/>
              <a:t> están habitualmente diseñados para ofrecer un conjunto amplio de características a los desarrolladores:</a:t>
            </a:r>
          </a:p>
          <a:p>
            <a:pPr lvl="1"/>
            <a:r>
              <a:rPr lang="es-ES" sz="1600" dirty="0"/>
              <a:t>Generación automática de código de acceso a datos</a:t>
            </a:r>
          </a:p>
          <a:p>
            <a:pPr lvl="1"/>
            <a:r>
              <a:rPr lang="es-ES" sz="1600" dirty="0"/>
              <a:t>Carga automática de datos relacionados</a:t>
            </a:r>
          </a:p>
          <a:p>
            <a:pPr lvl="1"/>
            <a:r>
              <a:rPr lang="es-ES" sz="1600" dirty="0"/>
              <a:t>Gestión de transaccionalidad</a:t>
            </a:r>
          </a:p>
          <a:p>
            <a:pPr lvl="1"/>
            <a:r>
              <a:rPr lang="es-ES" sz="1600" dirty="0"/>
              <a:t>Seguimiento de cambios</a:t>
            </a:r>
            <a:endParaRPr lang="es-ES" sz="2000" dirty="0"/>
          </a:p>
          <a:p>
            <a:endParaRPr lang="es-ES" dirty="0"/>
          </a:p>
        </p:txBody>
      </p:sp>
      <p:pic>
        <p:nvPicPr>
          <p:cNvPr id="8" name="Imagen 7" descr="Cabina de un avión comercial">
            <a:extLst>
              <a:ext uri="{FF2B5EF4-FFF2-40B4-BE49-F238E27FC236}">
                <a16:creationId xmlns:a16="http://schemas.microsoft.com/office/drawing/2014/main" id="{9E5487CA-2AC7-FE77-38F0-3C64B52D8899}"/>
              </a:ext>
            </a:extLst>
          </p:cNvPr>
          <p:cNvPicPr>
            <a:picLocks noChangeAspect="1"/>
          </p:cNvPicPr>
          <p:nvPr/>
        </p:nvPicPr>
        <p:blipFill>
          <a:blip r:embed="rId2"/>
          <a:stretch>
            <a:fillRect/>
          </a:stretch>
        </p:blipFill>
        <p:spPr>
          <a:xfrm>
            <a:off x="7116924" y="2450840"/>
            <a:ext cx="4655976" cy="3103984"/>
          </a:xfrm>
          <a:prstGeom prst="rect">
            <a:avLst/>
          </a:prstGeom>
        </p:spPr>
      </p:pic>
    </p:spTree>
    <p:extLst>
      <p:ext uri="{BB962C8B-B14F-4D97-AF65-F5344CB8AC3E}">
        <p14:creationId xmlns:p14="http://schemas.microsoft.com/office/powerpoint/2010/main" val="10360826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7" y="1506375"/>
            <a:ext cx="7468194" cy="651610"/>
          </a:xfrm>
        </p:spPr>
        <p:txBody>
          <a:bodyPr/>
          <a:lstStyle/>
          <a:p>
            <a:r>
              <a:rPr lang="es-ES" dirty="0" err="1"/>
              <a:t>ORMs</a:t>
            </a:r>
            <a:r>
              <a:rPr lang="es-ES" dirty="0"/>
              <a:t> vs micro-</a:t>
            </a:r>
            <a:r>
              <a:rPr lang="es-ES" dirty="0" err="1"/>
              <a:t>ORMs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0698" y="2450840"/>
            <a:ext cx="4563261" cy="3253695"/>
          </a:xfrm>
        </p:spPr>
        <p:txBody>
          <a:bodyPr/>
          <a:lstStyle/>
          <a:p>
            <a:r>
              <a:rPr lang="es-ES" sz="2000" dirty="0"/>
              <a:t>Los micro-</a:t>
            </a:r>
            <a:r>
              <a:rPr lang="es-ES" sz="2000" dirty="0" err="1"/>
              <a:t>ORMs</a:t>
            </a:r>
            <a:r>
              <a:rPr lang="es-ES" sz="2000" dirty="0"/>
              <a:t> sacrifican funcionalidad para ofrecer a cambio:</a:t>
            </a:r>
          </a:p>
          <a:p>
            <a:pPr lvl="1"/>
            <a:r>
              <a:rPr lang="es-ES" sz="1600" dirty="0"/>
              <a:t>Mejor rendimiento</a:t>
            </a:r>
          </a:p>
          <a:p>
            <a:pPr lvl="1"/>
            <a:r>
              <a:rPr lang="es-ES" sz="1600" dirty="0"/>
              <a:t>Mayor facilidad de configuración</a:t>
            </a:r>
          </a:p>
          <a:p>
            <a:pPr lvl="1"/>
            <a:r>
              <a:rPr lang="es-ES" sz="1600" dirty="0"/>
              <a:t>Un API más simple y fácil de usar para el desarrollador</a:t>
            </a:r>
          </a:p>
          <a:p>
            <a:endParaRPr lang="es-ES" sz="2000" dirty="0"/>
          </a:p>
          <a:p>
            <a:endParaRPr lang="es-ES" dirty="0"/>
          </a:p>
        </p:txBody>
      </p:sp>
      <p:pic>
        <p:nvPicPr>
          <p:cNvPr id="5" name="Imagen 4" descr="Hombre joven sosteniendo una bicicleta">
            <a:extLst>
              <a:ext uri="{FF2B5EF4-FFF2-40B4-BE49-F238E27FC236}">
                <a16:creationId xmlns:a16="http://schemas.microsoft.com/office/drawing/2014/main" id="{A0DF0D0F-6958-26F1-0D3E-53304C1EE138}"/>
              </a:ext>
            </a:extLst>
          </p:cNvPr>
          <p:cNvPicPr>
            <a:picLocks noChangeAspect="1"/>
          </p:cNvPicPr>
          <p:nvPr/>
        </p:nvPicPr>
        <p:blipFill>
          <a:blip r:embed="rId2"/>
          <a:stretch>
            <a:fillRect/>
          </a:stretch>
        </p:blipFill>
        <p:spPr>
          <a:xfrm>
            <a:off x="5835521" y="2450840"/>
            <a:ext cx="5899280" cy="3932853"/>
          </a:xfrm>
          <a:prstGeom prst="rect">
            <a:avLst/>
          </a:prstGeom>
        </p:spPr>
      </p:pic>
    </p:spTree>
    <p:extLst>
      <p:ext uri="{BB962C8B-B14F-4D97-AF65-F5344CB8AC3E}">
        <p14:creationId xmlns:p14="http://schemas.microsoft.com/office/powerpoint/2010/main" val="33274533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8D3EE87-EBC4-B63B-75DF-3DD43246BCCB}"/>
              </a:ext>
            </a:extLst>
          </p:cNvPr>
          <p:cNvSpPr>
            <a:spLocks noGrp="1"/>
          </p:cNvSpPr>
          <p:nvPr>
            <p:ph type="body" sz="quarter" idx="12"/>
          </p:nvPr>
        </p:nvSpPr>
        <p:spPr/>
        <p:txBody>
          <a:bodyPr/>
          <a:lstStyle/>
          <a:p>
            <a:r>
              <a:rPr lang="es-ES" dirty="0"/>
              <a:t>Casos de uso</a:t>
            </a:r>
          </a:p>
        </p:txBody>
      </p:sp>
      <p:sp>
        <p:nvSpPr>
          <p:cNvPr id="3" name="Marcador de texto 2">
            <a:extLst>
              <a:ext uri="{FF2B5EF4-FFF2-40B4-BE49-F238E27FC236}">
                <a16:creationId xmlns:a16="http://schemas.microsoft.com/office/drawing/2014/main" id="{A2712F86-01F1-1DF2-E1B4-487A23BFFE15}"/>
              </a:ext>
            </a:extLst>
          </p:cNvPr>
          <p:cNvSpPr>
            <a:spLocks noGrp="1"/>
          </p:cNvSpPr>
          <p:nvPr>
            <p:ph type="body" sz="quarter" idx="13"/>
          </p:nvPr>
        </p:nvSpPr>
        <p:spPr/>
        <p:txBody>
          <a:bodyPr/>
          <a:lstStyle/>
          <a:p>
            <a:r>
              <a:rPr lang="es-ES" dirty="0"/>
              <a:t>Cuándo usar un ORM o un micro-ORM?</a:t>
            </a:r>
          </a:p>
        </p:txBody>
      </p:sp>
      <p:sp>
        <p:nvSpPr>
          <p:cNvPr id="4" name="Marcador de texto 3">
            <a:extLst>
              <a:ext uri="{FF2B5EF4-FFF2-40B4-BE49-F238E27FC236}">
                <a16:creationId xmlns:a16="http://schemas.microsoft.com/office/drawing/2014/main" id="{EE7D812B-3521-33FC-A161-29559EACF7B3}"/>
              </a:ext>
            </a:extLst>
          </p:cNvPr>
          <p:cNvSpPr>
            <a:spLocks noGrp="1"/>
          </p:cNvSpPr>
          <p:nvPr>
            <p:ph type="body" sz="quarter" idx="14"/>
          </p:nvPr>
        </p:nvSpPr>
        <p:spPr>
          <a:xfrm>
            <a:off x="911225" y="3232151"/>
            <a:ext cx="5641975" cy="3516992"/>
          </a:xfrm>
        </p:spPr>
        <p:txBody>
          <a:bodyPr/>
          <a:lstStyle/>
          <a:p>
            <a:r>
              <a:rPr lang="es-ES" sz="1800" dirty="0"/>
              <a:t>Emplear la herramienta más adecuada de acuerdo a las necesidades de cada proyecto:</a:t>
            </a:r>
          </a:p>
          <a:p>
            <a:pPr lvl="1"/>
            <a:r>
              <a:rPr lang="es-ES" sz="1600" dirty="0"/>
              <a:t>Cantidad prevista de consultas y actualizaciones</a:t>
            </a:r>
          </a:p>
          <a:p>
            <a:pPr lvl="1"/>
            <a:r>
              <a:rPr lang="es-ES" sz="1600" dirty="0"/>
              <a:t>Complejidad de las mismas</a:t>
            </a:r>
          </a:p>
          <a:p>
            <a:r>
              <a:rPr lang="es-ES" sz="1800" dirty="0"/>
              <a:t>Un caso de uso habitual es aplicar la filosofía CQRS:</a:t>
            </a:r>
          </a:p>
          <a:p>
            <a:pPr lvl="1"/>
            <a:r>
              <a:rPr lang="es-ES" sz="1600" dirty="0"/>
              <a:t>Para comandos: ORM</a:t>
            </a:r>
          </a:p>
          <a:p>
            <a:pPr lvl="2"/>
            <a:r>
              <a:rPr lang="es-ES" sz="1400" dirty="0"/>
              <a:t>Permite emplear el modelo de dominio</a:t>
            </a:r>
          </a:p>
          <a:p>
            <a:pPr lvl="2"/>
            <a:r>
              <a:rPr lang="es-ES" sz="1400" dirty="0"/>
              <a:t>Patrón unidad de trabajo – repositorio</a:t>
            </a:r>
          </a:p>
          <a:p>
            <a:pPr lvl="2"/>
            <a:r>
              <a:rPr lang="es-ES" sz="1400" dirty="0"/>
              <a:t>Transaccionalidad</a:t>
            </a:r>
            <a:endParaRPr lang="es-ES" sz="1200" dirty="0"/>
          </a:p>
          <a:p>
            <a:pPr lvl="1"/>
            <a:r>
              <a:rPr lang="es-ES" sz="1600" dirty="0"/>
              <a:t>Para consultas: micro-ORM</a:t>
            </a:r>
          </a:p>
          <a:p>
            <a:pPr lvl="2"/>
            <a:r>
              <a:rPr lang="es-ES" sz="1400" dirty="0"/>
              <a:t>Ofrece mejor rendimiento</a:t>
            </a:r>
          </a:p>
        </p:txBody>
      </p:sp>
      <p:pic>
        <p:nvPicPr>
          <p:cNvPr id="3074" name="Picture 2" descr="CQRS">
            <a:extLst>
              <a:ext uri="{FF2B5EF4-FFF2-40B4-BE49-F238E27FC236}">
                <a16:creationId xmlns:a16="http://schemas.microsoft.com/office/drawing/2014/main" id="{9A4FFB02-496E-2535-2DDA-7F3456D387C3}"/>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tretch>
            <a:fillRect/>
          </a:stretch>
        </p:blipFill>
        <p:spPr bwMode="auto">
          <a:xfrm>
            <a:off x="6475414" y="2157985"/>
            <a:ext cx="5440929" cy="3963251"/>
          </a:xfrm>
          <a:prstGeom prst="rect">
            <a:avLst/>
          </a:prstGeom>
          <a:noFill/>
        </p:spPr>
      </p:pic>
    </p:spTree>
    <p:extLst>
      <p:ext uri="{BB962C8B-B14F-4D97-AF65-F5344CB8AC3E}">
        <p14:creationId xmlns:p14="http://schemas.microsoft.com/office/powerpoint/2010/main" val="3680590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4345549" cy="714312"/>
          </a:xfrm>
        </p:spPr>
        <p:txBody>
          <a:bodyPr/>
          <a:lstStyle/>
          <a:p>
            <a:r>
              <a:rPr lang="es-ES" dirty="0"/>
              <a:t>Email</a:t>
            </a:r>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644440"/>
            <a:ext cx="4345549" cy="651610"/>
          </a:xfrm>
        </p:spPr>
        <p:txBody>
          <a:bodyPr/>
          <a:lstStyle/>
          <a:p>
            <a:r>
              <a:rPr lang="en-US" dirty="0"/>
              <a:t>¡N</a:t>
            </a:r>
            <a:r>
              <a:rPr lang="es-ES" dirty="0"/>
              <a:t>o os quedéis con dudas!</a:t>
            </a:r>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3271934"/>
            <a:ext cx="4736906" cy="447869"/>
          </a:xfrm>
        </p:spPr>
        <p:txBody>
          <a:bodyPr/>
          <a:lstStyle/>
          <a:p>
            <a:r>
              <a:rPr lang="es-ES" sz="2400" dirty="0"/>
              <a:t>dgrubio@plainconcepts.com</a:t>
            </a:r>
          </a:p>
        </p:txBody>
      </p:sp>
      <p:pic>
        <p:nvPicPr>
          <p:cNvPr id="13" name="Marcador de posición de imagen 12" descr="Diario antiguo cubierto con sobres">
            <a:extLst>
              <a:ext uri="{FF2B5EF4-FFF2-40B4-BE49-F238E27FC236}">
                <a16:creationId xmlns:a16="http://schemas.microsoft.com/office/drawing/2014/main" id="{DA6F9FDD-B778-C4DD-68AC-9FF00A06839D}"/>
              </a:ext>
            </a:extLst>
          </p:cNvPr>
          <p:cNvPicPr>
            <a:picLocks noGrp="1" noChangeAspect="1"/>
          </p:cNvPicPr>
          <p:nvPr>
            <p:ph type="pic" sz="quarter" idx="15"/>
          </p:nvPr>
        </p:nvPicPr>
        <p:blipFill>
          <a:blip r:embed="rId2"/>
          <a:srcRect l="9556" r="9556"/>
          <a:stretch>
            <a:fillRect/>
          </a:stretch>
        </p:blipFill>
        <p:spPr/>
      </p:pic>
    </p:spTree>
    <p:extLst>
      <p:ext uri="{BB962C8B-B14F-4D97-AF65-F5344CB8AC3E}">
        <p14:creationId xmlns:p14="http://schemas.microsoft.com/office/powerpoint/2010/main" val="37916734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a:t>EF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 EF Core para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4789954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5971592" y="884582"/>
            <a:ext cx="6220407" cy="5695122"/>
          </a:xfrm>
        </p:spPr>
        <p:txBody>
          <a:bodyPr/>
          <a:lstStyle/>
          <a:p>
            <a:r>
              <a:rPr lang="en-US" sz="2800" dirty="0" err="1"/>
              <a:t>Qué</a:t>
            </a:r>
            <a:r>
              <a:rPr lang="en-US" sz="2800" dirty="0"/>
              <a:t> es EF Core</a:t>
            </a:r>
          </a:p>
          <a:p>
            <a:r>
              <a:rPr lang="en-US" sz="2800" dirty="0"/>
              <a:t>Por </a:t>
            </a:r>
            <a:r>
              <a:rPr lang="en-US" sz="2800" dirty="0" err="1"/>
              <a:t>qué</a:t>
            </a:r>
            <a:r>
              <a:rPr lang="en-US" sz="2800" dirty="0"/>
              <a:t> usar EF Core</a:t>
            </a:r>
          </a:p>
          <a:p>
            <a:r>
              <a:rPr lang="en-US" sz="2800" dirty="0" err="1"/>
              <a:t>Configuración</a:t>
            </a:r>
            <a:r>
              <a:rPr lang="en-US" sz="2800" dirty="0"/>
              <a:t> </a:t>
            </a:r>
            <a:r>
              <a:rPr lang="en-US" sz="2800" dirty="0" err="1"/>
              <a:t>inicial</a:t>
            </a:r>
            <a:endParaRPr lang="en-US" sz="2800" dirty="0"/>
          </a:p>
          <a:p>
            <a:r>
              <a:rPr lang="en-US" sz="2800" dirty="0"/>
              <a:t>Code first</a:t>
            </a:r>
          </a:p>
          <a:p>
            <a:r>
              <a:rPr lang="en-US" sz="2800" dirty="0" err="1"/>
              <a:t>Herramientas</a:t>
            </a:r>
            <a:r>
              <a:rPr lang="en-US" sz="2800" dirty="0"/>
              <a:t> de </a:t>
            </a:r>
            <a:r>
              <a:rPr lang="en-US" sz="2800" dirty="0" err="1"/>
              <a:t>desarrollo</a:t>
            </a:r>
            <a:endParaRPr lang="en-US" sz="2800" dirty="0"/>
          </a:p>
          <a:p>
            <a:r>
              <a:rPr lang="en-US" sz="2800" dirty="0" err="1"/>
              <a:t>Configuración</a:t>
            </a:r>
            <a:r>
              <a:rPr lang="en-US" sz="2800" dirty="0"/>
              <a:t> de </a:t>
            </a:r>
            <a:r>
              <a:rPr lang="en-US" sz="2800" dirty="0" err="1"/>
              <a:t>entidades</a:t>
            </a:r>
            <a:endParaRPr lang="en-US" sz="2800" dirty="0"/>
          </a:p>
          <a:p>
            <a:r>
              <a:rPr lang="en-US" sz="2800" dirty="0" err="1"/>
              <a:t>Migraciones</a:t>
            </a:r>
            <a:endParaRPr lang="en-US" sz="2800" dirty="0"/>
          </a:p>
          <a:p>
            <a:r>
              <a:rPr lang="en-US" sz="2800" dirty="0" err="1"/>
              <a:t>Relaciones</a:t>
            </a:r>
            <a:endParaRPr lang="en-US" sz="2800" dirty="0"/>
          </a:p>
          <a:p>
            <a:r>
              <a:rPr lang="en-US" sz="2800" dirty="0"/>
              <a:t>Consulta de </a:t>
            </a:r>
            <a:r>
              <a:rPr lang="en-US" sz="2800" dirty="0" err="1"/>
              <a:t>entidades</a:t>
            </a:r>
            <a:endParaRPr lang="en-US" sz="2800" dirty="0"/>
          </a:p>
          <a:p>
            <a:r>
              <a:rPr lang="en-US" sz="2800" dirty="0" err="1"/>
              <a:t>Actualización</a:t>
            </a:r>
            <a:r>
              <a:rPr lang="en-US" sz="2800" dirty="0"/>
              <a:t> y </a:t>
            </a:r>
            <a:r>
              <a:rPr lang="en-US" sz="2800" dirty="0" err="1"/>
              <a:t>eliminación</a:t>
            </a:r>
            <a:r>
              <a:rPr lang="en-US" sz="2800" dirty="0"/>
              <a:t> de </a:t>
            </a:r>
            <a:r>
              <a:rPr lang="en-US" sz="2800" dirty="0" err="1"/>
              <a:t>entidades</a:t>
            </a:r>
            <a:endParaRPr lang="en-US" sz="2800" dirty="0"/>
          </a:p>
          <a:p>
            <a:r>
              <a:rPr lang="en-US" sz="2800" dirty="0" err="1"/>
              <a:t>Seguimiento</a:t>
            </a:r>
            <a:r>
              <a:rPr lang="en-US" sz="2800" dirty="0"/>
              <a:t> y </a:t>
            </a:r>
            <a:r>
              <a:rPr lang="en-US" sz="2800" dirty="0" err="1"/>
              <a:t>persistencia</a:t>
            </a:r>
            <a:r>
              <a:rPr lang="en-US" sz="2800" dirty="0"/>
              <a:t> de </a:t>
            </a:r>
            <a:r>
              <a:rPr lang="en-US" sz="2800" dirty="0" err="1"/>
              <a:t>cambios</a:t>
            </a:r>
            <a:endParaRPr lang="en-US" sz="2800"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a:t>EF Core</a:t>
            </a:r>
          </a:p>
        </p:txBody>
      </p:sp>
    </p:spTree>
    <p:extLst>
      <p:ext uri="{BB962C8B-B14F-4D97-AF65-F5344CB8AC3E}">
        <p14:creationId xmlns:p14="http://schemas.microsoft.com/office/powerpoint/2010/main" val="36875899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EF Core</a:t>
            </a:r>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p:txBody>
          <a:bodyPr/>
          <a:lstStyle/>
          <a:p>
            <a:r>
              <a:rPr lang="es-ES" dirty="0"/>
              <a:t>ORM Oficial de Microsoft para .NET</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3128865"/>
            <a:ext cx="5539338" cy="3216373"/>
          </a:xfrm>
        </p:spPr>
        <p:txBody>
          <a:bodyPr/>
          <a:lstStyle/>
          <a:p>
            <a:r>
              <a:rPr lang="es-ES" sz="2000" dirty="0"/>
              <a:t>Es un ORM ligero, y extensible</a:t>
            </a:r>
          </a:p>
          <a:p>
            <a:r>
              <a:rPr lang="es-ES" sz="2000" dirty="0"/>
              <a:t>Heredero de </a:t>
            </a:r>
            <a:r>
              <a:rPr lang="es-ES" sz="2000" dirty="0" err="1"/>
              <a:t>Entity</a:t>
            </a:r>
            <a:r>
              <a:rPr lang="es-ES" sz="2000" dirty="0"/>
              <a:t> Framework (</a:t>
            </a:r>
            <a:r>
              <a:rPr lang="es-ES" sz="2000" dirty="0" err="1"/>
              <a:t>.Net</a:t>
            </a:r>
            <a:r>
              <a:rPr lang="es-ES" sz="2000" dirty="0"/>
              <a:t> Framework)</a:t>
            </a:r>
          </a:p>
          <a:p>
            <a:pPr lvl="1"/>
            <a:r>
              <a:rPr lang="es-ES" sz="1600" dirty="0"/>
              <a:t>Mejoras en rendimiento</a:t>
            </a:r>
          </a:p>
          <a:p>
            <a:pPr lvl="1"/>
            <a:r>
              <a:rPr lang="es-ES" sz="1600" dirty="0"/>
              <a:t>Mayores opciones de configuración</a:t>
            </a:r>
          </a:p>
          <a:p>
            <a:pPr lvl="1"/>
            <a:r>
              <a:rPr lang="es-ES" sz="1600" dirty="0"/>
              <a:t>Mejor desacoplamiento entre modelo y la base de datos</a:t>
            </a:r>
          </a:p>
          <a:p>
            <a:endParaRPr lang="es-ES" sz="2000" dirty="0"/>
          </a:p>
          <a:p>
            <a:endParaRPr lang="es-ES" sz="2000" dirty="0"/>
          </a:p>
          <a:p>
            <a:endParaRPr lang="es-ES" dirty="0"/>
          </a:p>
        </p:txBody>
      </p:sp>
      <p:pic>
        <p:nvPicPr>
          <p:cNvPr id="4098" name="Picture 2" descr="Entity Framework Core">
            <a:extLst>
              <a:ext uri="{FF2B5EF4-FFF2-40B4-BE49-F238E27FC236}">
                <a16:creationId xmlns:a16="http://schemas.microsoft.com/office/drawing/2014/main" id="{80BBCDCC-CC81-EEEB-CCB7-39E2855EB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629" y="1506375"/>
            <a:ext cx="4138030" cy="413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2024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Por qué usar EF Core</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320212"/>
            <a:ext cx="7212627" cy="4360505"/>
          </a:xfrm>
        </p:spPr>
        <p:txBody>
          <a:bodyPr numCol="1"/>
          <a:lstStyle/>
          <a:p>
            <a:r>
              <a:rPr lang="es-ES" sz="2000" dirty="0"/>
              <a:t>Soporte de Microsoft</a:t>
            </a:r>
          </a:p>
          <a:p>
            <a:r>
              <a:rPr lang="es-ES" sz="2000" dirty="0"/>
              <a:t>Open </a:t>
            </a:r>
            <a:r>
              <a:rPr lang="es-ES" sz="2000" dirty="0" err="1"/>
              <a:t>Source</a:t>
            </a:r>
            <a:endParaRPr lang="es-ES" sz="2000" dirty="0"/>
          </a:p>
          <a:p>
            <a:r>
              <a:rPr lang="es-ES" sz="2000" dirty="0"/>
              <a:t>En continuo desarrollo</a:t>
            </a:r>
          </a:p>
          <a:p>
            <a:r>
              <a:rPr lang="es-ES" sz="2000" dirty="0"/>
              <a:t>Muy bien documentado:</a:t>
            </a:r>
          </a:p>
          <a:p>
            <a:pPr marL="0" indent="0">
              <a:buNone/>
            </a:pPr>
            <a:r>
              <a:rPr lang="es-ES" sz="2000" dirty="0">
                <a:solidFill>
                  <a:schemeClr val="accent1"/>
                </a:solidFill>
              </a:rPr>
              <a:t>	</a:t>
            </a:r>
            <a:r>
              <a:rPr lang="es-ES" sz="2000" dirty="0">
                <a:solidFill>
                  <a:schemeClr val="accent1"/>
                </a:solidFill>
                <a:hlinkClick r:id="rId2">
                  <a:extLst>
                    <a:ext uri="{A12FA001-AC4F-418D-AE19-62706E023703}">
                      <ahyp:hlinkClr xmlns:ahyp="http://schemas.microsoft.com/office/drawing/2018/hyperlinkcolor" val="tx"/>
                    </a:ext>
                  </a:extLst>
                </a:hlinkClick>
              </a:rPr>
              <a:t>https://learn.microsoft.com/en-us/ef/core/</a:t>
            </a:r>
            <a:endParaRPr lang="es-ES" sz="2000" dirty="0">
              <a:solidFill>
                <a:schemeClr val="accent1"/>
              </a:solidFill>
            </a:endParaRPr>
          </a:p>
          <a:p>
            <a:r>
              <a:rPr lang="es-ES" sz="2000" dirty="0"/>
              <a:t>Soporte para múltiples bases de datos:</a:t>
            </a:r>
          </a:p>
          <a:p>
            <a:pPr lvl="1"/>
            <a:r>
              <a:rPr lang="es-ES" sz="1400" dirty="0"/>
              <a:t>SQL Server (Microsoft)</a:t>
            </a:r>
          </a:p>
          <a:p>
            <a:pPr lvl="1"/>
            <a:r>
              <a:rPr lang="es-ES" sz="1400" dirty="0" err="1"/>
              <a:t>SqLite</a:t>
            </a:r>
            <a:r>
              <a:rPr lang="es-ES" sz="1400" dirty="0"/>
              <a:t> (Microsoft)</a:t>
            </a:r>
          </a:p>
          <a:p>
            <a:pPr lvl="1"/>
            <a:r>
              <a:rPr lang="es-ES" sz="1400" dirty="0"/>
              <a:t>In </a:t>
            </a:r>
            <a:r>
              <a:rPr lang="es-ES" sz="1400" dirty="0" err="1"/>
              <a:t>Memory</a:t>
            </a:r>
            <a:r>
              <a:rPr lang="es-ES" sz="1400" dirty="0"/>
              <a:t> (Microsoft)</a:t>
            </a:r>
          </a:p>
          <a:p>
            <a:pPr lvl="1"/>
            <a:r>
              <a:rPr lang="es-ES" sz="1400" dirty="0"/>
              <a:t>Azure Cosmos DB (Microsoft)</a:t>
            </a:r>
          </a:p>
          <a:p>
            <a:pPr lvl="1"/>
            <a:r>
              <a:rPr lang="es-ES" sz="1400" dirty="0"/>
              <a:t>PostgreSQL (</a:t>
            </a:r>
            <a:r>
              <a:rPr lang="es-ES" sz="1400" dirty="0" err="1"/>
              <a:t>Npgsql</a:t>
            </a:r>
            <a:r>
              <a:rPr lang="es-ES" sz="1400" dirty="0"/>
              <a:t>)</a:t>
            </a:r>
          </a:p>
          <a:p>
            <a:pPr lvl="1"/>
            <a:r>
              <a:rPr lang="es-ES" sz="1400" dirty="0"/>
              <a:t>Oracle (Oracle)</a:t>
            </a:r>
          </a:p>
          <a:p>
            <a:pPr lvl="1"/>
            <a:r>
              <a:rPr lang="es-ES" sz="1400" dirty="0" err="1"/>
              <a:t>MySql</a:t>
            </a:r>
            <a:r>
              <a:rPr lang="es-ES" sz="1400" dirty="0"/>
              <a:t> (Oracle, </a:t>
            </a:r>
            <a:r>
              <a:rPr lang="es-ES" sz="1400" dirty="0" err="1"/>
              <a:t>DevArt</a:t>
            </a:r>
            <a:r>
              <a:rPr lang="es-ES" sz="1400" dirty="0"/>
              <a:t>)</a:t>
            </a:r>
          </a:p>
          <a:p>
            <a:pPr lvl="1"/>
            <a:r>
              <a:rPr lang="es-ES" sz="1400" dirty="0" err="1"/>
              <a:t>MariaDB</a:t>
            </a:r>
            <a:r>
              <a:rPr lang="es-ES" sz="1400" dirty="0"/>
              <a:t> (Pomelo </a:t>
            </a:r>
            <a:r>
              <a:rPr lang="es-ES" sz="1400" dirty="0" err="1"/>
              <a:t>Foundation</a:t>
            </a:r>
            <a:r>
              <a:rPr lang="es-ES" sz="1400" dirty="0"/>
              <a:t>)</a:t>
            </a:r>
          </a:p>
          <a:p>
            <a:pPr marL="457200" lvl="1" indent="0">
              <a:buNone/>
            </a:pPr>
            <a:endParaRPr lang="es-ES" sz="1400" dirty="0"/>
          </a:p>
          <a:p>
            <a:endParaRPr lang="es-ES" dirty="0"/>
          </a:p>
        </p:txBody>
      </p:sp>
    </p:spTree>
    <p:extLst>
      <p:ext uri="{BB962C8B-B14F-4D97-AF65-F5344CB8AC3E}">
        <p14:creationId xmlns:p14="http://schemas.microsoft.com/office/powerpoint/2010/main" val="18628426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 inicial</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080125" cy="2493606"/>
          </a:xfrm>
        </p:spPr>
        <p:txBody>
          <a:bodyPr numCol="1"/>
          <a:lstStyle/>
          <a:p>
            <a:r>
              <a:rPr lang="es-ES" sz="1600" dirty="0" err="1"/>
              <a:t>Microsoft.EntityFrameworkCore</a:t>
            </a:r>
            <a:r>
              <a:rPr lang="es-ES" sz="1600" dirty="0"/>
              <a:t>: Paquete base de la librería EF Core </a:t>
            </a:r>
          </a:p>
          <a:p>
            <a:r>
              <a:rPr lang="es-ES" sz="1600" dirty="0" err="1"/>
              <a:t>Microsoft.AspNetCore.Diagnostics.EntityFrameworkCore</a:t>
            </a:r>
            <a:r>
              <a:rPr lang="es-ES" sz="1600" dirty="0"/>
              <a:t>: Extensión de ASP.NET </a:t>
            </a:r>
            <a:r>
              <a:rPr lang="es-ES" sz="1600" dirty="0" err="1"/>
              <a:t>core</a:t>
            </a:r>
            <a:r>
              <a:rPr lang="es-ES" sz="1600" dirty="0"/>
              <a:t> para mostrar información de diagnóstico de EF Core</a:t>
            </a:r>
          </a:p>
          <a:p>
            <a:r>
              <a:rPr lang="es-ES" sz="1600" dirty="0" err="1"/>
              <a:t>Microsoft.EntityFrameworkCore.SqlServer</a:t>
            </a:r>
            <a:r>
              <a:rPr lang="es-ES" sz="1600" dirty="0"/>
              <a:t>: </a:t>
            </a:r>
            <a:r>
              <a:rPr lang="es-ES" sz="1600" dirty="0" err="1"/>
              <a:t>Provider</a:t>
            </a:r>
            <a:r>
              <a:rPr lang="es-ES" sz="1600" dirty="0"/>
              <a:t> para conectar con bases de datos SQL Server</a:t>
            </a:r>
          </a:p>
          <a:p>
            <a:r>
              <a:rPr lang="es-ES" sz="1600" dirty="0" err="1"/>
              <a:t>Microsoft.EntityFrameworkCore.Tools</a:t>
            </a:r>
            <a:r>
              <a:rPr lang="es-ES" sz="1600" dirty="0"/>
              <a:t>: Herramientas para desarrollar desde Visual Studio</a:t>
            </a:r>
          </a:p>
        </p:txBody>
      </p:sp>
      <p:sp>
        <p:nvSpPr>
          <p:cNvPr id="3" name="Marcador de texto 2">
            <a:extLst>
              <a:ext uri="{FF2B5EF4-FFF2-40B4-BE49-F238E27FC236}">
                <a16:creationId xmlns:a16="http://schemas.microsoft.com/office/drawing/2014/main" id="{A54AED4D-969E-B0E2-CBD4-7FB6C66C7474}"/>
              </a:ext>
            </a:extLst>
          </p:cNvPr>
          <p:cNvSpPr>
            <a:spLocks noGrp="1"/>
          </p:cNvSpPr>
          <p:nvPr>
            <p:ph type="body" sz="quarter" idx="13"/>
          </p:nvPr>
        </p:nvSpPr>
        <p:spPr>
          <a:xfrm>
            <a:off x="910696" y="2365849"/>
            <a:ext cx="5040313" cy="651610"/>
          </a:xfrm>
        </p:spPr>
        <p:txBody>
          <a:bodyPr/>
          <a:lstStyle/>
          <a:p>
            <a:r>
              <a:rPr lang="es-ES" dirty="0"/>
              <a:t>Paquetes</a:t>
            </a:r>
          </a:p>
          <a:p>
            <a:endParaRPr lang="es-ES" dirty="0"/>
          </a:p>
        </p:txBody>
      </p:sp>
      <p:sp>
        <p:nvSpPr>
          <p:cNvPr id="7" name="Marcador de texto 3">
            <a:extLst>
              <a:ext uri="{FF2B5EF4-FFF2-40B4-BE49-F238E27FC236}">
                <a16:creationId xmlns:a16="http://schemas.microsoft.com/office/drawing/2014/main" id="{5C084427-3144-50D4-5595-698E28A517A5}"/>
              </a:ext>
            </a:extLst>
          </p:cNvPr>
          <p:cNvSpPr txBox="1">
            <a:spLocks/>
          </p:cNvSpPr>
          <p:nvPr/>
        </p:nvSpPr>
        <p:spPr>
          <a:xfrm>
            <a:off x="910696" y="5448301"/>
            <a:ext cx="11033092" cy="878888"/>
          </a:xfrm>
          <a:prstGeom prst="rect">
            <a:avLst/>
          </a:prstGeom>
        </p:spPr>
        <p:txBody>
          <a:bodyPr lIns="0" tIns="0" rIns="0" bIns="0" numCol="1"/>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s-ES" sz="1600" dirty="0"/>
              <a:t>Para desarrollar desde otra consola de comandos, se puede instalar el </a:t>
            </a:r>
            <a:r>
              <a:rPr lang="es-ES" sz="1600" dirty="0" err="1"/>
              <a:t>cli</a:t>
            </a:r>
            <a:r>
              <a:rPr lang="es-ES" sz="1600" dirty="0"/>
              <a:t> con:</a:t>
            </a:r>
          </a:p>
          <a:p>
            <a:pPr marL="457200" lvl="1" indent="0">
              <a:buFont typeface="Arial" panose="020B0604020202020204" pitchFamily="34" charset="0"/>
              <a:buNone/>
            </a:pPr>
            <a:r>
              <a:rPr lang="es-ES" sz="1600" dirty="0"/>
              <a:t>	dotnet </a:t>
            </a:r>
            <a:r>
              <a:rPr lang="es-ES" sz="1600" dirty="0" err="1"/>
              <a:t>tool</a:t>
            </a:r>
            <a:r>
              <a:rPr lang="es-ES" sz="1600" dirty="0"/>
              <a:t> </a:t>
            </a:r>
            <a:r>
              <a:rPr lang="es-ES" sz="1600" dirty="0" err="1"/>
              <a:t>install</a:t>
            </a:r>
            <a:r>
              <a:rPr lang="es-ES" sz="1600" dirty="0"/>
              <a:t> --global dotnet-</a:t>
            </a:r>
            <a:r>
              <a:rPr lang="es-ES" sz="1600" dirty="0" err="1"/>
              <a:t>ef</a:t>
            </a:r>
            <a:endParaRPr lang="es-ES" sz="1600" dirty="0"/>
          </a:p>
          <a:p>
            <a:pPr lvl="1"/>
            <a:r>
              <a:rPr lang="es-ES" sz="1600" dirty="0"/>
              <a:t>En ese caso, se debe instalar por separado el paquete </a:t>
            </a:r>
            <a:r>
              <a:rPr lang="es-ES" sz="1600" dirty="0" err="1"/>
              <a:t>Microsoft.EntityFrameworkCore.Design</a:t>
            </a:r>
            <a:endParaRPr lang="es-ES" sz="1400" dirty="0"/>
          </a:p>
          <a:p>
            <a:pPr marL="457200" lvl="1" indent="0">
              <a:buFont typeface="Arial" panose="020B0604020202020204" pitchFamily="34" charset="0"/>
              <a:buNone/>
            </a:pPr>
            <a:endParaRPr lang="es-ES" sz="1400" dirty="0"/>
          </a:p>
          <a:p>
            <a:endParaRPr lang="es-ES" dirty="0"/>
          </a:p>
        </p:txBody>
      </p:sp>
      <p:pic>
        <p:nvPicPr>
          <p:cNvPr id="9" name="Imagen 8">
            <a:extLst>
              <a:ext uri="{FF2B5EF4-FFF2-40B4-BE49-F238E27FC236}">
                <a16:creationId xmlns:a16="http://schemas.microsoft.com/office/drawing/2014/main" id="{6175B6B2-9488-FB3E-0AE5-A0C74DB4DBFE}"/>
              </a:ext>
            </a:extLst>
          </p:cNvPr>
          <p:cNvPicPr>
            <a:picLocks noChangeAspect="1"/>
          </p:cNvPicPr>
          <p:nvPr/>
        </p:nvPicPr>
        <p:blipFill>
          <a:blip r:embed="rId3"/>
          <a:stretch>
            <a:fillRect/>
          </a:stretch>
        </p:blipFill>
        <p:spPr>
          <a:xfrm>
            <a:off x="7062725" y="2837369"/>
            <a:ext cx="4716526" cy="2493607"/>
          </a:xfrm>
          <a:prstGeom prst="rect">
            <a:avLst/>
          </a:prstGeom>
        </p:spPr>
      </p:pic>
    </p:spTree>
    <p:extLst>
      <p:ext uri="{BB962C8B-B14F-4D97-AF65-F5344CB8AC3E}">
        <p14:creationId xmlns:p14="http://schemas.microsoft.com/office/powerpoint/2010/main" val="12153272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826904" cy="651610"/>
          </a:xfrm>
        </p:spPr>
        <p:txBody>
          <a:bodyPr/>
          <a:lstStyle/>
          <a:p>
            <a:r>
              <a:rPr lang="es-ES" dirty="0"/>
              <a:t>EF Core </a:t>
            </a:r>
            <a:r>
              <a:rPr lang="es-ES" dirty="0" err="1"/>
              <a:t>Code</a:t>
            </a:r>
            <a:r>
              <a:rPr lang="es-ES" dirty="0"/>
              <a:t> </a:t>
            </a:r>
            <a:r>
              <a:rPr lang="es-ES" dirty="0" err="1"/>
              <a:t>First</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444750"/>
            <a:ext cx="10594975" cy="3949700"/>
          </a:xfrm>
        </p:spPr>
        <p:txBody>
          <a:bodyPr numCol="1"/>
          <a:lstStyle/>
          <a:p>
            <a:r>
              <a:rPr lang="es-ES" sz="2000" dirty="0"/>
              <a:t>Es el modo de trabajo recomendado para nuevos desarrollos</a:t>
            </a:r>
          </a:p>
          <a:p>
            <a:r>
              <a:rPr lang="es-ES" sz="2000" dirty="0"/>
              <a:t>El código condiciona la estructura de la base de datos</a:t>
            </a:r>
          </a:p>
          <a:p>
            <a:r>
              <a:rPr lang="es-ES" sz="2000" dirty="0"/>
              <a:t>La base de datos se mantiene actualizada respecto al modelo mediante migraciones</a:t>
            </a:r>
          </a:p>
          <a:p>
            <a:pPr lvl="1"/>
            <a:r>
              <a:rPr lang="es-ES" sz="1600" dirty="0"/>
              <a:t>Las migraciones se mantienen como código</a:t>
            </a:r>
          </a:p>
          <a:p>
            <a:pPr lvl="1"/>
            <a:r>
              <a:rPr lang="es-ES" sz="1600" dirty="0"/>
              <a:t>Permiten generar la base de datos desde 0</a:t>
            </a:r>
          </a:p>
          <a:p>
            <a:endParaRPr lang="es-ES" sz="2000" dirty="0"/>
          </a:p>
          <a:p>
            <a:r>
              <a:rPr lang="es-ES" sz="2000" dirty="0"/>
              <a:t>También es posible trabajar con </a:t>
            </a:r>
            <a:r>
              <a:rPr lang="es-ES" sz="2000" dirty="0" err="1"/>
              <a:t>database-first</a:t>
            </a:r>
            <a:endParaRPr lang="es-ES" sz="2000" dirty="0"/>
          </a:p>
          <a:p>
            <a:pPr lvl="1"/>
            <a:r>
              <a:rPr lang="es-ES" sz="1600" dirty="0"/>
              <a:t>Para bases de datos heredadas</a:t>
            </a:r>
          </a:p>
          <a:p>
            <a:pPr lvl="1"/>
            <a:r>
              <a:rPr lang="es-ES" sz="1600" dirty="0"/>
              <a:t>Si no tenemos control sobre su estructura</a:t>
            </a:r>
          </a:p>
        </p:txBody>
      </p:sp>
    </p:spTree>
    <p:extLst>
      <p:ext uri="{BB962C8B-B14F-4D97-AF65-F5344CB8AC3E}">
        <p14:creationId xmlns:p14="http://schemas.microsoft.com/office/powerpoint/2010/main" val="26619204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 inicial</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08300"/>
            <a:ext cx="5280025" cy="3772417"/>
          </a:xfrm>
        </p:spPr>
        <p:txBody>
          <a:bodyPr numCol="1"/>
          <a:lstStyle/>
          <a:p>
            <a:r>
              <a:rPr lang="es-ES" sz="2000" dirty="0"/>
              <a:t>El </a:t>
            </a:r>
            <a:r>
              <a:rPr lang="es-ES" sz="2000" dirty="0" err="1"/>
              <a:t>DbContext</a:t>
            </a:r>
            <a:r>
              <a:rPr lang="es-ES" sz="2000" dirty="0"/>
              <a:t> es el punto de acceso de nuestra aplicación a la base de datos a través de EF Core</a:t>
            </a:r>
          </a:p>
          <a:p>
            <a:r>
              <a:rPr lang="es-ES" sz="2000" dirty="0"/>
              <a:t>Debe heredar de la clase </a:t>
            </a:r>
            <a:r>
              <a:rPr lang="es-ES" sz="2000" dirty="0" err="1"/>
              <a:t>DbContext</a:t>
            </a:r>
            <a:r>
              <a:rPr lang="es-ES" sz="2000" dirty="0"/>
              <a:t> de EF Core</a:t>
            </a:r>
          </a:p>
          <a:p>
            <a:r>
              <a:rPr lang="es-ES" sz="2000" dirty="0"/>
              <a:t>Es un servicio </a:t>
            </a:r>
            <a:r>
              <a:rPr lang="es-ES" sz="2000" dirty="0" err="1"/>
              <a:t>scoped</a:t>
            </a:r>
            <a:r>
              <a:rPr lang="es-ES" sz="2000" dirty="0"/>
              <a:t>, que se configura mediante inyección de dependencias</a:t>
            </a:r>
          </a:p>
          <a:p>
            <a:r>
              <a:rPr lang="es-ES" sz="2000" dirty="0"/>
              <a:t>Su configuración se establece mediante las herramientas de configuración estándares de ASP.NET Core</a:t>
            </a:r>
          </a:p>
          <a:p>
            <a:endParaRPr lang="es-ES" sz="1400" dirty="0"/>
          </a:p>
          <a:p>
            <a:pPr marL="457200" lvl="1" indent="0">
              <a:buNone/>
            </a:pPr>
            <a:endParaRPr lang="es-ES" sz="1400" dirty="0"/>
          </a:p>
          <a:p>
            <a:endParaRPr lang="es-ES" dirty="0"/>
          </a:p>
        </p:txBody>
      </p:sp>
      <p:sp>
        <p:nvSpPr>
          <p:cNvPr id="3" name="Marcador de texto 2">
            <a:extLst>
              <a:ext uri="{FF2B5EF4-FFF2-40B4-BE49-F238E27FC236}">
                <a16:creationId xmlns:a16="http://schemas.microsoft.com/office/drawing/2014/main" id="{A54AED4D-969E-B0E2-CBD4-7FB6C66C7474}"/>
              </a:ext>
            </a:extLst>
          </p:cNvPr>
          <p:cNvSpPr>
            <a:spLocks noGrp="1"/>
          </p:cNvSpPr>
          <p:nvPr>
            <p:ph type="body" sz="quarter" idx="13"/>
          </p:nvPr>
        </p:nvSpPr>
        <p:spPr>
          <a:xfrm>
            <a:off x="910696" y="2365849"/>
            <a:ext cx="5040313" cy="651610"/>
          </a:xfrm>
        </p:spPr>
        <p:txBody>
          <a:bodyPr/>
          <a:lstStyle/>
          <a:p>
            <a:r>
              <a:rPr lang="es-ES" dirty="0" err="1"/>
              <a:t>DbContext</a:t>
            </a:r>
            <a:endParaRPr lang="es-ES" dirty="0"/>
          </a:p>
          <a:p>
            <a:endParaRPr lang="es-ES" dirty="0"/>
          </a:p>
        </p:txBody>
      </p:sp>
      <p:pic>
        <p:nvPicPr>
          <p:cNvPr id="6" name="Imagen 5">
            <a:extLst>
              <a:ext uri="{FF2B5EF4-FFF2-40B4-BE49-F238E27FC236}">
                <a16:creationId xmlns:a16="http://schemas.microsoft.com/office/drawing/2014/main" id="{D660A4C0-49A1-65EE-D544-E8FD44F8F58B}"/>
              </a:ext>
            </a:extLst>
          </p:cNvPr>
          <p:cNvPicPr>
            <a:picLocks noChangeAspect="1"/>
          </p:cNvPicPr>
          <p:nvPr/>
        </p:nvPicPr>
        <p:blipFill>
          <a:blip r:embed="rId2"/>
          <a:stretch>
            <a:fillRect/>
          </a:stretch>
        </p:blipFill>
        <p:spPr>
          <a:xfrm>
            <a:off x="6322263" y="2908300"/>
            <a:ext cx="5058481" cy="1819529"/>
          </a:xfrm>
          <a:prstGeom prst="rect">
            <a:avLst/>
          </a:prstGeom>
        </p:spPr>
      </p:pic>
      <p:pic>
        <p:nvPicPr>
          <p:cNvPr id="10" name="Imagen 9">
            <a:extLst>
              <a:ext uri="{FF2B5EF4-FFF2-40B4-BE49-F238E27FC236}">
                <a16:creationId xmlns:a16="http://schemas.microsoft.com/office/drawing/2014/main" id="{5A7D777D-9FE5-B3E9-B5BC-3C7DDAB55EF9}"/>
              </a:ext>
            </a:extLst>
          </p:cNvPr>
          <p:cNvPicPr>
            <a:picLocks noChangeAspect="1"/>
          </p:cNvPicPr>
          <p:nvPr/>
        </p:nvPicPr>
        <p:blipFill>
          <a:blip r:embed="rId3"/>
          <a:stretch>
            <a:fillRect/>
          </a:stretch>
        </p:blipFill>
        <p:spPr>
          <a:xfrm>
            <a:off x="4007365" y="6166295"/>
            <a:ext cx="7992590" cy="514422"/>
          </a:xfrm>
          <a:prstGeom prst="rect">
            <a:avLst/>
          </a:prstGeom>
        </p:spPr>
      </p:pic>
      <p:pic>
        <p:nvPicPr>
          <p:cNvPr id="12" name="Imagen 11">
            <a:extLst>
              <a:ext uri="{FF2B5EF4-FFF2-40B4-BE49-F238E27FC236}">
                <a16:creationId xmlns:a16="http://schemas.microsoft.com/office/drawing/2014/main" id="{3416224A-8F42-1FAA-80A1-57A276FB8603}"/>
              </a:ext>
            </a:extLst>
          </p:cNvPr>
          <p:cNvPicPr>
            <a:picLocks noChangeAspect="1"/>
          </p:cNvPicPr>
          <p:nvPr/>
        </p:nvPicPr>
        <p:blipFill>
          <a:blip r:embed="rId4"/>
          <a:stretch>
            <a:fillRect/>
          </a:stretch>
        </p:blipFill>
        <p:spPr>
          <a:xfrm>
            <a:off x="6322263" y="4982532"/>
            <a:ext cx="5677692" cy="866896"/>
          </a:xfrm>
          <a:prstGeom prst="rect">
            <a:avLst/>
          </a:prstGeom>
        </p:spPr>
      </p:pic>
    </p:spTree>
    <p:extLst>
      <p:ext uri="{BB962C8B-B14F-4D97-AF65-F5344CB8AC3E}">
        <p14:creationId xmlns:p14="http://schemas.microsoft.com/office/powerpoint/2010/main" val="35010812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6988704" cy="651610"/>
          </a:xfrm>
        </p:spPr>
        <p:txBody>
          <a:bodyPr/>
          <a:lstStyle/>
          <a:p>
            <a:r>
              <a:rPr lang="es-ES" dirty="0"/>
              <a:t>Configuración inicial</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p:txBody>
          <a:bodyPr/>
          <a:lstStyle/>
          <a:p>
            <a:r>
              <a:rPr lang="es-ES" dirty="0"/>
              <a:t>Arranque</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7" y="2965450"/>
            <a:ext cx="3864504" cy="3379788"/>
          </a:xfrm>
        </p:spPr>
        <p:txBody>
          <a:bodyPr/>
          <a:lstStyle/>
          <a:p>
            <a:r>
              <a:rPr lang="es-ES" sz="2000" dirty="0"/>
              <a:t>En </a:t>
            </a:r>
            <a:r>
              <a:rPr lang="es-ES" sz="2000" dirty="0" err="1"/>
              <a:t>Code</a:t>
            </a:r>
            <a:r>
              <a:rPr lang="es-ES" sz="2000" dirty="0"/>
              <a:t> </a:t>
            </a:r>
            <a:r>
              <a:rPr lang="es-ES" sz="2000" dirty="0" err="1"/>
              <a:t>First</a:t>
            </a:r>
            <a:r>
              <a:rPr lang="es-ES" sz="2000" dirty="0"/>
              <a:t>, es habitual aplicar las migraciones al arrancar la aplicación</a:t>
            </a:r>
          </a:p>
          <a:p>
            <a:r>
              <a:rPr lang="es-ES" sz="2000" dirty="0"/>
              <a:t>Esto a su vez genera la base de datos si ésta no existiera</a:t>
            </a:r>
          </a:p>
          <a:p>
            <a:r>
              <a:rPr lang="es-ES" sz="2000" dirty="0"/>
              <a:t>¡Cuidado en entornos distribuidos!</a:t>
            </a:r>
          </a:p>
        </p:txBody>
      </p:sp>
      <p:pic>
        <p:nvPicPr>
          <p:cNvPr id="7" name="Imagen 6">
            <a:extLst>
              <a:ext uri="{FF2B5EF4-FFF2-40B4-BE49-F238E27FC236}">
                <a16:creationId xmlns:a16="http://schemas.microsoft.com/office/drawing/2014/main" id="{4B76CB3D-E737-3D70-A73B-F27EF01C8AFA}"/>
              </a:ext>
            </a:extLst>
          </p:cNvPr>
          <p:cNvPicPr>
            <a:picLocks noChangeAspect="1"/>
          </p:cNvPicPr>
          <p:nvPr/>
        </p:nvPicPr>
        <p:blipFill>
          <a:blip r:embed="rId2"/>
          <a:stretch>
            <a:fillRect/>
          </a:stretch>
        </p:blipFill>
        <p:spPr>
          <a:xfrm>
            <a:off x="4775201" y="2986025"/>
            <a:ext cx="6811326" cy="885949"/>
          </a:xfrm>
          <a:prstGeom prst="rect">
            <a:avLst/>
          </a:prstGeom>
        </p:spPr>
      </p:pic>
    </p:spTree>
    <p:extLst>
      <p:ext uri="{BB962C8B-B14F-4D97-AF65-F5344CB8AC3E}">
        <p14:creationId xmlns:p14="http://schemas.microsoft.com/office/powerpoint/2010/main" val="3359261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8639704" cy="651610"/>
          </a:xfrm>
        </p:spPr>
        <p:txBody>
          <a:bodyPr/>
          <a:lstStyle/>
          <a:p>
            <a:r>
              <a:rPr lang="es-ES" dirty="0"/>
              <a:t>Herramientas de desarrollo</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5040313" cy="651610"/>
          </a:xfrm>
        </p:spPr>
        <p:txBody>
          <a:bodyPr/>
          <a:lstStyle/>
          <a:p>
            <a:r>
              <a:rPr lang="es-ES" dirty="0"/>
              <a:t>dotnet </a:t>
            </a:r>
            <a:r>
              <a:rPr lang="es-ES" dirty="0" err="1"/>
              <a:t>ef</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430404" cy="3487738"/>
          </a:xfrm>
        </p:spPr>
        <p:txBody>
          <a:bodyPr/>
          <a:lstStyle/>
          <a:p>
            <a:r>
              <a:rPr lang="es-ES" sz="2000" dirty="0"/>
              <a:t>Herramientas (</a:t>
            </a:r>
            <a:r>
              <a:rPr lang="es-ES" sz="2000" dirty="0" err="1"/>
              <a:t>tooling</a:t>
            </a:r>
            <a:r>
              <a:rPr lang="es-ES" sz="2000" dirty="0"/>
              <a:t>) de desarrollo, en forma de interfaz de línea de comandos (CLI)</a:t>
            </a:r>
          </a:p>
          <a:p>
            <a:r>
              <a:rPr lang="es-ES" sz="2000" dirty="0"/>
              <a:t>Nos permite interactuar con la base de datos, y generar código automáticamente:</a:t>
            </a:r>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database</a:t>
            </a:r>
            <a:r>
              <a:rPr lang="es-ES" sz="1600" dirty="0"/>
              <a:t>: operaciones sobre la base de datos</a:t>
            </a:r>
          </a:p>
          <a:p>
            <a:pPr lvl="2"/>
            <a:r>
              <a:rPr lang="es-ES" sz="1600" dirty="0" err="1">
                <a:solidFill>
                  <a:schemeClr val="accent1"/>
                </a:solidFill>
              </a:rPr>
              <a:t>update</a:t>
            </a:r>
            <a:r>
              <a:rPr lang="es-ES" sz="1600" dirty="0"/>
              <a:t>: actualizar la base de datos mediante migraciones</a:t>
            </a:r>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dbcontext</a:t>
            </a:r>
            <a:r>
              <a:rPr lang="es-ES" sz="1600" dirty="0"/>
              <a:t>: operaciones sobre los tipos </a:t>
            </a:r>
            <a:r>
              <a:rPr lang="es-ES" sz="1600" dirty="0" err="1"/>
              <a:t>DbContext</a:t>
            </a:r>
            <a:endParaRPr lang="es-ES" sz="1600" dirty="0"/>
          </a:p>
          <a:p>
            <a:pPr lvl="2"/>
            <a:r>
              <a:rPr lang="es-ES" sz="1600" dirty="0" err="1">
                <a:solidFill>
                  <a:schemeClr val="accent1"/>
                </a:solidFill>
              </a:rPr>
              <a:t>info</a:t>
            </a:r>
            <a:r>
              <a:rPr lang="es-ES" sz="1600" dirty="0"/>
              <a:t>: obtener información sobre un </a:t>
            </a:r>
            <a:r>
              <a:rPr lang="es-ES" sz="1600" dirty="0" err="1"/>
              <a:t>DbContext</a:t>
            </a:r>
            <a:endParaRPr lang="es-ES" sz="1600" dirty="0"/>
          </a:p>
          <a:p>
            <a:pPr lvl="1"/>
            <a:r>
              <a:rPr lang="es-ES" sz="1600" dirty="0">
                <a:solidFill>
                  <a:schemeClr val="accent1"/>
                </a:solidFill>
              </a:rPr>
              <a:t>dotnet </a:t>
            </a:r>
            <a:r>
              <a:rPr lang="es-ES" sz="1600" dirty="0" err="1">
                <a:solidFill>
                  <a:schemeClr val="accent1"/>
                </a:solidFill>
              </a:rPr>
              <a:t>ef</a:t>
            </a:r>
            <a:r>
              <a:rPr lang="es-ES" sz="1600" dirty="0">
                <a:solidFill>
                  <a:schemeClr val="accent1"/>
                </a:solidFill>
              </a:rPr>
              <a:t> </a:t>
            </a:r>
            <a:r>
              <a:rPr lang="es-ES" sz="1600" dirty="0" err="1">
                <a:solidFill>
                  <a:schemeClr val="accent1"/>
                </a:solidFill>
              </a:rPr>
              <a:t>migrations</a:t>
            </a:r>
            <a:r>
              <a:rPr lang="es-ES" sz="1600" dirty="0"/>
              <a:t>: operaciones sobre migraciones</a:t>
            </a:r>
          </a:p>
          <a:p>
            <a:pPr lvl="2"/>
            <a:r>
              <a:rPr lang="es-ES" sz="1600" dirty="0" err="1">
                <a:solidFill>
                  <a:schemeClr val="accent1"/>
                </a:solidFill>
              </a:rPr>
              <a:t>add</a:t>
            </a:r>
            <a:r>
              <a:rPr lang="es-ES" sz="1600" dirty="0">
                <a:solidFill>
                  <a:schemeClr val="accent1"/>
                </a:solidFill>
              </a:rPr>
              <a:t> &lt;nombre&gt;</a:t>
            </a:r>
            <a:r>
              <a:rPr lang="es-ES" sz="1600" dirty="0"/>
              <a:t>: añadir una nueva migración</a:t>
            </a:r>
          </a:p>
          <a:p>
            <a:pPr lvl="2"/>
            <a:r>
              <a:rPr lang="es-ES" sz="1600" dirty="0" err="1">
                <a:solidFill>
                  <a:schemeClr val="accent1"/>
                </a:solidFill>
              </a:rPr>
              <a:t>remove</a:t>
            </a:r>
            <a:r>
              <a:rPr lang="es-ES" sz="1600" dirty="0"/>
              <a:t>: eliminar la última migración (cuidado si ya se ha desplegado en un entorno productivo)</a:t>
            </a:r>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38088969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la </a:t>
            </a:r>
            <a:r>
              <a:rPr lang="en-US" dirty="0" err="1"/>
              <a:t>configuracion</a:t>
            </a:r>
            <a:r>
              <a:rPr lang="en-US" dirty="0"/>
              <a:t> de EF Core</a:t>
            </a:r>
            <a:endParaRPr lang="en-ES" dirty="0"/>
          </a:p>
        </p:txBody>
      </p:sp>
      <p:pic>
        <p:nvPicPr>
          <p:cNvPr id="8" name="Marcador de posición de imagen 7" descr="Interior de un reloj">
            <a:extLst>
              <a:ext uri="{FF2B5EF4-FFF2-40B4-BE49-F238E27FC236}">
                <a16:creationId xmlns:a16="http://schemas.microsoft.com/office/drawing/2014/main" id="{38A63A8A-B5C0-7A51-9DF6-23BDE27CECA9}"/>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7671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p:txBody>
          <a:bodyPr/>
          <a:lstStyle/>
          <a:p>
            <a:r>
              <a:rPr lang="es-ES" dirty="0"/>
              <a:t>Introducción a .NET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Por </a:t>
            </a:r>
            <a:r>
              <a:rPr lang="en-US" dirty="0" err="1"/>
              <a:t>qué</a:t>
            </a:r>
            <a:r>
              <a:rPr lang="en-US" dirty="0"/>
              <a:t> </a:t>
            </a:r>
            <a:r>
              <a:rPr lang="en-US" dirty="0" err="1"/>
              <a:t>emplear</a:t>
            </a:r>
            <a:r>
              <a:rPr lang="en-US" dirty="0"/>
              <a:t> .NET para </a:t>
            </a:r>
            <a:r>
              <a:rPr lang="en-US" dirty="0" err="1"/>
              <a:t>el</a:t>
            </a:r>
            <a:r>
              <a:rPr lang="en-US" dirty="0"/>
              <a:t> </a:t>
            </a:r>
            <a:r>
              <a:rPr lang="en-US" dirty="0" err="1"/>
              <a:t>desarrollo</a:t>
            </a:r>
            <a:r>
              <a:rPr lang="en-US" dirty="0"/>
              <a:t> de software</a:t>
            </a:r>
            <a:endParaRPr lang="en-ES" dirty="0"/>
          </a:p>
        </p:txBody>
      </p:sp>
    </p:spTree>
    <p:extLst>
      <p:ext uri="{BB962C8B-B14F-4D97-AF65-F5344CB8AC3E}">
        <p14:creationId xmlns:p14="http://schemas.microsoft.com/office/powerpoint/2010/main" val="1527697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Modelado de datos con modelos de dominio</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EF Core nos permite trabajar con modelos de dominio bastante limpios. </a:t>
            </a:r>
          </a:p>
          <a:p>
            <a:r>
              <a:rPr lang="es-ES" sz="2000" dirty="0"/>
              <a:t>Realiza el mapeo de datos mediante “</a:t>
            </a:r>
            <a:r>
              <a:rPr lang="es-ES" sz="2000" dirty="0" err="1"/>
              <a:t>reflection</a:t>
            </a:r>
            <a:r>
              <a:rPr lang="es-ES" sz="2000" dirty="0"/>
              <a:t>”, por lo que muchas de las concesiones que había en EF6 desaparecen</a:t>
            </a:r>
          </a:p>
          <a:p>
            <a:pPr lvl="1"/>
            <a:r>
              <a:rPr lang="es-ES" sz="1600" dirty="0" err="1"/>
              <a:t>Protected</a:t>
            </a:r>
            <a:r>
              <a:rPr lang="es-ES" sz="1600" dirty="0"/>
              <a:t> </a:t>
            </a:r>
            <a:r>
              <a:rPr lang="es-ES" sz="1600" dirty="0" err="1"/>
              <a:t>setters</a:t>
            </a:r>
            <a:endParaRPr lang="es-ES" sz="1600" dirty="0"/>
          </a:p>
          <a:p>
            <a:pPr lvl="1"/>
            <a:r>
              <a:rPr lang="es-ES" sz="1600" dirty="0" err="1"/>
              <a:t>Protected</a:t>
            </a:r>
            <a:r>
              <a:rPr lang="es-ES" sz="1600" dirty="0"/>
              <a:t> </a:t>
            </a:r>
            <a:r>
              <a:rPr lang="es-ES" sz="1600" dirty="0" err="1"/>
              <a:t>constructors</a:t>
            </a:r>
            <a:endParaRPr lang="es-ES" sz="1600" dirty="0"/>
          </a:p>
          <a:p>
            <a:pPr lvl="1"/>
            <a:r>
              <a:rPr lang="es-ES" sz="1600" dirty="0"/>
              <a:t>…</a:t>
            </a:r>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A25E8BB-6554-B856-B2E8-11CE433D4DA4}"/>
              </a:ext>
            </a:extLst>
          </p:cNvPr>
          <p:cNvPicPr>
            <a:picLocks noChangeAspect="1"/>
          </p:cNvPicPr>
          <p:nvPr/>
        </p:nvPicPr>
        <p:blipFill>
          <a:blip r:embed="rId2"/>
          <a:stretch>
            <a:fillRect/>
          </a:stretch>
        </p:blipFill>
        <p:spPr>
          <a:xfrm>
            <a:off x="6257426" y="2857500"/>
            <a:ext cx="5553723" cy="3487738"/>
          </a:xfrm>
          <a:prstGeom prst="rect">
            <a:avLst/>
          </a:prstGeom>
        </p:spPr>
      </p:pic>
    </p:spTree>
    <p:extLst>
      <p:ext uri="{BB962C8B-B14F-4D97-AF65-F5344CB8AC3E}">
        <p14:creationId xmlns:p14="http://schemas.microsoft.com/office/powerpoint/2010/main" val="135478449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Acceso y configuración en el </a:t>
            </a:r>
            <a:r>
              <a:rPr lang="es-ES" dirty="0" err="1"/>
              <a:t>DbContext</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El </a:t>
            </a:r>
            <a:r>
              <a:rPr lang="es-ES" sz="2000" dirty="0" err="1"/>
              <a:t>DbContext</a:t>
            </a:r>
            <a:r>
              <a:rPr lang="es-ES" sz="2000" dirty="0"/>
              <a:t> coordina el acceso a las entidades, por lo que para acceder a ellas se debe añadir una propiedad de tipo </a:t>
            </a:r>
            <a:r>
              <a:rPr lang="es-ES" sz="2000" dirty="0" err="1"/>
              <a:t>DbSet</a:t>
            </a:r>
            <a:endParaRPr lang="es-ES" sz="2000" dirty="0"/>
          </a:p>
          <a:p>
            <a:r>
              <a:rPr lang="es-ES" sz="2000" dirty="0" err="1"/>
              <a:t>Sobreescribiendo</a:t>
            </a:r>
            <a:r>
              <a:rPr lang="es-ES" sz="2000" dirty="0"/>
              <a:t> el método </a:t>
            </a:r>
            <a:r>
              <a:rPr lang="es-ES" sz="2000" dirty="0" err="1"/>
              <a:t>OnModelCreating</a:t>
            </a:r>
            <a:r>
              <a:rPr lang="es-ES" sz="2000" dirty="0"/>
              <a:t> se puede usar el </a:t>
            </a:r>
            <a:r>
              <a:rPr lang="es-ES" sz="2000" dirty="0" err="1"/>
              <a:t>Fluent</a:t>
            </a:r>
            <a:r>
              <a:rPr lang="es-ES" sz="2000" dirty="0"/>
              <a:t>-Api para configurar el mapeo de las entidades contra la base de datos.</a:t>
            </a:r>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A7C9D27D-3BFE-F05C-7238-7C5B31735689}"/>
              </a:ext>
            </a:extLst>
          </p:cNvPr>
          <p:cNvPicPr>
            <a:picLocks noChangeAspect="1"/>
          </p:cNvPicPr>
          <p:nvPr/>
        </p:nvPicPr>
        <p:blipFill>
          <a:blip r:embed="rId2"/>
          <a:stretch>
            <a:fillRect/>
          </a:stretch>
        </p:blipFill>
        <p:spPr>
          <a:xfrm>
            <a:off x="6359156" y="2857500"/>
            <a:ext cx="5277587" cy="2838846"/>
          </a:xfrm>
          <a:prstGeom prst="rect">
            <a:avLst/>
          </a:prstGeom>
        </p:spPr>
      </p:pic>
    </p:spTree>
    <p:extLst>
      <p:ext uri="{BB962C8B-B14F-4D97-AF65-F5344CB8AC3E}">
        <p14:creationId xmlns:p14="http://schemas.microsoft.com/office/powerpoint/2010/main" val="34004998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Configuración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Configuración mediante </a:t>
            </a:r>
            <a:r>
              <a:rPr lang="es-ES" dirty="0" err="1"/>
              <a:t>IEntityTypeConfiguration</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083704" cy="3487738"/>
          </a:xfrm>
        </p:spPr>
        <p:txBody>
          <a:bodyPr/>
          <a:lstStyle/>
          <a:p>
            <a:r>
              <a:rPr lang="es-ES" sz="2000" dirty="0"/>
              <a:t>Se puede separar la configuración de cada entidad a una clase que implemente el interfaz </a:t>
            </a:r>
            <a:r>
              <a:rPr lang="es-ES" sz="2000" dirty="0" err="1"/>
              <a:t>IEntityTypeConfiguration</a:t>
            </a:r>
            <a:r>
              <a:rPr lang="es-ES" sz="2000" dirty="0"/>
              <a:t>&lt;</a:t>
            </a:r>
            <a:r>
              <a:rPr lang="es-ES" sz="2000" dirty="0" err="1"/>
              <a:t>TEntity</a:t>
            </a:r>
            <a:r>
              <a:rPr lang="es-ES" sz="2000" dirty="0"/>
              <a:t>&gt;</a:t>
            </a:r>
          </a:p>
          <a:p>
            <a:r>
              <a:rPr lang="es-ES" sz="2000" dirty="0"/>
              <a:t>En el método </a:t>
            </a:r>
            <a:r>
              <a:rPr lang="es-ES" sz="2000" dirty="0" err="1"/>
              <a:t>OnModelCreating</a:t>
            </a:r>
            <a:r>
              <a:rPr lang="es-ES" sz="2000" dirty="0"/>
              <a:t> se puede:</a:t>
            </a:r>
          </a:p>
          <a:p>
            <a:pPr lvl="1"/>
            <a:r>
              <a:rPr lang="es-ES" sz="1600" dirty="0"/>
              <a:t>Aplicar la configuración de cada entidad una a una</a:t>
            </a:r>
          </a:p>
          <a:p>
            <a:pPr lvl="1"/>
            <a:r>
              <a:rPr lang="es-ES" sz="1600" dirty="0"/>
              <a:t>Aplicar la configuración de todas las entidades en un mismo ensamblado</a:t>
            </a:r>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5D2DF1F6-FC8A-068A-4957-906BF1577440}"/>
              </a:ext>
            </a:extLst>
          </p:cNvPr>
          <p:cNvPicPr>
            <a:picLocks noChangeAspect="1"/>
          </p:cNvPicPr>
          <p:nvPr/>
        </p:nvPicPr>
        <p:blipFill>
          <a:blip r:embed="rId2"/>
          <a:stretch>
            <a:fillRect/>
          </a:stretch>
        </p:blipFill>
        <p:spPr>
          <a:xfrm>
            <a:off x="7526023" y="2145479"/>
            <a:ext cx="4505954" cy="2781688"/>
          </a:xfrm>
          <a:prstGeom prst="rect">
            <a:avLst/>
          </a:prstGeom>
        </p:spPr>
      </p:pic>
      <p:pic>
        <p:nvPicPr>
          <p:cNvPr id="9" name="Imagen 8">
            <a:extLst>
              <a:ext uri="{FF2B5EF4-FFF2-40B4-BE49-F238E27FC236}">
                <a16:creationId xmlns:a16="http://schemas.microsoft.com/office/drawing/2014/main" id="{D92D2415-86A7-BA2A-DE06-D3BDF5487B52}"/>
              </a:ext>
            </a:extLst>
          </p:cNvPr>
          <p:cNvPicPr>
            <a:picLocks noChangeAspect="1"/>
          </p:cNvPicPr>
          <p:nvPr/>
        </p:nvPicPr>
        <p:blipFill>
          <a:blip r:embed="rId3"/>
          <a:stretch>
            <a:fillRect/>
          </a:stretch>
        </p:blipFill>
        <p:spPr>
          <a:xfrm>
            <a:off x="6287600" y="5102481"/>
            <a:ext cx="5744377" cy="1362265"/>
          </a:xfrm>
          <a:prstGeom prst="rect">
            <a:avLst/>
          </a:prstGeom>
        </p:spPr>
      </p:pic>
    </p:spTree>
    <p:extLst>
      <p:ext uri="{BB962C8B-B14F-4D97-AF65-F5344CB8AC3E}">
        <p14:creationId xmlns:p14="http://schemas.microsoft.com/office/powerpoint/2010/main" val="11146352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Ficheros</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7477654" cy="3487738"/>
          </a:xfrm>
        </p:spPr>
        <p:txBody>
          <a:bodyPr/>
          <a:lstStyle/>
          <a:p>
            <a:r>
              <a:rPr lang="es-ES" sz="2000" dirty="0"/>
              <a:t>Una vez configurada una entidad podemos generar una migración con dotnet </a:t>
            </a:r>
            <a:r>
              <a:rPr lang="es-ES" sz="2000" dirty="0" err="1"/>
              <a:t>ef</a:t>
            </a:r>
            <a:r>
              <a:rPr lang="es-ES" sz="2000" dirty="0"/>
              <a:t> </a:t>
            </a:r>
            <a:r>
              <a:rPr lang="es-ES" sz="2000" dirty="0" err="1"/>
              <a:t>migrations</a:t>
            </a:r>
            <a:r>
              <a:rPr lang="es-ES" sz="2000" dirty="0"/>
              <a:t> </a:t>
            </a:r>
            <a:r>
              <a:rPr lang="es-ES" sz="2000" dirty="0" err="1"/>
              <a:t>add</a:t>
            </a:r>
            <a:r>
              <a:rPr lang="es-ES" sz="2000" dirty="0"/>
              <a:t> {nombre}</a:t>
            </a:r>
          </a:p>
          <a:p>
            <a:r>
              <a:rPr lang="es-ES" sz="2000" dirty="0"/>
              <a:t>Las herramientas de desarrollo compilan el código, y generan automáticamente los siguientes ficheros:</a:t>
            </a:r>
          </a:p>
          <a:p>
            <a:pPr lvl="1"/>
            <a:r>
              <a:rPr lang="es-ES" sz="1800" dirty="0"/>
              <a:t>{</a:t>
            </a:r>
            <a:r>
              <a:rPr lang="es-ES" sz="1800" dirty="0" err="1"/>
              <a:t>FechaHora</a:t>
            </a:r>
            <a:r>
              <a:rPr lang="es-ES" sz="1800" dirty="0"/>
              <a:t>}_{</a:t>
            </a:r>
            <a:r>
              <a:rPr lang="es-ES" sz="1800" dirty="0" err="1"/>
              <a:t>NombreMigracion</a:t>
            </a:r>
            <a:r>
              <a:rPr lang="es-ES" sz="1800" dirty="0"/>
              <a:t>}.</a:t>
            </a:r>
            <a:r>
              <a:rPr lang="es-ES" sz="1800" dirty="0" err="1"/>
              <a:t>cs</a:t>
            </a:r>
            <a:endParaRPr lang="es-ES" sz="1800" dirty="0"/>
          </a:p>
          <a:p>
            <a:pPr lvl="1"/>
            <a:r>
              <a:rPr lang="es-ES" sz="1800" dirty="0"/>
              <a:t>{</a:t>
            </a:r>
            <a:r>
              <a:rPr lang="es-ES" sz="1800" dirty="0" err="1"/>
              <a:t>FechaHora</a:t>
            </a:r>
            <a:r>
              <a:rPr lang="es-ES" sz="1800" dirty="0"/>
              <a:t>}_{</a:t>
            </a:r>
            <a:r>
              <a:rPr lang="es-ES" sz="1800" dirty="0" err="1"/>
              <a:t>NombreMigracion</a:t>
            </a:r>
            <a:r>
              <a:rPr lang="es-ES" sz="1800" dirty="0"/>
              <a:t>}.</a:t>
            </a:r>
            <a:r>
              <a:rPr lang="es-ES" sz="1800" dirty="0" err="1"/>
              <a:t>Designer.cs</a:t>
            </a:r>
            <a:endParaRPr lang="es-ES" sz="1800" dirty="0"/>
          </a:p>
          <a:p>
            <a:pPr lvl="1"/>
            <a:r>
              <a:rPr lang="es-ES" sz="1800" dirty="0"/>
              <a:t>{</a:t>
            </a:r>
            <a:r>
              <a:rPr lang="es-ES" sz="1800" dirty="0" err="1"/>
              <a:t>NombreDbContext</a:t>
            </a:r>
            <a:r>
              <a:rPr lang="es-ES" sz="1800" dirty="0"/>
              <a:t>}</a:t>
            </a:r>
            <a:r>
              <a:rPr lang="es-ES" sz="1800" dirty="0" err="1"/>
              <a:t>ModelSnapshot.cs</a:t>
            </a: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0" name="Imagen 9">
            <a:extLst>
              <a:ext uri="{FF2B5EF4-FFF2-40B4-BE49-F238E27FC236}">
                <a16:creationId xmlns:a16="http://schemas.microsoft.com/office/drawing/2014/main" id="{652A29C5-486F-9FD5-FE8D-F2290DCB3829}"/>
              </a:ext>
            </a:extLst>
          </p:cNvPr>
          <p:cNvPicPr>
            <a:picLocks noChangeAspect="1"/>
          </p:cNvPicPr>
          <p:nvPr/>
        </p:nvPicPr>
        <p:blipFill>
          <a:blip r:embed="rId2"/>
          <a:stretch>
            <a:fillRect/>
          </a:stretch>
        </p:blipFill>
        <p:spPr>
          <a:xfrm>
            <a:off x="8631024" y="2768600"/>
            <a:ext cx="3057952" cy="1143160"/>
          </a:xfrm>
          <a:prstGeom prst="rect">
            <a:avLst/>
          </a:prstGeom>
        </p:spPr>
      </p:pic>
    </p:spTree>
    <p:extLst>
      <p:ext uri="{BB962C8B-B14F-4D97-AF65-F5344CB8AC3E}">
        <p14:creationId xmlns:p14="http://schemas.microsoft.com/office/powerpoint/2010/main" val="31690694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de migración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Contiene dos métodos:</a:t>
            </a:r>
          </a:p>
          <a:p>
            <a:pPr lvl="1"/>
            <a:r>
              <a:rPr lang="es-ES" sz="1800" dirty="0">
                <a:solidFill>
                  <a:schemeClr val="accent1"/>
                </a:solidFill>
              </a:rPr>
              <a:t>Up:</a:t>
            </a:r>
            <a:r>
              <a:rPr lang="es-ES" sz="1800" dirty="0"/>
              <a:t> código a ejecutar al aplicar la migración</a:t>
            </a:r>
          </a:p>
          <a:p>
            <a:pPr lvl="1"/>
            <a:r>
              <a:rPr lang="es-ES" sz="1800" dirty="0">
                <a:solidFill>
                  <a:schemeClr val="accent1"/>
                </a:solidFill>
              </a:rPr>
              <a:t>Down:</a:t>
            </a:r>
            <a:r>
              <a:rPr lang="es-ES" sz="1800" dirty="0"/>
              <a:t> código a ejecutar al revertir la migración</a:t>
            </a:r>
          </a:p>
          <a:p>
            <a:r>
              <a:rPr lang="es-ES" sz="2000" dirty="0"/>
              <a:t>Podemos modificar este fichero para incluir comportamiento personalizado, como scripts de actualizaciones de datos</a:t>
            </a:r>
          </a:p>
          <a:p>
            <a:pPr lvl="1"/>
            <a:r>
              <a:rPr lang="es-ES" sz="1800" dirty="0"/>
              <a:t>No deberíamos incluir código que resulte en un modelo distinto al que ha configurado EF</a:t>
            </a:r>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CB0C4436-C6C2-0229-D7CF-C839E52AE534}"/>
              </a:ext>
            </a:extLst>
          </p:cNvPr>
          <p:cNvPicPr>
            <a:picLocks noChangeAspect="1"/>
          </p:cNvPicPr>
          <p:nvPr/>
        </p:nvPicPr>
        <p:blipFill>
          <a:blip r:embed="rId2"/>
          <a:stretch>
            <a:fillRect/>
          </a:stretch>
        </p:blipFill>
        <p:spPr>
          <a:xfrm>
            <a:off x="6140450" y="2333299"/>
            <a:ext cx="5682120" cy="3389479"/>
          </a:xfrm>
          <a:prstGeom prst="rect">
            <a:avLst/>
          </a:prstGeom>
        </p:spPr>
      </p:pic>
    </p:spTree>
    <p:extLst>
      <p:ext uri="{BB962C8B-B14F-4D97-AF65-F5344CB8AC3E}">
        <p14:creationId xmlns:p14="http://schemas.microsoft.com/office/powerpoint/2010/main" val="37797238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a:t>
            </a:r>
            <a:r>
              <a:rPr lang="es-ES" dirty="0" err="1"/>
              <a:t>designer</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Clase parcial junto con la migración</a:t>
            </a:r>
          </a:p>
          <a:p>
            <a:r>
              <a:rPr lang="es-ES" sz="2000" dirty="0"/>
              <a:t>Contiene información sobre como debe quedar el modelo de datos tras aplicar la migración</a:t>
            </a:r>
          </a:p>
          <a:p>
            <a:r>
              <a:rPr lang="es-ES" sz="2000" dirty="0"/>
              <a:t>No deberíamos modificarlo</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3347BAD1-ECDE-2234-0309-C7E76ED31983}"/>
              </a:ext>
            </a:extLst>
          </p:cNvPr>
          <p:cNvPicPr>
            <a:picLocks noChangeAspect="1"/>
          </p:cNvPicPr>
          <p:nvPr/>
        </p:nvPicPr>
        <p:blipFill>
          <a:blip r:embed="rId2"/>
          <a:stretch>
            <a:fillRect/>
          </a:stretch>
        </p:blipFill>
        <p:spPr>
          <a:xfrm>
            <a:off x="6628494" y="1859565"/>
            <a:ext cx="5262104" cy="4459671"/>
          </a:xfrm>
          <a:prstGeom prst="rect">
            <a:avLst/>
          </a:prstGeom>
        </p:spPr>
      </p:pic>
    </p:spTree>
    <p:extLst>
      <p:ext uri="{BB962C8B-B14F-4D97-AF65-F5344CB8AC3E}">
        <p14:creationId xmlns:p14="http://schemas.microsoft.com/office/powerpoint/2010/main" val="2793519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Fichero </a:t>
            </a:r>
            <a:r>
              <a:rPr lang="es-ES" dirty="0" err="1"/>
              <a:t>snapshot</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Uno solo por cada </a:t>
            </a:r>
            <a:r>
              <a:rPr lang="es-ES" sz="2000" dirty="0" err="1"/>
              <a:t>DbContext</a:t>
            </a:r>
            <a:r>
              <a:rPr lang="es-ES" sz="2000" dirty="0"/>
              <a:t>, independientemente de las migraciones que haya</a:t>
            </a:r>
          </a:p>
          <a:p>
            <a:r>
              <a:rPr lang="es-ES" sz="2000" dirty="0"/>
              <a:t>Contiene información sobre como debe quedar el modelo de datos tras aplicar todas las migraciones</a:t>
            </a:r>
          </a:p>
          <a:p>
            <a:r>
              <a:rPr lang="es-ES" sz="2000" dirty="0"/>
              <a:t>No deberíamos modificarlo</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220CDDCA-D2DB-C549-4752-04F0DAC589AA}"/>
              </a:ext>
            </a:extLst>
          </p:cNvPr>
          <p:cNvPicPr>
            <a:picLocks noChangeAspect="1"/>
          </p:cNvPicPr>
          <p:nvPr/>
        </p:nvPicPr>
        <p:blipFill>
          <a:blip r:embed="rId2"/>
          <a:stretch>
            <a:fillRect/>
          </a:stretch>
        </p:blipFill>
        <p:spPr>
          <a:xfrm>
            <a:off x="6557508" y="1931005"/>
            <a:ext cx="5181667" cy="4316791"/>
          </a:xfrm>
          <a:prstGeom prst="rect">
            <a:avLst/>
          </a:prstGeom>
        </p:spPr>
      </p:pic>
    </p:spTree>
    <p:extLst>
      <p:ext uri="{BB962C8B-B14F-4D97-AF65-F5344CB8AC3E}">
        <p14:creationId xmlns:p14="http://schemas.microsoft.com/office/powerpoint/2010/main" val="14276338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Migraciones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Aplicar cambios sobre la base de datos</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140855" cy="3487738"/>
          </a:xfrm>
        </p:spPr>
        <p:txBody>
          <a:bodyPr/>
          <a:lstStyle/>
          <a:p>
            <a:r>
              <a:rPr lang="es-ES" sz="2000" dirty="0"/>
              <a:t>Una vez generada una migración, podemos aplicar los cambios sobre la base de datos con: dotnet </a:t>
            </a:r>
            <a:r>
              <a:rPr lang="es-ES" sz="2000" dirty="0" err="1"/>
              <a:t>ef</a:t>
            </a:r>
            <a:r>
              <a:rPr lang="es-ES" sz="2000" dirty="0"/>
              <a:t> </a:t>
            </a:r>
            <a:r>
              <a:rPr lang="es-ES" sz="2000" dirty="0" err="1"/>
              <a:t>database</a:t>
            </a:r>
            <a:r>
              <a:rPr lang="es-ES" sz="2000" dirty="0"/>
              <a:t> </a:t>
            </a:r>
            <a:r>
              <a:rPr lang="es-ES" sz="2000" dirty="0" err="1"/>
              <a:t>update</a:t>
            </a:r>
            <a:endParaRPr lang="es-ES" sz="2000" dirty="0"/>
          </a:p>
          <a:p>
            <a:r>
              <a:rPr lang="es-ES" sz="2000" dirty="0"/>
              <a:t>La interfaz de comandos nos muestra los cambios que se ejecutan sobre la base de datos para modificar su estructura</a:t>
            </a:r>
            <a:endParaRPr lang="es-ES" sz="1800" dirty="0"/>
          </a:p>
          <a:p>
            <a:pPr lvl="1"/>
            <a:endParaRPr lang="es-ES" sz="1800" dirty="0"/>
          </a:p>
          <a:p>
            <a:pPr lvl="1"/>
            <a:endParaRPr lang="es-ES" sz="18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C820F8D7-E450-6193-0351-45D932EFF629}"/>
              </a:ext>
            </a:extLst>
          </p:cNvPr>
          <p:cNvPicPr>
            <a:picLocks noChangeAspect="1"/>
          </p:cNvPicPr>
          <p:nvPr/>
        </p:nvPicPr>
        <p:blipFill>
          <a:blip r:embed="rId2"/>
          <a:stretch>
            <a:fillRect/>
          </a:stretch>
        </p:blipFill>
        <p:spPr>
          <a:xfrm>
            <a:off x="6280151" y="1506375"/>
            <a:ext cx="8258175" cy="5029200"/>
          </a:xfrm>
          <a:prstGeom prst="rect">
            <a:avLst/>
          </a:prstGeom>
        </p:spPr>
      </p:pic>
    </p:spTree>
    <p:extLst>
      <p:ext uri="{BB962C8B-B14F-4D97-AF65-F5344CB8AC3E}">
        <p14:creationId xmlns:p14="http://schemas.microsoft.com/office/powerpoint/2010/main" val="3923893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la </a:t>
            </a:r>
            <a:r>
              <a:rPr lang="en-US" dirty="0" err="1"/>
              <a:t>configuración</a:t>
            </a:r>
            <a:r>
              <a:rPr lang="en-US" dirty="0"/>
              <a:t> de </a:t>
            </a:r>
            <a:r>
              <a:rPr lang="en-US" dirty="0" err="1"/>
              <a:t>entidades</a:t>
            </a:r>
            <a:r>
              <a:rPr lang="en-US" dirty="0"/>
              <a:t> y </a:t>
            </a:r>
            <a:r>
              <a:rPr lang="en-US" dirty="0" err="1"/>
              <a:t>migraciones</a:t>
            </a:r>
            <a:r>
              <a:rPr lang="en-US" dirty="0"/>
              <a:t> de EF Core</a:t>
            </a:r>
            <a:endParaRPr lang="en-ES" dirty="0"/>
          </a:p>
        </p:txBody>
      </p:sp>
      <p:pic>
        <p:nvPicPr>
          <p:cNvPr id="5" name="Marcador de posición de imagen 4" descr="Una red de líneas y puntos conectados">
            <a:extLst>
              <a:ext uri="{FF2B5EF4-FFF2-40B4-BE49-F238E27FC236}">
                <a16:creationId xmlns:a16="http://schemas.microsoft.com/office/drawing/2014/main" id="{DD7AF9E6-AE9F-2AE8-025E-EBB9E358FE7E}"/>
              </a:ext>
            </a:extLst>
          </p:cNvPr>
          <p:cNvPicPr>
            <a:picLocks noGrp="1" noChangeAspect="1"/>
          </p:cNvPicPr>
          <p:nvPr>
            <p:ph type="pic" sz="quarter" idx="15"/>
          </p:nvPr>
        </p:nvPicPr>
        <p:blipFill>
          <a:blip r:embed="rId2"/>
          <a:srcRect t="1776" b="1776"/>
          <a:stretch>
            <a:fillRect/>
          </a:stretch>
        </p:blipFill>
        <p:spPr/>
      </p:pic>
    </p:spTree>
    <p:extLst>
      <p:ext uri="{BB962C8B-B14F-4D97-AF65-F5344CB8AC3E}">
        <p14:creationId xmlns:p14="http://schemas.microsoft.com/office/powerpoint/2010/main" val="25068588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Propiedades de navegación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068454" cy="3487738"/>
          </a:xfrm>
        </p:spPr>
        <p:txBody>
          <a:bodyPr/>
          <a:lstStyle/>
          <a:p>
            <a:r>
              <a:rPr lang="es-ES" sz="2000" dirty="0"/>
              <a:t>Las relaciones en las entidades se representan a través de las llamadas propiedades de navegación</a:t>
            </a:r>
          </a:p>
          <a:p>
            <a:r>
              <a:rPr lang="es-ES" sz="2000" dirty="0"/>
              <a:t>Estas propiedades permiten navegar de unas entidades a otras relacionadas</a:t>
            </a:r>
            <a:endParaRPr lang="es-ES" sz="1800" dirty="0"/>
          </a:p>
          <a:p>
            <a:r>
              <a:rPr lang="es-ES" sz="2000" dirty="0"/>
              <a:t>No siempre es necesario declararlas en ambos sentidos, dependerá del caso de uso</a:t>
            </a:r>
          </a:p>
          <a:p>
            <a:r>
              <a:rPr lang="es-ES" sz="2000" dirty="0"/>
              <a:t>La configuración del modelo de datos suele funcionar automáticamente, aunque todo se puede configurar explícitamente con la </a:t>
            </a:r>
            <a:r>
              <a:rPr lang="es-ES" sz="2000" dirty="0" err="1"/>
              <a:t>Fluent</a:t>
            </a:r>
            <a:r>
              <a:rPr lang="es-ES" sz="2000" dirty="0"/>
              <a:t> Api</a:t>
            </a:r>
            <a:endParaRPr lang="es-ES" sz="1800" dirty="0"/>
          </a:p>
          <a:p>
            <a:endParaRPr lang="es-ES" sz="1800" dirty="0"/>
          </a:p>
          <a:p>
            <a:pPr marL="0" indent="0">
              <a:buNone/>
            </a:pPr>
            <a:r>
              <a:rPr lang="es-ES" sz="1800" dirty="0">
                <a:solidFill>
                  <a:schemeClr val="accent1"/>
                </a:solidFill>
                <a:hlinkClick r:id="rId2">
                  <a:extLst>
                    <a:ext uri="{A12FA001-AC4F-418D-AE19-62706E023703}">
                      <ahyp:hlinkClr xmlns:ahyp="http://schemas.microsoft.com/office/drawing/2018/hyperlinkcolor" val="tx"/>
                    </a:ext>
                  </a:extLst>
                </a:hlinkClick>
              </a:rPr>
              <a:t>https://learn.microsoft.com/en-us/ef/core/modeling/relationships</a:t>
            </a:r>
            <a:endParaRPr lang="es-ES" sz="1800" dirty="0">
              <a:solidFill>
                <a:schemeClr val="accent1"/>
              </a:solidFill>
            </a:endParaRPr>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518557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a:t>
            </a:r>
            <a:r>
              <a:rPr lang="en-US" dirty="0" err="1"/>
              <a:t>Qué</a:t>
            </a:r>
            <a:r>
              <a:rPr lang="en-US" dirty="0"/>
              <a:t> es .NET?</a:t>
            </a:r>
          </a:p>
          <a:p>
            <a:r>
              <a:rPr lang="en-US" dirty="0"/>
              <a:t>¿Por </a:t>
            </a:r>
            <a:r>
              <a:rPr lang="en-US" dirty="0" err="1"/>
              <a:t>qué</a:t>
            </a:r>
            <a:r>
              <a:rPr lang="en-US" dirty="0"/>
              <a:t> usar .NET?</a:t>
            </a:r>
          </a:p>
          <a:p>
            <a:r>
              <a:rPr lang="en-US" dirty="0" err="1"/>
              <a:t>Evolución</a:t>
            </a:r>
            <a:r>
              <a:rPr lang="en-US" dirty="0"/>
              <a:t> de .NET</a:t>
            </a:r>
          </a:p>
          <a:p>
            <a:r>
              <a:rPr lang="en-US" dirty="0" err="1"/>
              <a:t>Instalación</a:t>
            </a:r>
            <a:r>
              <a:rPr lang="en-US" dirty="0"/>
              <a:t> del SDK</a:t>
            </a:r>
          </a:p>
          <a:p>
            <a:r>
              <a:rPr lang="en-US" dirty="0" err="1"/>
              <a:t>Soluciones</a:t>
            </a:r>
            <a:r>
              <a:rPr lang="en-US" dirty="0"/>
              <a:t> y </a:t>
            </a:r>
            <a:r>
              <a:rPr lang="en-US" dirty="0" err="1"/>
              <a:t>proyectos</a:t>
            </a:r>
            <a:endParaRPr lang="en-US" dirty="0"/>
          </a:p>
          <a:p>
            <a:r>
              <a:rPr lang="en-US" dirty="0"/>
              <a:t>El CLI</a:t>
            </a:r>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Introducción</a:t>
            </a:r>
            <a:r>
              <a:rPr lang="en-US" dirty="0"/>
              <a:t> a .NET</a:t>
            </a:r>
            <a:endParaRPr lang="es-ES" dirty="0"/>
          </a:p>
        </p:txBody>
      </p:sp>
    </p:spTree>
    <p:extLst>
      <p:ext uri="{BB962C8B-B14F-4D97-AF65-F5344CB8AC3E}">
        <p14:creationId xmlns:p14="http://schemas.microsoft.com/office/powerpoint/2010/main" val="38401605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1 a N / N a 1 - Entidad</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521854" cy="3487738"/>
          </a:xfrm>
        </p:spPr>
        <p:txBody>
          <a:bodyPr/>
          <a:lstStyle/>
          <a:p>
            <a:r>
              <a:rPr lang="es-ES" sz="2200" dirty="0"/>
              <a:t>Si vamos del lado 1 a N:</a:t>
            </a:r>
          </a:p>
          <a:p>
            <a:pPr lvl="1"/>
            <a:r>
              <a:rPr lang="es-ES" sz="1800" dirty="0"/>
              <a:t>Se puede declarar con una propiedad de navegación de tipo colección</a:t>
            </a:r>
          </a:p>
          <a:p>
            <a:pPr lvl="1"/>
            <a:r>
              <a:rPr lang="es-ES" sz="1800" dirty="0"/>
              <a:t>Las colecciones no es necesario que expongan tipos mutables, </a:t>
            </a:r>
            <a:r>
              <a:rPr lang="es-ES" sz="1800" dirty="0" err="1"/>
              <a:t>IEnumerable</a:t>
            </a:r>
            <a:r>
              <a:rPr lang="es-ES" sz="1800" dirty="0"/>
              <a:t> funciona correctamente</a:t>
            </a:r>
          </a:p>
          <a:p>
            <a:r>
              <a:rPr lang="es-ES" sz="2200" dirty="0"/>
              <a:t>Si vamos del lado N a 1:</a:t>
            </a:r>
          </a:p>
          <a:p>
            <a:pPr lvl="1"/>
            <a:r>
              <a:rPr lang="es-ES" sz="1800" dirty="0"/>
              <a:t>Se puede declarar con una propiedad de navegación del tipo destino</a:t>
            </a:r>
          </a:p>
          <a:p>
            <a:pPr lvl="1"/>
            <a:r>
              <a:rPr lang="es-ES" sz="1800" dirty="0"/>
              <a:t>Se puede declarar con la propiedad de la clave foránea</a:t>
            </a:r>
          </a:p>
          <a:p>
            <a:pPr marL="0" indent="0">
              <a:buNone/>
            </a:pPr>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6ECDAD5-70EE-8B47-15C0-881615A43CEB}"/>
              </a:ext>
            </a:extLst>
          </p:cNvPr>
          <p:cNvPicPr>
            <a:picLocks noChangeAspect="1"/>
          </p:cNvPicPr>
          <p:nvPr/>
        </p:nvPicPr>
        <p:blipFill>
          <a:blip r:embed="rId2"/>
          <a:stretch>
            <a:fillRect/>
          </a:stretch>
        </p:blipFill>
        <p:spPr>
          <a:xfrm>
            <a:off x="6805270" y="727877"/>
            <a:ext cx="4906060" cy="5630061"/>
          </a:xfrm>
          <a:prstGeom prst="rect">
            <a:avLst/>
          </a:prstGeom>
        </p:spPr>
      </p:pic>
    </p:spTree>
    <p:extLst>
      <p:ext uri="{BB962C8B-B14F-4D97-AF65-F5344CB8AC3E}">
        <p14:creationId xmlns:p14="http://schemas.microsoft.com/office/powerpoint/2010/main" val="22974546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1 a N / N a 1 - Configuración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252104" cy="3790950"/>
          </a:xfrm>
        </p:spPr>
        <p:txBody>
          <a:bodyPr/>
          <a:lstStyle/>
          <a:p>
            <a:r>
              <a:rPr lang="es-ES" sz="2200" dirty="0"/>
              <a:t>La configuración se puede establecer en cualquiera de los sentidos</a:t>
            </a:r>
          </a:p>
          <a:p>
            <a:r>
              <a:rPr lang="es-ES" sz="2200" dirty="0"/>
              <a:t>Independientemente del sentido en el que se haya establecido la propiedad de navegación</a:t>
            </a:r>
          </a:p>
          <a:p>
            <a:r>
              <a:rPr lang="es-ES" sz="2200" dirty="0"/>
              <a:t>Mejor elegir uno de los sentidos, para evitar discrepancias entre ambas configuraciones</a:t>
            </a:r>
          </a:p>
          <a:p>
            <a:r>
              <a:rPr lang="es-ES" sz="2200" dirty="0"/>
              <a:t>Se puede configurar el comportamiento al eliminar el padre</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3" name="Imagen 12">
            <a:extLst>
              <a:ext uri="{FF2B5EF4-FFF2-40B4-BE49-F238E27FC236}">
                <a16:creationId xmlns:a16="http://schemas.microsoft.com/office/drawing/2014/main" id="{02E2FE5B-A80D-2A20-1B23-17CB5C8431CE}"/>
              </a:ext>
            </a:extLst>
          </p:cNvPr>
          <p:cNvPicPr>
            <a:picLocks noChangeAspect="1"/>
          </p:cNvPicPr>
          <p:nvPr/>
        </p:nvPicPr>
        <p:blipFill>
          <a:blip r:embed="rId2"/>
          <a:stretch>
            <a:fillRect/>
          </a:stretch>
        </p:blipFill>
        <p:spPr>
          <a:xfrm>
            <a:off x="7208525" y="2293673"/>
            <a:ext cx="4467849" cy="3057952"/>
          </a:xfrm>
          <a:prstGeom prst="rect">
            <a:avLst/>
          </a:prstGeom>
        </p:spPr>
      </p:pic>
    </p:spTree>
    <p:extLst>
      <p:ext uri="{BB962C8B-B14F-4D97-AF65-F5344CB8AC3E}">
        <p14:creationId xmlns:p14="http://schemas.microsoft.com/office/powerpoint/2010/main" val="196762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N a N - Entidad</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5521854" cy="3487738"/>
          </a:xfrm>
        </p:spPr>
        <p:txBody>
          <a:bodyPr/>
          <a:lstStyle/>
          <a:p>
            <a:r>
              <a:rPr lang="es-ES" sz="2200" dirty="0"/>
              <a:t>En este caso sí es necesario establecer propiedad de navegación en ambos sentidos</a:t>
            </a:r>
          </a:p>
          <a:p>
            <a:pPr marL="0" indent="0">
              <a:buNone/>
            </a:pPr>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D2F14D5B-8C8F-E7A2-4836-BFA3A5924C23}"/>
              </a:ext>
            </a:extLst>
          </p:cNvPr>
          <p:cNvPicPr>
            <a:picLocks noChangeAspect="1"/>
          </p:cNvPicPr>
          <p:nvPr/>
        </p:nvPicPr>
        <p:blipFill>
          <a:blip r:embed="rId2"/>
          <a:stretch>
            <a:fillRect/>
          </a:stretch>
        </p:blipFill>
        <p:spPr>
          <a:xfrm>
            <a:off x="7775496" y="496888"/>
            <a:ext cx="3882789" cy="5848350"/>
          </a:xfrm>
          <a:prstGeom prst="rect">
            <a:avLst/>
          </a:prstGeom>
        </p:spPr>
      </p:pic>
    </p:spTree>
    <p:extLst>
      <p:ext uri="{BB962C8B-B14F-4D97-AF65-F5344CB8AC3E}">
        <p14:creationId xmlns:p14="http://schemas.microsoft.com/office/powerpoint/2010/main" val="14873911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Relaciones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a:t>N a N - Configuración</a:t>
            </a:r>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Por debajo EF crea dos relaciones 1 a N a través de una tabla intermedia</a:t>
            </a:r>
          </a:p>
          <a:p>
            <a:r>
              <a:rPr lang="es-ES" sz="2200" dirty="0"/>
              <a:t>No es necesario establecer configuración, pero podemos hacerlo para configurar la tabla intermedia</a:t>
            </a:r>
          </a:p>
          <a:p>
            <a:r>
              <a:rPr lang="es-ES" sz="2200" dirty="0"/>
              <a:t>Siempre elimina en cascada</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6" name="Imagen 5">
            <a:extLst>
              <a:ext uri="{FF2B5EF4-FFF2-40B4-BE49-F238E27FC236}">
                <a16:creationId xmlns:a16="http://schemas.microsoft.com/office/drawing/2014/main" id="{1D8D17E0-4681-F9EF-1FAC-9B8931C5E1F6}"/>
              </a:ext>
            </a:extLst>
          </p:cNvPr>
          <p:cNvPicPr>
            <a:picLocks noChangeAspect="1"/>
          </p:cNvPicPr>
          <p:nvPr/>
        </p:nvPicPr>
        <p:blipFill>
          <a:blip r:embed="rId2"/>
          <a:stretch>
            <a:fillRect/>
          </a:stretch>
        </p:blipFill>
        <p:spPr>
          <a:xfrm>
            <a:off x="8088052" y="2157985"/>
            <a:ext cx="3724795" cy="2419688"/>
          </a:xfrm>
          <a:prstGeom prst="rect">
            <a:avLst/>
          </a:prstGeom>
        </p:spPr>
      </p:pic>
    </p:spTree>
    <p:extLst>
      <p:ext uri="{BB962C8B-B14F-4D97-AF65-F5344CB8AC3E}">
        <p14:creationId xmlns:p14="http://schemas.microsoft.com/office/powerpoint/2010/main" val="22199097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D7B13D3-1BC7-6AF4-CB60-BA40AECE4688}"/>
              </a:ext>
            </a:extLst>
          </p:cNvPr>
          <p:cNvSpPr>
            <a:spLocks noGrp="1"/>
          </p:cNvSpPr>
          <p:nvPr>
            <p:ph type="body" sz="quarter" idx="12"/>
          </p:nvPr>
        </p:nvSpPr>
        <p:spPr/>
        <p:txBody>
          <a:bodyPr/>
          <a:lstStyle/>
          <a:p>
            <a:r>
              <a:rPr lang="es-ES" dirty="0"/>
              <a:t>Relaciones</a:t>
            </a:r>
          </a:p>
        </p:txBody>
      </p:sp>
      <p:sp>
        <p:nvSpPr>
          <p:cNvPr id="3" name="Marcador de texto 2">
            <a:extLst>
              <a:ext uri="{FF2B5EF4-FFF2-40B4-BE49-F238E27FC236}">
                <a16:creationId xmlns:a16="http://schemas.microsoft.com/office/drawing/2014/main" id="{EA1784B9-251A-80FD-3084-A3F3E029B868}"/>
              </a:ext>
            </a:extLst>
          </p:cNvPr>
          <p:cNvSpPr>
            <a:spLocks noGrp="1"/>
          </p:cNvSpPr>
          <p:nvPr>
            <p:ph type="body" sz="quarter" idx="13"/>
          </p:nvPr>
        </p:nvSpPr>
        <p:spPr/>
        <p:txBody>
          <a:bodyPr/>
          <a:lstStyle/>
          <a:p>
            <a:r>
              <a:rPr lang="es-ES" dirty="0"/>
              <a:t>Otros tipos</a:t>
            </a:r>
          </a:p>
        </p:txBody>
      </p:sp>
      <p:sp>
        <p:nvSpPr>
          <p:cNvPr id="4" name="Marcador de texto 3">
            <a:extLst>
              <a:ext uri="{FF2B5EF4-FFF2-40B4-BE49-F238E27FC236}">
                <a16:creationId xmlns:a16="http://schemas.microsoft.com/office/drawing/2014/main" id="{1264491D-1757-913A-5C87-889AA1F83396}"/>
              </a:ext>
            </a:extLst>
          </p:cNvPr>
          <p:cNvSpPr>
            <a:spLocks noGrp="1"/>
          </p:cNvSpPr>
          <p:nvPr>
            <p:ph type="body" sz="quarter" idx="14"/>
          </p:nvPr>
        </p:nvSpPr>
        <p:spPr>
          <a:xfrm>
            <a:off x="911225" y="3429000"/>
            <a:ext cx="10779125" cy="2916238"/>
          </a:xfrm>
        </p:spPr>
        <p:txBody>
          <a:bodyPr/>
          <a:lstStyle/>
          <a:p>
            <a:r>
              <a:rPr lang="es-ES" dirty="0"/>
              <a:t>1 a 1</a:t>
            </a:r>
          </a:p>
          <a:p>
            <a:r>
              <a:rPr lang="es-ES" dirty="0"/>
              <a:t>N a N mediante clase de asociación (como 1 a N + N a 1)</a:t>
            </a:r>
          </a:p>
          <a:p>
            <a:endParaRPr lang="es-ES" dirty="0"/>
          </a:p>
        </p:txBody>
      </p:sp>
    </p:spTree>
    <p:extLst>
      <p:ext uri="{BB962C8B-B14F-4D97-AF65-F5344CB8AC3E}">
        <p14:creationId xmlns:p14="http://schemas.microsoft.com/office/powerpoint/2010/main" val="34243381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D7B13D3-1BC7-6AF4-CB60-BA40AECE4688}"/>
              </a:ext>
            </a:extLst>
          </p:cNvPr>
          <p:cNvSpPr>
            <a:spLocks noGrp="1"/>
          </p:cNvSpPr>
          <p:nvPr>
            <p:ph type="body" sz="quarter" idx="12"/>
          </p:nvPr>
        </p:nvSpPr>
        <p:spPr>
          <a:xfrm>
            <a:off x="910696" y="1506375"/>
            <a:ext cx="10881254" cy="651610"/>
          </a:xfrm>
        </p:spPr>
        <p:txBody>
          <a:bodyPr/>
          <a:lstStyle/>
          <a:p>
            <a:r>
              <a:rPr lang="es-ES" dirty="0"/>
              <a:t>Otras características interesantes</a:t>
            </a:r>
          </a:p>
        </p:txBody>
      </p:sp>
      <p:sp>
        <p:nvSpPr>
          <p:cNvPr id="4" name="Marcador de texto 3">
            <a:extLst>
              <a:ext uri="{FF2B5EF4-FFF2-40B4-BE49-F238E27FC236}">
                <a16:creationId xmlns:a16="http://schemas.microsoft.com/office/drawing/2014/main" id="{1264491D-1757-913A-5C87-889AA1F83396}"/>
              </a:ext>
            </a:extLst>
          </p:cNvPr>
          <p:cNvSpPr>
            <a:spLocks noGrp="1"/>
          </p:cNvSpPr>
          <p:nvPr>
            <p:ph type="body" sz="quarter" idx="14"/>
          </p:nvPr>
        </p:nvSpPr>
        <p:spPr>
          <a:xfrm>
            <a:off x="911225" y="2546350"/>
            <a:ext cx="10779125" cy="4044950"/>
          </a:xfrm>
        </p:spPr>
        <p:txBody>
          <a:bodyPr/>
          <a:lstStyle/>
          <a:p>
            <a:r>
              <a:rPr lang="es-ES" dirty="0"/>
              <a:t>Herencia de entidades:</a:t>
            </a:r>
          </a:p>
          <a:p>
            <a:pPr lvl="1"/>
            <a:r>
              <a:rPr lang="es-ES" dirty="0"/>
              <a:t>Tabla por jerarquía (TPH)</a:t>
            </a:r>
          </a:p>
          <a:p>
            <a:pPr lvl="1"/>
            <a:r>
              <a:rPr lang="es-ES" dirty="0"/>
              <a:t>Tabla por tipo (TPT) </a:t>
            </a:r>
          </a:p>
          <a:p>
            <a:r>
              <a:rPr lang="es-ES" dirty="0" err="1"/>
              <a:t>Owned</a:t>
            </a:r>
            <a:r>
              <a:rPr lang="es-ES" dirty="0"/>
              <a:t> </a:t>
            </a:r>
            <a:r>
              <a:rPr lang="es-ES" dirty="0" err="1"/>
              <a:t>entity</a:t>
            </a:r>
            <a:r>
              <a:rPr lang="es-ES" dirty="0"/>
              <a:t> </a:t>
            </a:r>
            <a:r>
              <a:rPr lang="es-ES" dirty="0" err="1"/>
              <a:t>types</a:t>
            </a:r>
            <a:endParaRPr lang="es-ES" dirty="0"/>
          </a:p>
          <a:p>
            <a:pPr lvl="1"/>
            <a:r>
              <a:rPr lang="es-ES" dirty="0"/>
              <a:t>Colecciones</a:t>
            </a:r>
          </a:p>
          <a:p>
            <a:pPr lvl="1"/>
            <a:r>
              <a:rPr lang="es-ES" dirty="0"/>
              <a:t>Elementos</a:t>
            </a:r>
          </a:p>
          <a:p>
            <a:r>
              <a:rPr lang="es-ES" dirty="0"/>
              <a:t>Conversores de valores</a:t>
            </a:r>
          </a:p>
          <a:p>
            <a:r>
              <a:rPr lang="es-ES" dirty="0"/>
              <a:t>Shadow </a:t>
            </a:r>
            <a:r>
              <a:rPr lang="es-ES" dirty="0" err="1"/>
              <a:t>properties</a:t>
            </a:r>
            <a:endParaRPr lang="es-ES" dirty="0"/>
          </a:p>
          <a:p>
            <a:r>
              <a:rPr lang="es-ES" dirty="0"/>
              <a:t>Gestión de transaccionalidad con tokens</a:t>
            </a:r>
          </a:p>
          <a:p>
            <a:endParaRPr lang="es-ES" dirty="0"/>
          </a:p>
          <a:p>
            <a:endParaRPr lang="es-ES" dirty="0"/>
          </a:p>
          <a:p>
            <a:endParaRPr lang="es-ES" dirty="0"/>
          </a:p>
        </p:txBody>
      </p:sp>
    </p:spTree>
    <p:extLst>
      <p:ext uri="{BB962C8B-B14F-4D97-AF65-F5344CB8AC3E}">
        <p14:creationId xmlns:p14="http://schemas.microsoft.com/office/powerpoint/2010/main" val="28365391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el</a:t>
            </a:r>
            <a:r>
              <a:rPr lang="en-US" dirty="0"/>
              <a:t> </a:t>
            </a:r>
            <a:r>
              <a:rPr lang="en-US" dirty="0" err="1"/>
              <a:t>mapeo</a:t>
            </a:r>
            <a:r>
              <a:rPr lang="en-US" dirty="0"/>
              <a:t> de </a:t>
            </a:r>
            <a:r>
              <a:rPr lang="en-US" dirty="0" err="1"/>
              <a:t>relaciones</a:t>
            </a:r>
            <a:r>
              <a:rPr lang="en-US" dirty="0"/>
              <a:t> </a:t>
            </a:r>
            <a:r>
              <a:rPr lang="en-US" dirty="0" err="1"/>
              <a:t>en</a:t>
            </a:r>
            <a:r>
              <a:rPr lang="en-US" dirty="0"/>
              <a:t> EF Core</a:t>
            </a:r>
            <a:endParaRPr lang="en-ES" dirty="0"/>
          </a:p>
        </p:txBody>
      </p:sp>
      <p:pic>
        <p:nvPicPr>
          <p:cNvPr id="8" name="Marcador de posición de imagen 7" descr="Primer plano de patrones de conexión">
            <a:extLst>
              <a:ext uri="{FF2B5EF4-FFF2-40B4-BE49-F238E27FC236}">
                <a16:creationId xmlns:a16="http://schemas.microsoft.com/office/drawing/2014/main" id="{407183E2-C1C0-8B24-A740-C96BEAA7C49A}"/>
              </a:ext>
            </a:extLst>
          </p:cNvPr>
          <p:cNvPicPr>
            <a:picLocks noGrp="1" noChangeAspect="1"/>
          </p:cNvPicPr>
          <p:nvPr>
            <p:ph type="pic" sz="quarter" idx="15"/>
          </p:nvPr>
        </p:nvPicPr>
        <p:blipFill>
          <a:blip r:embed="rId2"/>
          <a:srcRect l="20832" r="20832"/>
          <a:stretch>
            <a:fillRect/>
          </a:stretch>
        </p:blipFill>
        <p:spPr/>
      </p:pic>
    </p:spTree>
    <p:extLst>
      <p:ext uri="{BB962C8B-B14F-4D97-AF65-F5344CB8AC3E}">
        <p14:creationId xmlns:p14="http://schemas.microsoft.com/office/powerpoint/2010/main" val="359655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Consulta de entidades</a:t>
            </a:r>
          </a:p>
          <a:p>
            <a:endParaRPr lang="es-ES" dirty="0"/>
          </a:p>
        </p:txBody>
      </p:sp>
      <p:sp>
        <p:nvSpPr>
          <p:cNvPr id="3" name="Marcador de texto 2">
            <a:extLst>
              <a:ext uri="{FF2B5EF4-FFF2-40B4-BE49-F238E27FC236}">
                <a16:creationId xmlns:a16="http://schemas.microsoft.com/office/drawing/2014/main" id="{469CAD31-A741-AC20-8DEB-33D6BEB0CB4F}"/>
              </a:ext>
            </a:extLst>
          </p:cNvPr>
          <p:cNvSpPr>
            <a:spLocks noGrp="1"/>
          </p:cNvSpPr>
          <p:nvPr>
            <p:ph type="body" sz="quarter" idx="13"/>
          </p:nvPr>
        </p:nvSpPr>
        <p:spPr>
          <a:xfrm>
            <a:off x="910696" y="2333299"/>
            <a:ext cx="7039504" cy="435301"/>
          </a:xfrm>
        </p:spPr>
        <p:txBody>
          <a:bodyPr/>
          <a:lstStyle/>
          <a:p>
            <a:r>
              <a:rPr lang="es-ES" dirty="0" err="1"/>
              <a:t>Queries</a:t>
            </a:r>
            <a:r>
              <a:rPr lang="es-ES" dirty="0"/>
              <a:t> con </a:t>
            </a:r>
            <a:r>
              <a:rPr lang="es-ES" dirty="0" err="1"/>
              <a:t>Linq</a:t>
            </a:r>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EF nos permite usar </a:t>
            </a:r>
            <a:r>
              <a:rPr lang="es-ES" sz="2200" dirty="0" err="1"/>
              <a:t>Linq</a:t>
            </a:r>
            <a:r>
              <a:rPr lang="es-ES" sz="2200" dirty="0"/>
              <a:t> para lanzar consultas sobre un </a:t>
            </a:r>
            <a:r>
              <a:rPr lang="es-ES" sz="2200" dirty="0" err="1"/>
              <a:t>DbSet</a:t>
            </a:r>
            <a:endParaRPr lang="es-ES" sz="2200" dirty="0"/>
          </a:p>
          <a:p>
            <a:r>
              <a:rPr lang="es-ES" sz="2200" dirty="0"/>
              <a:t>El código SQL se genera automáticamente para recuperar los datos solicitados</a:t>
            </a:r>
          </a:p>
          <a:p>
            <a:r>
              <a:rPr lang="es-ES" sz="2200" dirty="0"/>
              <a:t>Si no habilitamos </a:t>
            </a:r>
            <a:r>
              <a:rPr lang="es-ES" sz="2200" dirty="0" err="1"/>
              <a:t>lazy</a:t>
            </a:r>
            <a:r>
              <a:rPr lang="es-ES" sz="2200" dirty="0"/>
              <a:t> </a:t>
            </a:r>
            <a:r>
              <a:rPr lang="es-ES" sz="2200" dirty="0" err="1"/>
              <a:t>loading</a:t>
            </a:r>
            <a:r>
              <a:rPr lang="es-ES" sz="2200" dirty="0"/>
              <a:t>, debemos indicar en </a:t>
            </a:r>
            <a:r>
              <a:rPr lang="es-ES" sz="2200" dirty="0" err="1"/>
              <a:t>Include</a:t>
            </a:r>
            <a:r>
              <a:rPr lang="es-ES" sz="2200" dirty="0"/>
              <a:t> las entidades relacionadas que queremos recuperar</a:t>
            </a:r>
          </a:p>
          <a:p>
            <a:r>
              <a:rPr lang="es-ES" sz="2200" dirty="0"/>
              <a:t>Para evitar usar siempre los mismos </a:t>
            </a:r>
            <a:r>
              <a:rPr lang="es-ES" sz="2200" dirty="0" err="1"/>
              <a:t>includes</a:t>
            </a:r>
            <a:r>
              <a:rPr lang="es-ES" sz="2200" dirty="0"/>
              <a:t> en agregados, podemos emplear </a:t>
            </a:r>
            <a:r>
              <a:rPr lang="es-ES" sz="2200" dirty="0" err="1"/>
              <a:t>AutoInclude</a:t>
            </a:r>
            <a:r>
              <a:rPr lang="es-ES" sz="2200" dirty="0"/>
              <a:t> en la configuración</a:t>
            </a:r>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7" name="Imagen 6">
            <a:extLst>
              <a:ext uri="{FF2B5EF4-FFF2-40B4-BE49-F238E27FC236}">
                <a16:creationId xmlns:a16="http://schemas.microsoft.com/office/drawing/2014/main" id="{FE6A573E-3ABD-B4FC-61B5-7BA66638E93F}"/>
              </a:ext>
            </a:extLst>
          </p:cNvPr>
          <p:cNvPicPr>
            <a:picLocks noChangeAspect="1"/>
          </p:cNvPicPr>
          <p:nvPr/>
        </p:nvPicPr>
        <p:blipFill>
          <a:blip r:embed="rId2"/>
          <a:stretch>
            <a:fillRect/>
          </a:stretch>
        </p:blipFill>
        <p:spPr>
          <a:xfrm>
            <a:off x="7608706" y="2768600"/>
            <a:ext cx="4371975" cy="1038225"/>
          </a:xfrm>
          <a:prstGeom prst="rect">
            <a:avLst/>
          </a:prstGeom>
        </p:spPr>
      </p:pic>
      <p:pic>
        <p:nvPicPr>
          <p:cNvPr id="11" name="Imagen 10">
            <a:extLst>
              <a:ext uri="{FF2B5EF4-FFF2-40B4-BE49-F238E27FC236}">
                <a16:creationId xmlns:a16="http://schemas.microsoft.com/office/drawing/2014/main" id="{21A3F874-B3D5-BFB6-C3E3-23787AC94076}"/>
              </a:ext>
            </a:extLst>
          </p:cNvPr>
          <p:cNvPicPr>
            <a:picLocks noChangeAspect="1"/>
          </p:cNvPicPr>
          <p:nvPr/>
        </p:nvPicPr>
        <p:blipFill>
          <a:blip r:embed="rId3"/>
          <a:stretch>
            <a:fillRect/>
          </a:stretch>
        </p:blipFill>
        <p:spPr>
          <a:xfrm>
            <a:off x="7608706" y="5351625"/>
            <a:ext cx="2600688" cy="381053"/>
          </a:xfrm>
          <a:prstGeom prst="rect">
            <a:avLst/>
          </a:prstGeom>
        </p:spPr>
      </p:pic>
    </p:spTree>
    <p:extLst>
      <p:ext uri="{BB962C8B-B14F-4D97-AF65-F5344CB8AC3E}">
        <p14:creationId xmlns:p14="http://schemas.microsoft.com/office/powerpoint/2010/main" val="6454649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10728854" cy="651610"/>
          </a:xfrm>
        </p:spPr>
        <p:txBody>
          <a:bodyPr/>
          <a:lstStyle/>
          <a:p>
            <a:r>
              <a:rPr lang="es-ES" dirty="0"/>
              <a:t>Alta / Modificación / Eliminación</a:t>
            </a:r>
          </a:p>
          <a:p>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6563254" cy="3487738"/>
          </a:xfrm>
        </p:spPr>
        <p:txBody>
          <a:bodyPr/>
          <a:lstStyle/>
          <a:p>
            <a:r>
              <a:rPr lang="es-ES" sz="2200" dirty="0"/>
              <a:t>El método </a:t>
            </a:r>
            <a:r>
              <a:rPr lang="es-ES" sz="2200" dirty="0" err="1"/>
              <a:t>Add</a:t>
            </a:r>
            <a:r>
              <a:rPr lang="es-ES" sz="2200" dirty="0"/>
              <a:t> nos permite insertar un registro nuevo en un </a:t>
            </a:r>
            <a:r>
              <a:rPr lang="es-ES" sz="2200" dirty="0" err="1"/>
              <a:t>DbSet</a:t>
            </a:r>
            <a:endParaRPr lang="es-ES" sz="2200" dirty="0"/>
          </a:p>
          <a:p>
            <a:r>
              <a:rPr lang="es-ES" sz="2200" dirty="0"/>
              <a:t>Para actualizar una entidad, simplemente la recuperamos del </a:t>
            </a:r>
            <a:r>
              <a:rPr lang="es-ES" sz="2200" dirty="0" err="1"/>
              <a:t>DbSet</a:t>
            </a:r>
            <a:r>
              <a:rPr lang="es-ES" sz="2200" dirty="0"/>
              <a:t> (mediante </a:t>
            </a:r>
            <a:r>
              <a:rPr lang="es-ES" sz="2200" dirty="0" err="1"/>
              <a:t>Linq</a:t>
            </a:r>
            <a:r>
              <a:rPr lang="es-ES" sz="2200" dirty="0"/>
              <a:t>, o un método </a:t>
            </a:r>
            <a:r>
              <a:rPr lang="es-ES" sz="2200" dirty="0" err="1"/>
              <a:t>Find</a:t>
            </a:r>
            <a:r>
              <a:rPr lang="es-ES" sz="2200" dirty="0"/>
              <a:t>) y alteramos sus datos como con cualquier otro objeto</a:t>
            </a:r>
          </a:p>
          <a:p>
            <a:r>
              <a:rPr lang="es-ES" sz="2200" dirty="0"/>
              <a:t>Para eliminar una entidad, la recuperamos del </a:t>
            </a:r>
            <a:r>
              <a:rPr lang="es-ES" sz="2200" dirty="0" err="1"/>
              <a:t>DbSet</a:t>
            </a:r>
            <a:r>
              <a:rPr lang="es-ES" sz="2200" dirty="0"/>
              <a:t>, y llamamos al método </a:t>
            </a:r>
            <a:r>
              <a:rPr lang="es-ES" sz="2200" dirty="0" err="1"/>
              <a:t>Remove</a:t>
            </a:r>
            <a:endParaRPr lang="es-ES" sz="2200" dirty="0"/>
          </a:p>
          <a:p>
            <a:endParaRPr lang="es-ES" sz="2200" dirty="0"/>
          </a:p>
          <a:p>
            <a:endParaRPr lang="es-ES" sz="2200" dirty="0"/>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pic>
        <p:nvPicPr>
          <p:cNvPr id="12" name="Imagen 11">
            <a:extLst>
              <a:ext uri="{FF2B5EF4-FFF2-40B4-BE49-F238E27FC236}">
                <a16:creationId xmlns:a16="http://schemas.microsoft.com/office/drawing/2014/main" id="{9BAEEB44-8ABB-3586-FD56-296232D9A4A5}"/>
              </a:ext>
            </a:extLst>
          </p:cNvPr>
          <p:cNvPicPr>
            <a:picLocks noChangeAspect="1"/>
          </p:cNvPicPr>
          <p:nvPr/>
        </p:nvPicPr>
        <p:blipFill>
          <a:blip r:embed="rId2"/>
          <a:stretch>
            <a:fillRect/>
          </a:stretch>
        </p:blipFill>
        <p:spPr>
          <a:xfrm>
            <a:off x="7608706" y="3570529"/>
            <a:ext cx="3515216" cy="1238423"/>
          </a:xfrm>
          <a:prstGeom prst="rect">
            <a:avLst/>
          </a:prstGeom>
        </p:spPr>
      </p:pic>
      <p:pic>
        <p:nvPicPr>
          <p:cNvPr id="14" name="Imagen 13">
            <a:extLst>
              <a:ext uri="{FF2B5EF4-FFF2-40B4-BE49-F238E27FC236}">
                <a16:creationId xmlns:a16="http://schemas.microsoft.com/office/drawing/2014/main" id="{E5032C19-F046-C4A0-EDE7-648ACE12D83A}"/>
              </a:ext>
            </a:extLst>
          </p:cNvPr>
          <p:cNvPicPr>
            <a:picLocks noChangeAspect="1"/>
          </p:cNvPicPr>
          <p:nvPr/>
        </p:nvPicPr>
        <p:blipFill>
          <a:blip r:embed="rId3"/>
          <a:stretch>
            <a:fillRect/>
          </a:stretch>
        </p:blipFill>
        <p:spPr>
          <a:xfrm>
            <a:off x="7608706" y="4950481"/>
            <a:ext cx="2857899" cy="1247949"/>
          </a:xfrm>
          <a:prstGeom prst="rect">
            <a:avLst/>
          </a:prstGeom>
        </p:spPr>
      </p:pic>
      <p:pic>
        <p:nvPicPr>
          <p:cNvPr id="16" name="Imagen 15">
            <a:extLst>
              <a:ext uri="{FF2B5EF4-FFF2-40B4-BE49-F238E27FC236}">
                <a16:creationId xmlns:a16="http://schemas.microsoft.com/office/drawing/2014/main" id="{5429071D-55DF-9E60-8E63-425393314C25}"/>
              </a:ext>
            </a:extLst>
          </p:cNvPr>
          <p:cNvPicPr>
            <a:picLocks noChangeAspect="1"/>
          </p:cNvPicPr>
          <p:nvPr/>
        </p:nvPicPr>
        <p:blipFill>
          <a:blip r:embed="rId4"/>
          <a:stretch>
            <a:fillRect/>
          </a:stretch>
        </p:blipFill>
        <p:spPr>
          <a:xfrm>
            <a:off x="7608706" y="2409683"/>
            <a:ext cx="3896269" cy="1019317"/>
          </a:xfrm>
          <a:prstGeom prst="rect">
            <a:avLst/>
          </a:prstGeom>
        </p:spPr>
      </p:pic>
    </p:spTree>
    <p:extLst>
      <p:ext uri="{BB962C8B-B14F-4D97-AF65-F5344CB8AC3E}">
        <p14:creationId xmlns:p14="http://schemas.microsoft.com/office/powerpoint/2010/main" val="638555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7BB40E1-31AA-6034-87F1-1055FBAB4FFA}"/>
              </a:ext>
            </a:extLst>
          </p:cNvPr>
          <p:cNvSpPr>
            <a:spLocks noGrp="1"/>
          </p:cNvSpPr>
          <p:nvPr>
            <p:ph type="body" sz="quarter" idx="12"/>
          </p:nvPr>
        </p:nvSpPr>
        <p:spPr>
          <a:xfrm>
            <a:off x="910696" y="1506375"/>
            <a:ext cx="9801754" cy="651610"/>
          </a:xfrm>
        </p:spPr>
        <p:txBody>
          <a:bodyPr/>
          <a:lstStyle/>
          <a:p>
            <a:r>
              <a:rPr lang="es-ES" dirty="0"/>
              <a:t>Seguimiento de cambios</a:t>
            </a:r>
          </a:p>
          <a:p>
            <a:endParaRPr lang="es-ES" dirty="0"/>
          </a:p>
        </p:txBody>
      </p:sp>
      <p:sp>
        <p:nvSpPr>
          <p:cNvPr id="4" name="Marcador de texto 3">
            <a:extLst>
              <a:ext uri="{FF2B5EF4-FFF2-40B4-BE49-F238E27FC236}">
                <a16:creationId xmlns:a16="http://schemas.microsoft.com/office/drawing/2014/main" id="{4AA216B2-8E93-690A-9E45-8DDB2A63D0F8}"/>
              </a:ext>
            </a:extLst>
          </p:cNvPr>
          <p:cNvSpPr>
            <a:spLocks noGrp="1"/>
          </p:cNvSpPr>
          <p:nvPr>
            <p:ph type="body" sz="quarter" idx="14"/>
          </p:nvPr>
        </p:nvSpPr>
        <p:spPr>
          <a:xfrm>
            <a:off x="910696" y="2857500"/>
            <a:ext cx="10233554" cy="3487738"/>
          </a:xfrm>
        </p:spPr>
        <p:txBody>
          <a:bodyPr/>
          <a:lstStyle/>
          <a:p>
            <a:r>
              <a:rPr lang="es-ES" sz="2200" dirty="0"/>
              <a:t>Cualquier entidad que recuperemos de un </a:t>
            </a:r>
            <a:r>
              <a:rPr lang="es-ES" sz="2200" dirty="0" err="1"/>
              <a:t>DbSet</a:t>
            </a:r>
            <a:r>
              <a:rPr lang="es-ES" sz="2200" dirty="0"/>
              <a:t>, o que añadamos a un </a:t>
            </a:r>
            <a:r>
              <a:rPr lang="es-ES" sz="2200" dirty="0" err="1"/>
              <a:t>DbSet</a:t>
            </a:r>
            <a:r>
              <a:rPr lang="es-ES" sz="2200" dirty="0"/>
              <a:t> pasa a ser “vigilada” por EF Core</a:t>
            </a:r>
          </a:p>
          <a:p>
            <a:r>
              <a:rPr lang="es-ES" sz="2200" dirty="0"/>
              <a:t>EF Core es capaz de saber qué campos se han modificado para lanzar las actualizaciones oportunas en la base de datos</a:t>
            </a:r>
          </a:p>
          <a:p>
            <a:r>
              <a:rPr lang="es-ES" sz="2200" dirty="0"/>
              <a:t>Cualquier entidad “vigilada”, EF Core es capaz de devolverla si la buscamos por Id necesidad de consultar la base de datos</a:t>
            </a:r>
          </a:p>
          <a:p>
            <a:r>
              <a:rPr lang="es-ES" sz="2200" dirty="0"/>
              <a:t>En escenarios avanzados, es posible consultar todas las entidades “vigiladas” pendientes de aplicar cambios en la base de datos para realizar operaciones sobre ellas (por ejemplo, lanzar eventos de dominio)</a:t>
            </a:r>
          </a:p>
          <a:p>
            <a:pPr marL="457200" lvl="1" indent="0">
              <a:buNone/>
            </a:pPr>
            <a:endParaRPr lang="es-ES" sz="1800" dirty="0"/>
          </a:p>
          <a:p>
            <a:pPr marL="457200" lvl="1" indent="0">
              <a:buNone/>
            </a:pPr>
            <a:endParaRPr lang="es-ES" sz="1800" dirty="0"/>
          </a:p>
          <a:p>
            <a:pPr lvl="1"/>
            <a:endParaRPr lang="es-ES" sz="1800" dirty="0"/>
          </a:p>
          <a:p>
            <a:pPr lvl="1"/>
            <a:endParaRPr lang="es-ES" sz="1800" dirty="0"/>
          </a:p>
          <a:p>
            <a:pPr lvl="1"/>
            <a:endParaRPr lang="es-ES" sz="1600" dirty="0"/>
          </a:p>
          <a:p>
            <a:endParaRPr lang="es-ES" sz="1600" dirty="0">
              <a:solidFill>
                <a:schemeClr val="accent1"/>
              </a:solidFill>
            </a:endParaRPr>
          </a:p>
          <a:p>
            <a:pPr lvl="2"/>
            <a:endParaRPr lang="es-ES" sz="1200" dirty="0">
              <a:solidFill>
                <a:schemeClr val="accent1"/>
              </a:solidFill>
            </a:endParaRPr>
          </a:p>
          <a:p>
            <a:pPr lvl="1"/>
            <a:endParaRPr lang="es-ES" sz="1600" dirty="0"/>
          </a:p>
        </p:txBody>
      </p:sp>
    </p:spTree>
    <p:extLst>
      <p:ext uri="{BB962C8B-B14F-4D97-AF65-F5344CB8AC3E}">
        <p14:creationId xmlns:p14="http://schemas.microsoft.com/office/powerpoint/2010/main" val="378271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0432" y="2435387"/>
            <a:ext cx="7777163" cy="3704156"/>
          </a:xfrm>
        </p:spPr>
        <p:txBody>
          <a:bodyPr/>
          <a:lstStyle/>
          <a:p>
            <a:pPr marL="0" indent="0">
              <a:buNone/>
            </a:pPr>
            <a:r>
              <a:rPr lang="es-ES" sz="1800" dirty="0"/>
              <a:t>.NET 6 es un </a:t>
            </a:r>
            <a:r>
              <a:rPr lang="es-ES" sz="1800" dirty="0" err="1"/>
              <a:t>framework</a:t>
            </a:r>
            <a:r>
              <a:rPr lang="es-ES" sz="1800" dirty="0"/>
              <a:t> de desarrollo de código libre y abierto para desarrollar aplicaciones multiplataforma dirigidas a Windows, Linux y macOS. De acuerdo con Open </a:t>
            </a:r>
            <a:r>
              <a:rPr lang="es-ES" sz="1800" dirty="0" err="1"/>
              <a:t>Source</a:t>
            </a:r>
            <a:r>
              <a:rPr lang="es-ES" sz="1800" dirty="0"/>
              <a:t> </a:t>
            </a:r>
            <a:r>
              <a:rPr lang="es-ES" sz="1800" dirty="0" err="1"/>
              <a:t>For</a:t>
            </a:r>
            <a:r>
              <a:rPr lang="es-ES" sz="1800" dirty="0"/>
              <a:t> U, esta tecnología es capaz de ejecutar aplicaciones en dispositivos, la nube, </a:t>
            </a:r>
            <a:r>
              <a:rPr lang="es-ES" sz="1800" dirty="0" err="1"/>
              <a:t>IoT</a:t>
            </a:r>
            <a:r>
              <a:rPr lang="es-ES" sz="1800" dirty="0"/>
              <a:t>, etc. Es una plataforma de desarrollo unificado.</a:t>
            </a:r>
          </a:p>
          <a:p>
            <a:endParaRPr lang="es-ES" sz="2000" dirty="0"/>
          </a:p>
          <a:p>
            <a:r>
              <a:rPr lang="es-ES" sz="2000" dirty="0"/>
              <a:t>Framework de Desarrollo</a:t>
            </a:r>
          </a:p>
          <a:p>
            <a:r>
              <a:rPr lang="es-ES" sz="2000" dirty="0"/>
              <a:t>Código libre y abierto</a:t>
            </a:r>
          </a:p>
          <a:p>
            <a:r>
              <a:rPr lang="es-ES" sz="2000" dirty="0"/>
              <a:t>Aplicaciones multiplataforma</a:t>
            </a:r>
          </a:p>
          <a:p>
            <a:r>
              <a:rPr lang="es-ES" sz="2000" dirty="0"/>
              <a:t>Plataforma de Desarrollo unificado</a:t>
            </a:r>
          </a:p>
          <a:p>
            <a:pPr marL="0" indent="0">
              <a:buNone/>
            </a:pPr>
            <a:endParaRPr lang="en-ES" dirty="0"/>
          </a:p>
        </p:txBody>
      </p:sp>
    </p:spTree>
    <p:extLst>
      <p:ext uri="{BB962C8B-B14F-4D97-AF65-F5344CB8AC3E}">
        <p14:creationId xmlns:p14="http://schemas.microsoft.com/office/powerpoint/2010/main" val="22584535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1B37F91-9BEB-BD60-2F3A-233397014FDB}"/>
              </a:ext>
            </a:extLst>
          </p:cNvPr>
          <p:cNvSpPr>
            <a:spLocks noGrp="1"/>
          </p:cNvSpPr>
          <p:nvPr>
            <p:ph type="body" sz="quarter" idx="12"/>
          </p:nvPr>
        </p:nvSpPr>
        <p:spPr>
          <a:xfrm>
            <a:off x="910696" y="1506375"/>
            <a:ext cx="8836554" cy="651610"/>
          </a:xfrm>
        </p:spPr>
        <p:txBody>
          <a:bodyPr/>
          <a:lstStyle/>
          <a:p>
            <a:r>
              <a:rPr lang="es-ES" dirty="0"/>
              <a:t>Persistencia de cambios</a:t>
            </a:r>
          </a:p>
        </p:txBody>
      </p:sp>
      <p:sp>
        <p:nvSpPr>
          <p:cNvPr id="3" name="Marcador de texto 2">
            <a:extLst>
              <a:ext uri="{FF2B5EF4-FFF2-40B4-BE49-F238E27FC236}">
                <a16:creationId xmlns:a16="http://schemas.microsoft.com/office/drawing/2014/main" id="{A574800B-952D-38D7-527B-CFE9AE40C2AB}"/>
              </a:ext>
            </a:extLst>
          </p:cNvPr>
          <p:cNvSpPr>
            <a:spLocks noGrp="1"/>
          </p:cNvSpPr>
          <p:nvPr>
            <p:ph type="body" sz="quarter" idx="13"/>
          </p:nvPr>
        </p:nvSpPr>
        <p:spPr/>
        <p:txBody>
          <a:bodyPr/>
          <a:lstStyle/>
          <a:p>
            <a:r>
              <a:rPr lang="es-ES" dirty="0" err="1"/>
              <a:t>SaveChanges</a:t>
            </a:r>
            <a:endParaRPr lang="es-ES" dirty="0"/>
          </a:p>
        </p:txBody>
      </p:sp>
      <p:sp>
        <p:nvSpPr>
          <p:cNvPr id="4" name="Marcador de texto 3">
            <a:extLst>
              <a:ext uri="{FF2B5EF4-FFF2-40B4-BE49-F238E27FC236}">
                <a16:creationId xmlns:a16="http://schemas.microsoft.com/office/drawing/2014/main" id="{9058F17A-C138-3B48-EE78-AA119169933D}"/>
              </a:ext>
            </a:extLst>
          </p:cNvPr>
          <p:cNvSpPr>
            <a:spLocks noGrp="1"/>
          </p:cNvSpPr>
          <p:nvPr>
            <p:ph type="body" sz="quarter" idx="14"/>
          </p:nvPr>
        </p:nvSpPr>
        <p:spPr/>
        <p:txBody>
          <a:bodyPr/>
          <a:lstStyle/>
          <a:p>
            <a:r>
              <a:rPr lang="es-ES" sz="2000" dirty="0"/>
              <a:t>Los cambios en el modelo de datos no se persisten de inmediato</a:t>
            </a:r>
          </a:p>
          <a:p>
            <a:r>
              <a:rPr lang="es-ES" sz="2000" dirty="0"/>
              <a:t>La persistencia se realiza transaccionalmente al llamar a </a:t>
            </a:r>
            <a:r>
              <a:rPr lang="es-ES" sz="2000" dirty="0" err="1"/>
              <a:t>SaveChanges</a:t>
            </a:r>
            <a:endParaRPr lang="es-ES" sz="2000" dirty="0"/>
          </a:p>
          <a:p>
            <a:r>
              <a:rPr lang="es-ES" sz="2000" dirty="0"/>
              <a:t>Es buena práctica tratar de solo llamar a </a:t>
            </a:r>
            <a:r>
              <a:rPr lang="es-ES" sz="2000" dirty="0" err="1"/>
              <a:t>SaveChanges</a:t>
            </a:r>
            <a:r>
              <a:rPr lang="es-ES" sz="2000" dirty="0"/>
              <a:t> una vez por cada caso de uso en un Api</a:t>
            </a:r>
          </a:p>
        </p:txBody>
      </p:sp>
    </p:spTree>
    <p:extLst>
      <p:ext uri="{BB962C8B-B14F-4D97-AF65-F5344CB8AC3E}">
        <p14:creationId xmlns:p14="http://schemas.microsoft.com/office/powerpoint/2010/main" val="63824933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EF Core </a:t>
            </a:r>
            <a:r>
              <a:rPr lang="en-US" dirty="0" err="1"/>
              <a:t>en</a:t>
            </a:r>
            <a:r>
              <a:rPr lang="en-US" dirty="0"/>
              <a:t> un API</a:t>
            </a:r>
            <a:endParaRPr lang="en-ES" dirty="0"/>
          </a:p>
        </p:txBody>
      </p:sp>
      <p:pic>
        <p:nvPicPr>
          <p:cNvPr id="5" name="Marcador de posición de imagen 4" descr="Cartoon checklist and pencil">
            <a:extLst>
              <a:ext uri="{FF2B5EF4-FFF2-40B4-BE49-F238E27FC236}">
                <a16:creationId xmlns:a16="http://schemas.microsoft.com/office/drawing/2014/main" id="{107F2AB0-B4EE-1E76-B61E-4E143C72AB94}"/>
              </a:ext>
            </a:extLst>
          </p:cNvPr>
          <p:cNvPicPr>
            <a:picLocks noGrp="1" noChangeAspect="1"/>
          </p:cNvPicPr>
          <p:nvPr>
            <p:ph type="pic" sz="quarter" idx="15"/>
          </p:nvPr>
        </p:nvPicPr>
        <p:blipFill>
          <a:blip r:embed="rId2"/>
          <a:srcRect l="11119" r="11119"/>
          <a:stretch>
            <a:fillRect/>
          </a:stretch>
        </p:blipFill>
        <p:spPr/>
      </p:pic>
    </p:spTree>
    <p:extLst>
      <p:ext uri="{BB962C8B-B14F-4D97-AF65-F5344CB8AC3E}">
        <p14:creationId xmlns:p14="http://schemas.microsoft.com/office/powerpoint/2010/main" val="41451903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9308906" cy="1351721"/>
          </a:xfrm>
        </p:spPr>
        <p:txBody>
          <a:bodyPr/>
          <a:lstStyle/>
          <a:p>
            <a:r>
              <a:rPr lang="es-ES" dirty="0" err="1"/>
              <a:t>Dapper</a:t>
            </a:r>
            <a:endParaRPr lang="es-ES" dirty="0"/>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Uso</a:t>
            </a:r>
            <a:r>
              <a:rPr lang="en-US" dirty="0"/>
              <a:t> de Dapper para </a:t>
            </a:r>
            <a:r>
              <a:rPr lang="en-US" dirty="0" err="1"/>
              <a:t>acceso</a:t>
            </a:r>
            <a:r>
              <a:rPr lang="en-US" dirty="0"/>
              <a:t> a </a:t>
            </a:r>
            <a:r>
              <a:rPr lang="en-US" dirty="0" err="1"/>
              <a:t>datos</a:t>
            </a:r>
            <a:endParaRPr lang="en-ES" dirty="0"/>
          </a:p>
        </p:txBody>
      </p:sp>
    </p:spTree>
    <p:extLst>
      <p:ext uri="{BB962C8B-B14F-4D97-AF65-F5344CB8AC3E}">
        <p14:creationId xmlns:p14="http://schemas.microsoft.com/office/powerpoint/2010/main" val="6463388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5971592" y="884582"/>
            <a:ext cx="6220407" cy="5695122"/>
          </a:xfrm>
        </p:spPr>
        <p:txBody>
          <a:bodyPr/>
          <a:lstStyle/>
          <a:p>
            <a:r>
              <a:rPr lang="en-US" sz="2800" dirty="0" err="1"/>
              <a:t>Qué</a:t>
            </a:r>
            <a:r>
              <a:rPr lang="en-US" sz="2800" dirty="0"/>
              <a:t> es Dapper</a:t>
            </a:r>
          </a:p>
          <a:p>
            <a:r>
              <a:rPr lang="en-US" sz="2800" dirty="0"/>
              <a:t>Por </a:t>
            </a:r>
            <a:r>
              <a:rPr lang="en-US" sz="2800" dirty="0" err="1"/>
              <a:t>qué</a:t>
            </a:r>
            <a:r>
              <a:rPr lang="en-US" sz="2800" dirty="0"/>
              <a:t> usar Dapper</a:t>
            </a:r>
          </a:p>
          <a:p>
            <a:r>
              <a:rPr lang="en-US" sz="2800" dirty="0" err="1"/>
              <a:t>Configuración</a:t>
            </a:r>
            <a:endParaRPr lang="en-US" sz="2800" dirty="0"/>
          </a:p>
          <a:p>
            <a:r>
              <a:rPr lang="en-US" sz="2800" dirty="0" err="1"/>
              <a:t>Consultas</a:t>
            </a:r>
            <a:r>
              <a:rPr lang="en-US" sz="2800" dirty="0"/>
              <a:t> simples</a:t>
            </a:r>
          </a:p>
          <a:p>
            <a:r>
              <a:rPr lang="en-US" sz="2800" dirty="0" err="1"/>
              <a:t>Consultas</a:t>
            </a:r>
            <a:r>
              <a:rPr lang="en-US" sz="2800" dirty="0"/>
              <a:t> multiples</a:t>
            </a:r>
          </a:p>
          <a:p>
            <a:r>
              <a:rPr lang="en-US" sz="2800" dirty="0" err="1"/>
              <a:t>Consultas</a:t>
            </a:r>
            <a:r>
              <a:rPr lang="en-US" sz="2800" dirty="0"/>
              <a:t> con </a:t>
            </a:r>
            <a:r>
              <a:rPr lang="en-US" sz="2800" dirty="0" err="1"/>
              <a:t>mapeos</a:t>
            </a:r>
            <a:endParaRPr lang="en-US" sz="2800"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s-ES" dirty="0" err="1"/>
              <a:t>Dapper</a:t>
            </a:r>
            <a:endParaRPr lang="es-ES" dirty="0"/>
          </a:p>
        </p:txBody>
      </p:sp>
    </p:spTree>
    <p:extLst>
      <p:ext uri="{BB962C8B-B14F-4D97-AF65-F5344CB8AC3E}">
        <p14:creationId xmlns:p14="http://schemas.microsoft.com/office/powerpoint/2010/main" val="37873445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p:txBody>
          <a:bodyPr/>
          <a:lstStyle/>
          <a:p>
            <a:r>
              <a:rPr lang="es-ES" dirty="0"/>
              <a:t>Qué es </a:t>
            </a:r>
            <a:r>
              <a:rPr lang="es-ES" dirty="0" err="1"/>
              <a:t>Dapper</a:t>
            </a:r>
            <a:endParaRPr lang="es-ES" dirty="0"/>
          </a:p>
          <a:p>
            <a:endParaRPr lang="es-ES" dirty="0"/>
          </a:p>
        </p:txBody>
      </p:sp>
      <p:sp>
        <p:nvSpPr>
          <p:cNvPr id="3" name="Marcador de texto 2">
            <a:extLst>
              <a:ext uri="{FF2B5EF4-FFF2-40B4-BE49-F238E27FC236}">
                <a16:creationId xmlns:a16="http://schemas.microsoft.com/office/drawing/2014/main" id="{A1D8DDFA-C074-7DAF-0213-1832D20E4940}"/>
              </a:ext>
            </a:extLst>
          </p:cNvPr>
          <p:cNvSpPr>
            <a:spLocks noGrp="1"/>
          </p:cNvSpPr>
          <p:nvPr>
            <p:ph type="body" sz="quarter" idx="13"/>
          </p:nvPr>
        </p:nvSpPr>
        <p:spPr>
          <a:xfrm>
            <a:off x="911224" y="2521359"/>
            <a:ext cx="6981825" cy="651610"/>
          </a:xfrm>
        </p:spPr>
        <p:txBody>
          <a:bodyPr/>
          <a:lstStyle/>
          <a:p>
            <a:r>
              <a:rPr lang="es-ES" dirty="0"/>
              <a:t>Micro-ORM para .NET desarrollado por </a:t>
            </a:r>
            <a:r>
              <a:rPr lang="es-ES" dirty="0" err="1"/>
              <a:t>StackOverflow</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3128865"/>
            <a:ext cx="6696074" cy="3216373"/>
          </a:xfrm>
        </p:spPr>
        <p:txBody>
          <a:bodyPr/>
          <a:lstStyle/>
          <a:p>
            <a:r>
              <a:rPr lang="es-ES" sz="1800" dirty="0"/>
              <a:t>Set acotado de funcionalidad</a:t>
            </a:r>
          </a:p>
          <a:p>
            <a:r>
              <a:rPr lang="es-ES" sz="1800" dirty="0"/>
              <a:t>Centrado en rendimiento</a:t>
            </a:r>
          </a:p>
          <a:p>
            <a:r>
              <a:rPr lang="es-ES" sz="1800" dirty="0"/>
              <a:t>Basado en ADO.NET</a:t>
            </a:r>
          </a:p>
          <a:p>
            <a:endParaRPr lang="es-ES" sz="2000" dirty="0"/>
          </a:p>
          <a:p>
            <a:endParaRPr lang="es-ES" dirty="0"/>
          </a:p>
        </p:txBody>
      </p:sp>
      <p:pic>
        <p:nvPicPr>
          <p:cNvPr id="5122" name="Picture 2">
            <a:extLst>
              <a:ext uri="{FF2B5EF4-FFF2-40B4-BE49-F238E27FC236}">
                <a16:creationId xmlns:a16="http://schemas.microsoft.com/office/drawing/2014/main" id="{C84FF6B5-5A8A-71C2-2185-8498561344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81" t="15393" r="23402" b="15440"/>
          <a:stretch/>
        </p:blipFill>
        <p:spPr bwMode="auto">
          <a:xfrm>
            <a:off x="8086321" y="2420840"/>
            <a:ext cx="3699279"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0728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175625" cy="651610"/>
          </a:xfrm>
        </p:spPr>
        <p:txBody>
          <a:bodyPr/>
          <a:lstStyle/>
          <a:p>
            <a:r>
              <a:rPr lang="es-ES" dirty="0"/>
              <a:t>Por qué usar </a:t>
            </a:r>
            <a:r>
              <a:rPr lang="es-ES" dirty="0" err="1"/>
              <a:t>Dapper</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6" y="2533650"/>
            <a:ext cx="8937624" cy="3994149"/>
          </a:xfrm>
        </p:spPr>
        <p:txBody>
          <a:bodyPr/>
          <a:lstStyle/>
          <a:p>
            <a:r>
              <a:rPr lang="es-ES" sz="1600" dirty="0"/>
              <a:t>Rendimiento más que demostrado por su uso en producción en </a:t>
            </a:r>
            <a:r>
              <a:rPr lang="es-ES" sz="1600" dirty="0" err="1"/>
              <a:t>StackOverflow</a:t>
            </a:r>
            <a:endParaRPr lang="es-ES" sz="1600" dirty="0"/>
          </a:p>
          <a:p>
            <a:r>
              <a:rPr lang="es-ES" sz="1600" dirty="0"/>
              <a:t>Simple de configurar y usar</a:t>
            </a:r>
          </a:p>
          <a:p>
            <a:r>
              <a:rPr lang="es-ES" sz="1600" dirty="0"/>
              <a:t>Solo </a:t>
            </a:r>
            <a:r>
              <a:rPr lang="es-ES" sz="1600" dirty="0" err="1"/>
              <a:t>require</a:t>
            </a:r>
            <a:r>
              <a:rPr lang="es-ES" sz="1600" dirty="0"/>
              <a:t> de instalar el paquete </a:t>
            </a:r>
            <a:r>
              <a:rPr lang="es-ES" sz="1600" dirty="0" err="1"/>
              <a:t>Nuget</a:t>
            </a:r>
            <a:r>
              <a:rPr lang="es-ES" sz="1600" dirty="0"/>
              <a:t> </a:t>
            </a:r>
            <a:r>
              <a:rPr lang="es-ES" sz="1600" dirty="0" err="1"/>
              <a:t>Dapper</a:t>
            </a:r>
            <a:r>
              <a:rPr lang="es-ES" sz="1600" dirty="0"/>
              <a:t> para la funcionalidad básica</a:t>
            </a:r>
          </a:p>
          <a:p>
            <a:r>
              <a:rPr lang="es-ES" sz="1600" dirty="0"/>
              <a:t>No tiene detalles de implementación de ningún sistema de base de datos, por lo que soporta todo lo que soporte ADO.NET:</a:t>
            </a:r>
          </a:p>
          <a:p>
            <a:pPr lvl="1"/>
            <a:r>
              <a:rPr lang="es-ES" sz="1600" dirty="0"/>
              <a:t>SQL Server</a:t>
            </a:r>
          </a:p>
          <a:p>
            <a:pPr lvl="1"/>
            <a:r>
              <a:rPr lang="es-ES" sz="1600" dirty="0"/>
              <a:t>SQLite</a:t>
            </a:r>
          </a:p>
          <a:p>
            <a:pPr lvl="1"/>
            <a:r>
              <a:rPr lang="es-ES" sz="1600" dirty="0"/>
              <a:t>PostgreSQL</a:t>
            </a:r>
          </a:p>
          <a:p>
            <a:pPr lvl="1"/>
            <a:r>
              <a:rPr lang="es-ES" sz="1600" dirty="0"/>
              <a:t>MySQL</a:t>
            </a:r>
          </a:p>
          <a:p>
            <a:pPr lvl="1"/>
            <a:r>
              <a:rPr lang="es-ES" sz="1600" dirty="0"/>
              <a:t>Oracle</a:t>
            </a:r>
          </a:p>
          <a:p>
            <a:r>
              <a:rPr lang="es-ES" sz="1600" dirty="0"/>
              <a:t>Documentación con ejemplos en GitHub</a:t>
            </a:r>
          </a:p>
          <a:p>
            <a:pPr marL="0" indent="0">
              <a:buNone/>
            </a:pPr>
            <a:r>
              <a:rPr lang="es-ES" sz="2000" dirty="0">
                <a:solidFill>
                  <a:schemeClr val="accent1"/>
                </a:solidFill>
                <a:hlinkClick r:id="rId2">
                  <a:extLst>
                    <a:ext uri="{A12FA001-AC4F-418D-AE19-62706E023703}">
                      <ahyp:hlinkClr xmlns:ahyp="http://schemas.microsoft.com/office/drawing/2018/hyperlinkcolor" val="tx"/>
                    </a:ext>
                  </a:extLst>
                </a:hlinkClick>
              </a:rPr>
              <a:t>https://github.com/DapperLib/Dapper/blob/main/Readme.md</a:t>
            </a:r>
            <a:endParaRPr lang="es-ES" sz="2000" dirty="0">
              <a:solidFill>
                <a:schemeClr val="accent1"/>
              </a:solidFill>
            </a:endParaRPr>
          </a:p>
          <a:p>
            <a:endParaRPr lang="es-ES" sz="2000" dirty="0"/>
          </a:p>
          <a:p>
            <a:endParaRPr lang="es-ES" dirty="0"/>
          </a:p>
        </p:txBody>
      </p:sp>
    </p:spTree>
    <p:extLst>
      <p:ext uri="{BB962C8B-B14F-4D97-AF65-F5344CB8AC3E}">
        <p14:creationId xmlns:p14="http://schemas.microsoft.com/office/powerpoint/2010/main" val="590467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Configuración</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10690225" cy="2493606"/>
          </a:xfrm>
        </p:spPr>
        <p:txBody>
          <a:bodyPr numCol="1"/>
          <a:lstStyle/>
          <a:p>
            <a:r>
              <a:rPr lang="es-ES" sz="1800" dirty="0"/>
              <a:t>Para hacer funcionar a </a:t>
            </a:r>
            <a:r>
              <a:rPr lang="es-ES" sz="1800" dirty="0" err="1"/>
              <a:t>Dapper</a:t>
            </a:r>
            <a:r>
              <a:rPr lang="es-ES" sz="1800" dirty="0"/>
              <a:t> en ASP.NET Core lo único que tenemos que hacer es registrar una implementación de </a:t>
            </a:r>
            <a:r>
              <a:rPr lang="es-ES" sz="1800" dirty="0" err="1"/>
              <a:t>IDbConnection</a:t>
            </a:r>
            <a:r>
              <a:rPr lang="es-ES" sz="1800" dirty="0"/>
              <a:t> como servicio </a:t>
            </a:r>
            <a:r>
              <a:rPr lang="es-ES" sz="1800" dirty="0" err="1"/>
              <a:t>Scoped</a:t>
            </a:r>
            <a:endParaRPr lang="es-ES" sz="1800" dirty="0"/>
          </a:p>
          <a:p>
            <a:r>
              <a:rPr lang="es-ES" sz="1800" dirty="0"/>
              <a:t>Para realizar consultas, emplearemos métodos de extensión sobre el </a:t>
            </a:r>
            <a:r>
              <a:rPr lang="es-ES" sz="1800" dirty="0" err="1"/>
              <a:t>IDbConnection</a:t>
            </a:r>
            <a:r>
              <a:rPr lang="es-ES" sz="1800" dirty="0"/>
              <a:t> inyectado en nuestros servicios o controladores</a:t>
            </a:r>
          </a:p>
        </p:txBody>
      </p:sp>
      <p:pic>
        <p:nvPicPr>
          <p:cNvPr id="10" name="Imagen 9">
            <a:extLst>
              <a:ext uri="{FF2B5EF4-FFF2-40B4-BE49-F238E27FC236}">
                <a16:creationId xmlns:a16="http://schemas.microsoft.com/office/drawing/2014/main" id="{11914709-0F9A-BC14-886A-A00F75A98FDA}"/>
              </a:ext>
            </a:extLst>
          </p:cNvPr>
          <p:cNvPicPr>
            <a:picLocks noChangeAspect="1"/>
          </p:cNvPicPr>
          <p:nvPr/>
        </p:nvPicPr>
        <p:blipFill>
          <a:blip r:embed="rId3"/>
          <a:stretch>
            <a:fillRect/>
          </a:stretch>
        </p:blipFill>
        <p:spPr>
          <a:xfrm>
            <a:off x="910696" y="4479885"/>
            <a:ext cx="5449060" cy="590632"/>
          </a:xfrm>
          <a:prstGeom prst="rect">
            <a:avLst/>
          </a:prstGeom>
        </p:spPr>
      </p:pic>
    </p:spTree>
    <p:extLst>
      <p:ext uri="{BB962C8B-B14F-4D97-AF65-F5344CB8AC3E}">
        <p14:creationId xmlns:p14="http://schemas.microsoft.com/office/powerpoint/2010/main" val="3393791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simples</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232525" cy="2493606"/>
          </a:xfrm>
        </p:spPr>
        <p:txBody>
          <a:bodyPr numCol="1"/>
          <a:lstStyle/>
          <a:p>
            <a:r>
              <a:rPr lang="es-ES" sz="1800" dirty="0"/>
              <a:t>Para realizar consultas simples, solo necesitamos escribir el código SQL, y un DTO contra el que mapear el resultado.</a:t>
            </a:r>
          </a:p>
          <a:p>
            <a:r>
              <a:rPr lang="es-ES" sz="1800" dirty="0"/>
              <a:t>Es importante hacer coincidir el nombre de los datos de salida con las propiedades del DTO</a:t>
            </a:r>
          </a:p>
          <a:p>
            <a:r>
              <a:rPr lang="es-ES" sz="1800" dirty="0"/>
              <a:t>Podemos pasar parámetros a través de un objeto anónimo, para evitar </a:t>
            </a:r>
            <a:r>
              <a:rPr lang="es-ES" sz="1800" dirty="0" err="1"/>
              <a:t>sql</a:t>
            </a:r>
            <a:r>
              <a:rPr lang="es-ES" sz="1800" dirty="0"/>
              <a:t> </a:t>
            </a:r>
            <a:r>
              <a:rPr lang="es-ES" sz="1800" dirty="0" err="1"/>
              <a:t>injection</a:t>
            </a:r>
            <a:endParaRPr lang="es-ES" sz="1800" dirty="0"/>
          </a:p>
        </p:txBody>
      </p:sp>
      <p:pic>
        <p:nvPicPr>
          <p:cNvPr id="5" name="Imagen 4">
            <a:extLst>
              <a:ext uri="{FF2B5EF4-FFF2-40B4-BE49-F238E27FC236}">
                <a16:creationId xmlns:a16="http://schemas.microsoft.com/office/drawing/2014/main" id="{E4C5A147-A4B3-2B25-E7CF-EF436C96EF01}"/>
              </a:ext>
            </a:extLst>
          </p:cNvPr>
          <p:cNvPicPr>
            <a:picLocks noChangeAspect="1"/>
          </p:cNvPicPr>
          <p:nvPr/>
        </p:nvPicPr>
        <p:blipFill>
          <a:blip r:embed="rId3"/>
          <a:stretch>
            <a:fillRect/>
          </a:stretch>
        </p:blipFill>
        <p:spPr>
          <a:xfrm>
            <a:off x="7169280" y="3706037"/>
            <a:ext cx="4810796" cy="581106"/>
          </a:xfrm>
          <a:prstGeom prst="rect">
            <a:avLst/>
          </a:prstGeom>
        </p:spPr>
      </p:pic>
      <p:pic>
        <p:nvPicPr>
          <p:cNvPr id="7" name="Imagen 6">
            <a:extLst>
              <a:ext uri="{FF2B5EF4-FFF2-40B4-BE49-F238E27FC236}">
                <a16:creationId xmlns:a16="http://schemas.microsoft.com/office/drawing/2014/main" id="{D8164E5F-39A7-0D15-6105-C19DD1253B0B}"/>
              </a:ext>
            </a:extLst>
          </p:cNvPr>
          <p:cNvPicPr>
            <a:picLocks noChangeAspect="1"/>
          </p:cNvPicPr>
          <p:nvPr/>
        </p:nvPicPr>
        <p:blipFill>
          <a:blip r:embed="rId4"/>
          <a:stretch>
            <a:fillRect/>
          </a:stretch>
        </p:blipFill>
        <p:spPr>
          <a:xfrm>
            <a:off x="7169280" y="3016128"/>
            <a:ext cx="4298102" cy="412872"/>
          </a:xfrm>
          <a:prstGeom prst="rect">
            <a:avLst/>
          </a:prstGeom>
        </p:spPr>
      </p:pic>
    </p:spTree>
    <p:extLst>
      <p:ext uri="{BB962C8B-B14F-4D97-AF65-F5344CB8AC3E}">
        <p14:creationId xmlns:p14="http://schemas.microsoft.com/office/powerpoint/2010/main" val="16066597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a:t>
            </a:r>
            <a:r>
              <a:rPr lang="es-ES" dirty="0" err="1"/>
              <a:t>multiples</a:t>
            </a:r>
            <a:endParaRPr lang="es-ES" dirty="0"/>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5"/>
            <a:ext cx="6232525" cy="2493606"/>
          </a:xfrm>
        </p:spPr>
        <p:txBody>
          <a:bodyPr numCol="1"/>
          <a:lstStyle/>
          <a:p>
            <a:r>
              <a:rPr lang="es-ES" sz="1800" dirty="0"/>
              <a:t>Empleando los métodos </a:t>
            </a:r>
            <a:r>
              <a:rPr lang="es-ES" sz="1800" dirty="0" err="1"/>
              <a:t>QueryMultiple</a:t>
            </a:r>
            <a:r>
              <a:rPr lang="es-ES" sz="1800" dirty="0"/>
              <a:t> podemos devolver varios sets de datos en un solo viaje a la base de datos</a:t>
            </a:r>
          </a:p>
          <a:p>
            <a:r>
              <a:rPr lang="es-ES" sz="1800" dirty="0"/>
              <a:t>Cada set de datos se lee del objeto multi individualmente</a:t>
            </a:r>
          </a:p>
          <a:p>
            <a:r>
              <a:rPr lang="es-ES" sz="1800" dirty="0"/>
              <a:t>Podemos emplear parámetros también en este caso</a:t>
            </a:r>
          </a:p>
        </p:txBody>
      </p:sp>
      <p:pic>
        <p:nvPicPr>
          <p:cNvPr id="6" name="Imagen 5">
            <a:extLst>
              <a:ext uri="{FF2B5EF4-FFF2-40B4-BE49-F238E27FC236}">
                <a16:creationId xmlns:a16="http://schemas.microsoft.com/office/drawing/2014/main" id="{71422215-714F-D67F-B9F3-290467A105FC}"/>
              </a:ext>
            </a:extLst>
          </p:cNvPr>
          <p:cNvPicPr>
            <a:picLocks noChangeAspect="1"/>
          </p:cNvPicPr>
          <p:nvPr/>
        </p:nvPicPr>
        <p:blipFill>
          <a:blip r:embed="rId3"/>
          <a:stretch>
            <a:fillRect/>
          </a:stretch>
        </p:blipFill>
        <p:spPr>
          <a:xfrm>
            <a:off x="7143750" y="2954695"/>
            <a:ext cx="4677428" cy="1619476"/>
          </a:xfrm>
          <a:prstGeom prst="rect">
            <a:avLst/>
          </a:prstGeom>
        </p:spPr>
      </p:pic>
    </p:spTree>
    <p:extLst>
      <p:ext uri="{BB962C8B-B14F-4D97-AF65-F5344CB8AC3E}">
        <p14:creationId xmlns:p14="http://schemas.microsoft.com/office/powerpoint/2010/main" val="20246208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48DFAC-DAAD-E4BC-3503-58B437ACCA0F}"/>
              </a:ext>
            </a:extLst>
          </p:cNvPr>
          <p:cNvSpPr>
            <a:spLocks noGrp="1"/>
          </p:cNvSpPr>
          <p:nvPr>
            <p:ph type="body" sz="quarter" idx="12"/>
          </p:nvPr>
        </p:nvSpPr>
        <p:spPr>
          <a:xfrm>
            <a:off x="910696" y="1506375"/>
            <a:ext cx="7007884" cy="651610"/>
          </a:xfrm>
        </p:spPr>
        <p:txBody>
          <a:bodyPr/>
          <a:lstStyle/>
          <a:p>
            <a:r>
              <a:rPr lang="es-ES" dirty="0"/>
              <a:t>Consultas con mapeo</a:t>
            </a:r>
          </a:p>
          <a:p>
            <a:endParaRPr lang="es-ES" dirty="0"/>
          </a:p>
        </p:txBody>
      </p:sp>
      <p:sp>
        <p:nvSpPr>
          <p:cNvPr id="4" name="Marcador de texto 3">
            <a:extLst>
              <a:ext uri="{FF2B5EF4-FFF2-40B4-BE49-F238E27FC236}">
                <a16:creationId xmlns:a16="http://schemas.microsoft.com/office/drawing/2014/main" id="{C05C21FE-5B74-CDF2-903D-AF5C71AB6780}"/>
              </a:ext>
            </a:extLst>
          </p:cNvPr>
          <p:cNvSpPr>
            <a:spLocks noGrp="1"/>
          </p:cNvSpPr>
          <p:nvPr>
            <p:ph type="body" sz="quarter" idx="14"/>
          </p:nvPr>
        </p:nvSpPr>
        <p:spPr>
          <a:xfrm>
            <a:off x="911225" y="2954694"/>
            <a:ext cx="5260975" cy="3414355"/>
          </a:xfrm>
        </p:spPr>
        <p:txBody>
          <a:bodyPr numCol="1"/>
          <a:lstStyle/>
          <a:p>
            <a:r>
              <a:rPr lang="es-ES" sz="1800" dirty="0"/>
              <a:t>Empleando una </a:t>
            </a:r>
            <a:r>
              <a:rPr lang="es-ES" sz="1800" dirty="0" err="1"/>
              <a:t>sobre-carga</a:t>
            </a:r>
            <a:r>
              <a:rPr lang="es-ES" sz="1800" dirty="0"/>
              <a:t> de los métodos de </a:t>
            </a:r>
            <a:r>
              <a:rPr lang="es-ES" sz="1800" dirty="0" err="1"/>
              <a:t>Query</a:t>
            </a:r>
            <a:r>
              <a:rPr lang="es-ES" sz="1800" dirty="0"/>
              <a:t>, podemos emplear una función para mapear el resultado de la </a:t>
            </a:r>
            <a:r>
              <a:rPr lang="es-ES" sz="1800" dirty="0" err="1"/>
              <a:t>query</a:t>
            </a:r>
            <a:r>
              <a:rPr lang="es-ES" sz="1800" dirty="0"/>
              <a:t> con los datos</a:t>
            </a:r>
          </a:p>
          <a:p>
            <a:r>
              <a:rPr lang="es-ES" sz="1800" dirty="0"/>
              <a:t>La función </a:t>
            </a:r>
            <a:r>
              <a:rPr lang="es-ES" sz="1800" dirty="0" err="1"/>
              <a:t>map</a:t>
            </a:r>
            <a:r>
              <a:rPr lang="es-ES" sz="1800" dirty="0"/>
              <a:t> se ejecuta una vez por cada registro devuelto por la </a:t>
            </a:r>
            <a:r>
              <a:rPr lang="es-ES" sz="1800" dirty="0" err="1"/>
              <a:t>query</a:t>
            </a:r>
            <a:endParaRPr lang="es-ES" sz="1800" dirty="0"/>
          </a:p>
          <a:p>
            <a:pPr lvl="1"/>
            <a:r>
              <a:rPr lang="es-ES" sz="1400" dirty="0"/>
              <a:t>En consultas con JOIN se puede ejecutar más de una vez por cada registro de la tabla principal, debido al producto cartesiano de los resultados</a:t>
            </a:r>
          </a:p>
          <a:p>
            <a:r>
              <a:rPr lang="es-ES" sz="1800" dirty="0"/>
              <a:t>El parámetro </a:t>
            </a:r>
            <a:r>
              <a:rPr lang="es-ES" sz="1800" dirty="0" err="1"/>
              <a:t>splitOn</a:t>
            </a:r>
            <a:r>
              <a:rPr lang="es-ES" sz="1800" dirty="0"/>
              <a:t> le indica a </a:t>
            </a:r>
            <a:r>
              <a:rPr lang="es-ES" sz="1800" dirty="0" err="1"/>
              <a:t>dapper</a:t>
            </a:r>
            <a:r>
              <a:rPr lang="es-ES" sz="1800" dirty="0"/>
              <a:t> a partir de qué nombres de columnas emplear el siguiente parámetro para mapear</a:t>
            </a:r>
          </a:p>
        </p:txBody>
      </p:sp>
      <p:pic>
        <p:nvPicPr>
          <p:cNvPr id="5" name="Imagen 4">
            <a:extLst>
              <a:ext uri="{FF2B5EF4-FFF2-40B4-BE49-F238E27FC236}">
                <a16:creationId xmlns:a16="http://schemas.microsoft.com/office/drawing/2014/main" id="{E10596B4-CE3B-7A6E-0159-5ECDB1DECF1C}"/>
              </a:ext>
            </a:extLst>
          </p:cNvPr>
          <p:cNvPicPr>
            <a:picLocks noChangeAspect="1"/>
          </p:cNvPicPr>
          <p:nvPr/>
        </p:nvPicPr>
        <p:blipFill>
          <a:blip r:embed="rId3"/>
          <a:stretch>
            <a:fillRect/>
          </a:stretch>
        </p:blipFill>
        <p:spPr>
          <a:xfrm>
            <a:off x="6373422" y="2954695"/>
            <a:ext cx="5591955" cy="2629267"/>
          </a:xfrm>
          <a:prstGeom prst="rect">
            <a:avLst/>
          </a:prstGeom>
        </p:spPr>
      </p:pic>
    </p:spTree>
    <p:extLst>
      <p:ext uri="{BB962C8B-B14F-4D97-AF65-F5344CB8AC3E}">
        <p14:creationId xmlns:p14="http://schemas.microsoft.com/office/powerpoint/2010/main" val="218956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pic>
        <p:nvPicPr>
          <p:cNvPr id="5" name="object 3">
            <a:extLst>
              <a:ext uri="{FF2B5EF4-FFF2-40B4-BE49-F238E27FC236}">
                <a16:creationId xmlns:a16="http://schemas.microsoft.com/office/drawing/2014/main" id="{5845FB72-7D81-6312-1865-4267B0C3C6CD}"/>
              </a:ext>
            </a:extLst>
          </p:cNvPr>
          <p:cNvPicPr/>
          <p:nvPr/>
        </p:nvPicPr>
        <p:blipFill>
          <a:blip r:embed="rId2" cstate="print"/>
          <a:stretch>
            <a:fillRect/>
          </a:stretch>
        </p:blipFill>
        <p:spPr>
          <a:xfrm>
            <a:off x="1928812" y="2611638"/>
            <a:ext cx="8334375" cy="3819525"/>
          </a:xfrm>
          <a:prstGeom prst="rect">
            <a:avLst/>
          </a:prstGeom>
        </p:spPr>
      </p:pic>
    </p:spTree>
    <p:extLst>
      <p:ext uri="{BB962C8B-B14F-4D97-AF65-F5344CB8AC3E}">
        <p14:creationId xmlns:p14="http://schemas.microsoft.com/office/powerpoint/2010/main" val="3880845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8"/>
            <a:ext cx="5040313" cy="1117191"/>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emplear</a:t>
            </a:r>
            <a:r>
              <a:rPr lang="en-US" dirty="0"/>
              <a:t> Dapper </a:t>
            </a:r>
            <a:r>
              <a:rPr lang="en-US" dirty="0" err="1"/>
              <a:t>en</a:t>
            </a:r>
            <a:r>
              <a:rPr lang="en-US" dirty="0"/>
              <a:t> un API</a:t>
            </a:r>
            <a:endParaRPr lang="en-ES" dirty="0"/>
          </a:p>
        </p:txBody>
      </p:sp>
      <p:pic>
        <p:nvPicPr>
          <p:cNvPr id="8" name="Marcador de posición de imagen 7" descr="Gráficos en una presentación con reflejo de oficina">
            <a:extLst>
              <a:ext uri="{FF2B5EF4-FFF2-40B4-BE49-F238E27FC236}">
                <a16:creationId xmlns:a16="http://schemas.microsoft.com/office/drawing/2014/main" id="{AC742795-7BE5-78AC-7FFF-F67288B30B43}"/>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1688117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299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00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a:p>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t>Para </a:t>
            </a:r>
            <a:r>
              <a:rPr lang="en-US" dirty="0" err="1"/>
              <a:t>qué</a:t>
            </a:r>
            <a:r>
              <a:rPr lang="en-US" dirty="0"/>
              <a:t> </a:t>
            </a:r>
            <a:r>
              <a:rPr lang="en-US" dirty="0" err="1"/>
              <a:t>tipo</a:t>
            </a:r>
            <a:r>
              <a:rPr lang="en-US" dirty="0"/>
              <a:t> de </a:t>
            </a:r>
            <a:r>
              <a:rPr lang="en-US" dirty="0" err="1"/>
              <a:t>aplicaciones</a:t>
            </a:r>
            <a:r>
              <a:rPr lang="en-US" dirty="0"/>
              <a:t> </a:t>
            </a:r>
            <a:r>
              <a:rPr lang="en-US" dirty="0" err="1"/>
              <a:t>podemos</a:t>
            </a:r>
            <a:r>
              <a:rPr lang="en-US" dirty="0"/>
              <a:t> </a:t>
            </a:r>
            <a:r>
              <a:rPr lang="en-US" dirty="0" err="1"/>
              <a:t>emplear</a:t>
            </a:r>
            <a:r>
              <a:rPr lang="en-US" dirty="0"/>
              <a:t> .NET</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029339"/>
            <a:ext cx="7777163" cy="3315899"/>
          </a:xfrm>
        </p:spPr>
        <p:txBody>
          <a:bodyPr/>
          <a:lstStyle/>
          <a:p>
            <a:r>
              <a:rPr lang="es-ES" sz="1400" b="1" dirty="0">
                <a:solidFill>
                  <a:schemeClr val="accent1"/>
                </a:solidFill>
              </a:rPr>
              <a:t>Web:</a:t>
            </a:r>
            <a:r>
              <a:rPr lang="es-ES" sz="1400" b="1" dirty="0"/>
              <a:t> </a:t>
            </a:r>
            <a:r>
              <a:rPr lang="es-ES" sz="1400" dirty="0"/>
              <a:t>Sirve para crear aplicaciones y servicios web que se pueden ejecutar en Windows, Linux y macOS.</a:t>
            </a:r>
          </a:p>
          <a:p>
            <a:r>
              <a:rPr lang="es-ES" sz="1400" b="1" dirty="0">
                <a:solidFill>
                  <a:schemeClr val="accent1"/>
                </a:solidFill>
              </a:rPr>
              <a:t>Móvil: </a:t>
            </a:r>
            <a:r>
              <a:rPr lang="es-ES" sz="1400" dirty="0"/>
              <a:t>Usa una sola base de código para crear aplicaciones nativas en iOS, Android y Windows. (Maui)</a:t>
            </a:r>
          </a:p>
          <a:p>
            <a:r>
              <a:rPr lang="es-ES" sz="1400" b="1" dirty="0">
                <a:solidFill>
                  <a:schemeClr val="accent1"/>
                </a:solidFill>
              </a:rPr>
              <a:t>Escritorio: </a:t>
            </a:r>
            <a:r>
              <a:rPr lang="es-ES" sz="1400" dirty="0"/>
              <a:t>Cree aplicaciones de escritorio atractivas para Windows y macOS. (Maui)</a:t>
            </a:r>
          </a:p>
          <a:p>
            <a:r>
              <a:rPr lang="es-ES" sz="1400" b="1" dirty="0">
                <a:solidFill>
                  <a:schemeClr val="accent1"/>
                </a:solidFill>
              </a:rPr>
              <a:t>Microservicios: </a:t>
            </a:r>
            <a:r>
              <a:rPr lang="es-ES" sz="1400" dirty="0"/>
              <a:t>Crea microservicios de forma independiente que se ejecuten en contendores de Docker.</a:t>
            </a:r>
          </a:p>
          <a:p>
            <a:r>
              <a:rPr lang="es-ES" sz="1400" b="1" dirty="0">
                <a:solidFill>
                  <a:schemeClr val="accent1"/>
                </a:solidFill>
              </a:rPr>
              <a:t>Desarrollo de juegos: </a:t>
            </a:r>
            <a:r>
              <a:rPr lang="es-ES" sz="1400" dirty="0"/>
              <a:t>Desarrolla juegos 2D y 3D para los escritorios, teléfonos y consolas más populares. (Unity)</a:t>
            </a:r>
          </a:p>
          <a:p>
            <a:r>
              <a:rPr lang="es-ES" sz="1400" b="1" dirty="0">
                <a:solidFill>
                  <a:schemeClr val="accent1"/>
                </a:solidFill>
              </a:rPr>
              <a:t>Aprendizaje Automático: </a:t>
            </a:r>
            <a:r>
              <a:rPr lang="es-ES" sz="1400" dirty="0"/>
              <a:t>Agregue algoritmos de visión, procesamiento de voz, modelos predictivos y muchos más a sus aplicaciones. (ML.NET)</a:t>
            </a:r>
          </a:p>
          <a:p>
            <a:r>
              <a:rPr lang="es-ES" sz="1400" b="1" dirty="0" err="1">
                <a:solidFill>
                  <a:schemeClr val="accent1"/>
                </a:solidFill>
              </a:rPr>
              <a:t>IoT</a:t>
            </a:r>
            <a:r>
              <a:rPr lang="es-ES" sz="1400" b="1" dirty="0">
                <a:solidFill>
                  <a:schemeClr val="accent1"/>
                </a:solidFill>
              </a:rPr>
              <a:t>: </a:t>
            </a:r>
            <a:r>
              <a:rPr lang="es-ES" sz="1400" dirty="0"/>
              <a:t>Crea aplicaciones de </a:t>
            </a:r>
            <a:r>
              <a:rPr lang="es-ES" sz="1400" dirty="0" err="1"/>
              <a:t>IoT</a:t>
            </a:r>
            <a:r>
              <a:rPr lang="es-ES" sz="1400" dirty="0"/>
              <a:t> (Internet de las Cosas), con soporte nativo para Raspberry Pi, </a:t>
            </a:r>
            <a:r>
              <a:rPr lang="es-ES" sz="1400" dirty="0" err="1"/>
              <a:t>HummingBoard</a:t>
            </a:r>
            <a:r>
              <a:rPr lang="es-ES" sz="1400" dirty="0"/>
              <a:t>, </a:t>
            </a:r>
            <a:r>
              <a:rPr lang="es-ES" sz="1400" dirty="0" err="1"/>
              <a:t>BeagleBoard</a:t>
            </a:r>
            <a:r>
              <a:rPr lang="es-ES" sz="1400" dirty="0"/>
              <a:t>, Pine A64, y otros.</a:t>
            </a:r>
          </a:p>
          <a:p>
            <a:endParaRPr lang="en-ES" dirty="0"/>
          </a:p>
        </p:txBody>
      </p:sp>
    </p:spTree>
    <p:extLst>
      <p:ext uri="{BB962C8B-B14F-4D97-AF65-F5344CB8AC3E}">
        <p14:creationId xmlns:p14="http://schemas.microsoft.com/office/powerpoint/2010/main" val="398829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.NET?</a:t>
            </a:r>
            <a:endParaRPr lang="en-ES" dirty="0"/>
          </a:p>
        </p:txBody>
      </p:sp>
      <p:pic>
        <p:nvPicPr>
          <p:cNvPr id="2" name="object 3">
            <a:extLst>
              <a:ext uri="{FF2B5EF4-FFF2-40B4-BE49-F238E27FC236}">
                <a16:creationId xmlns:a16="http://schemas.microsoft.com/office/drawing/2014/main" id="{38231AAA-47C4-9081-8355-97D78475AA38}"/>
              </a:ext>
            </a:extLst>
          </p:cNvPr>
          <p:cNvPicPr/>
          <p:nvPr/>
        </p:nvPicPr>
        <p:blipFill>
          <a:blip r:embed="rId2" cstate="print"/>
          <a:stretch>
            <a:fillRect/>
          </a:stretch>
        </p:blipFill>
        <p:spPr>
          <a:xfrm>
            <a:off x="2667000" y="2557895"/>
            <a:ext cx="6858000" cy="3857625"/>
          </a:xfrm>
          <a:prstGeom prst="rect">
            <a:avLst/>
          </a:prstGeom>
        </p:spPr>
      </p:pic>
    </p:spTree>
    <p:extLst>
      <p:ext uri="{BB962C8B-B14F-4D97-AF65-F5344CB8AC3E}">
        <p14:creationId xmlns:p14="http://schemas.microsoft.com/office/powerpoint/2010/main" val="2386715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0929EBF-2631-0045-BA6D-1F7315CED3F0}"/>
              </a:ext>
            </a:extLst>
          </p:cNvPr>
          <p:cNvSpPr>
            <a:spLocks noGrp="1"/>
          </p:cNvSpPr>
          <p:nvPr>
            <p:ph type="body" sz="quarter" idx="11"/>
          </p:nvPr>
        </p:nvSpPr>
        <p:spPr/>
        <p:txBody>
          <a:bodyPr/>
          <a:lstStyle/>
          <a:p>
            <a:r>
              <a:rPr lang="en-US" dirty="0"/>
              <a:t>Daniel García Rubio</a:t>
            </a:r>
            <a:endParaRPr lang="es-ES" dirty="0"/>
          </a:p>
        </p:txBody>
      </p:sp>
      <p:sp>
        <p:nvSpPr>
          <p:cNvPr id="3" name="Marcador de texto 2">
            <a:extLst>
              <a:ext uri="{FF2B5EF4-FFF2-40B4-BE49-F238E27FC236}">
                <a16:creationId xmlns:a16="http://schemas.microsoft.com/office/drawing/2014/main" id="{095D7CE4-BC2D-3641-83B4-3B8E0C324921}"/>
              </a:ext>
            </a:extLst>
          </p:cNvPr>
          <p:cNvSpPr>
            <a:spLocks noGrp="1"/>
          </p:cNvSpPr>
          <p:nvPr>
            <p:ph type="body" sz="quarter" idx="12"/>
          </p:nvPr>
        </p:nvSpPr>
        <p:spPr>
          <a:xfrm>
            <a:off x="4007262" y="2464905"/>
            <a:ext cx="7260397" cy="487017"/>
          </a:xfrm>
        </p:spPr>
        <p:txBody>
          <a:bodyPr/>
          <a:lstStyle/>
          <a:p>
            <a:r>
              <a:rPr lang="en-US" dirty="0"/>
              <a:t>Software Development Engineer</a:t>
            </a:r>
            <a:endParaRPr lang="es-ES" dirty="0"/>
          </a:p>
        </p:txBody>
      </p:sp>
      <p:pic>
        <p:nvPicPr>
          <p:cNvPr id="8" name="Marcador de posición de imagen 7" descr="Hombre con barba y bigote&#10;&#10;Descripción generada automáticamente">
            <a:extLst>
              <a:ext uri="{FF2B5EF4-FFF2-40B4-BE49-F238E27FC236}">
                <a16:creationId xmlns:a16="http://schemas.microsoft.com/office/drawing/2014/main" id="{9146A8EE-E086-0D20-4ADC-DEFA7FFB0B8E}"/>
              </a:ext>
            </a:extLst>
          </p:cNvPr>
          <p:cNvPicPr>
            <a:picLocks noGrp="1" noChangeAspect="1"/>
          </p:cNvPicPr>
          <p:nvPr>
            <p:ph type="pic" sz="quarter" idx="13"/>
          </p:nvPr>
        </p:nvPicPr>
        <p:blipFill>
          <a:blip r:embed="rId2"/>
          <a:srcRect t="2008" b="2008"/>
          <a:stretch>
            <a:fillRect/>
          </a:stretch>
        </p:blipFill>
        <p:spPr/>
      </p:pic>
      <p:sp>
        <p:nvSpPr>
          <p:cNvPr id="5" name="Marcador de texto 4">
            <a:extLst>
              <a:ext uri="{FF2B5EF4-FFF2-40B4-BE49-F238E27FC236}">
                <a16:creationId xmlns:a16="http://schemas.microsoft.com/office/drawing/2014/main" id="{4FE8CDBD-0504-A843-8226-DFCD37F15C85}"/>
              </a:ext>
            </a:extLst>
          </p:cNvPr>
          <p:cNvSpPr>
            <a:spLocks noGrp="1"/>
          </p:cNvSpPr>
          <p:nvPr>
            <p:ph type="body" sz="quarter" idx="14"/>
          </p:nvPr>
        </p:nvSpPr>
        <p:spPr>
          <a:xfrm>
            <a:off x="4005575" y="4820193"/>
            <a:ext cx="7129050" cy="625760"/>
          </a:xfrm>
        </p:spPr>
        <p:txBody>
          <a:bodyPr/>
          <a:lstStyle/>
          <a:p>
            <a:r>
              <a:rPr lang="en-US" dirty="0"/>
              <a:t>dgrubio@plainconcepts.com</a:t>
            </a:r>
          </a:p>
          <a:p>
            <a:r>
              <a:rPr lang="en-US" dirty="0"/>
              <a:t>github.com/</a:t>
            </a:r>
            <a:r>
              <a:rPr lang="en-US" dirty="0" err="1"/>
              <a:t>dgarciarubio</a:t>
            </a:r>
            <a:endParaRPr lang="en-US" dirty="0"/>
          </a:p>
          <a:p>
            <a:endParaRPr lang="es-ES" dirty="0"/>
          </a:p>
        </p:txBody>
      </p:sp>
      <p:sp>
        <p:nvSpPr>
          <p:cNvPr id="6" name="Marcador de texto 5">
            <a:extLst>
              <a:ext uri="{FF2B5EF4-FFF2-40B4-BE49-F238E27FC236}">
                <a16:creationId xmlns:a16="http://schemas.microsoft.com/office/drawing/2014/main" id="{84A94C6A-C787-C945-B663-408E962B737C}"/>
              </a:ext>
            </a:extLst>
          </p:cNvPr>
          <p:cNvSpPr>
            <a:spLocks noGrp="1"/>
          </p:cNvSpPr>
          <p:nvPr>
            <p:ph type="body" sz="quarter" idx="15"/>
          </p:nvPr>
        </p:nvSpPr>
        <p:spPr>
          <a:xfrm>
            <a:off x="4007265" y="3101559"/>
            <a:ext cx="7129048" cy="1638392"/>
          </a:xfrm>
        </p:spPr>
        <p:txBody>
          <a:bodyPr/>
          <a:lstStyle/>
          <a:p>
            <a:r>
              <a:rPr lang="en-US" dirty="0" err="1"/>
              <a:t>Ingeniero</a:t>
            </a:r>
            <a:r>
              <a:rPr lang="en-US" dirty="0"/>
              <a:t> de </a:t>
            </a:r>
            <a:r>
              <a:rPr lang="en-US" dirty="0" err="1"/>
              <a:t>desarrollo</a:t>
            </a:r>
            <a:r>
              <a:rPr lang="en-US" dirty="0"/>
              <a:t> de software </a:t>
            </a:r>
            <a:r>
              <a:rPr lang="en-US" dirty="0" err="1"/>
              <a:t>desde</a:t>
            </a:r>
            <a:r>
              <a:rPr lang="en-US" dirty="0"/>
              <a:t> 2015, </a:t>
            </a:r>
            <a:r>
              <a:rPr lang="en-US" dirty="0" err="1"/>
              <a:t>en</a:t>
            </a:r>
            <a:r>
              <a:rPr lang="en-US" dirty="0"/>
              <a:t> Plain Concepts </a:t>
            </a:r>
            <a:r>
              <a:rPr lang="en-US" dirty="0" err="1"/>
              <a:t>desde</a:t>
            </a:r>
            <a:r>
              <a:rPr lang="en-US" dirty="0"/>
              <a:t> 2018. </a:t>
            </a:r>
            <a:r>
              <a:rPr lang="en-US" dirty="0" err="1"/>
              <a:t>Formado</a:t>
            </a:r>
            <a:r>
              <a:rPr lang="en-US" dirty="0"/>
              <a:t> </a:t>
            </a:r>
            <a:r>
              <a:rPr lang="en-US" dirty="0" err="1"/>
              <a:t>como</a:t>
            </a:r>
            <a:r>
              <a:rPr lang="en-US" dirty="0"/>
              <a:t> </a:t>
            </a:r>
            <a:r>
              <a:rPr lang="en-US" dirty="0" err="1"/>
              <a:t>Ingeniero</a:t>
            </a:r>
            <a:r>
              <a:rPr lang="en-US" dirty="0"/>
              <a:t> de </a:t>
            </a:r>
            <a:r>
              <a:rPr lang="en-US" dirty="0" err="1"/>
              <a:t>Telecomunicaciones</a:t>
            </a:r>
            <a:r>
              <a:rPr lang="en-US" dirty="0"/>
              <a:t> </a:t>
            </a:r>
            <a:r>
              <a:rPr lang="en-US" dirty="0" err="1"/>
              <a:t>en</a:t>
            </a:r>
            <a:r>
              <a:rPr lang="en-US" dirty="0"/>
              <a:t> la Universidad </a:t>
            </a:r>
            <a:r>
              <a:rPr lang="en-US" dirty="0" err="1"/>
              <a:t>Politécnica</a:t>
            </a:r>
            <a:r>
              <a:rPr lang="en-US" dirty="0"/>
              <a:t> de Madrid. </a:t>
            </a:r>
            <a:r>
              <a:rPr lang="en-US" dirty="0" err="1"/>
              <a:t>Apasionado</a:t>
            </a:r>
            <a:r>
              <a:rPr lang="en-US" dirty="0"/>
              <a:t> </a:t>
            </a:r>
            <a:r>
              <a:rPr lang="en-US" dirty="0" err="1"/>
              <a:t>por</a:t>
            </a:r>
            <a:r>
              <a:rPr lang="en-US" dirty="0"/>
              <a:t> </a:t>
            </a:r>
            <a:r>
              <a:rPr lang="en-US" dirty="0" err="1"/>
              <a:t>seguir</a:t>
            </a:r>
            <a:r>
              <a:rPr lang="en-US" dirty="0"/>
              <a:t> </a:t>
            </a:r>
            <a:r>
              <a:rPr lang="en-US" dirty="0" err="1"/>
              <a:t>aprendiendo</a:t>
            </a:r>
            <a:r>
              <a:rPr lang="en-US" dirty="0"/>
              <a:t> día a día </a:t>
            </a:r>
            <a:r>
              <a:rPr lang="en-US" dirty="0" err="1"/>
              <a:t>nuevas</a:t>
            </a:r>
            <a:r>
              <a:rPr lang="en-US" dirty="0"/>
              <a:t> </a:t>
            </a:r>
            <a:r>
              <a:rPr lang="en-US" dirty="0" err="1"/>
              <a:t>tecnologías</a:t>
            </a:r>
            <a:r>
              <a:rPr lang="en-US" dirty="0"/>
              <a:t> y </a:t>
            </a:r>
            <a:r>
              <a:rPr lang="en-US" dirty="0" err="1"/>
              <a:t>métodos</a:t>
            </a:r>
            <a:r>
              <a:rPr lang="en-US" dirty="0"/>
              <a:t> para </a:t>
            </a:r>
            <a:r>
              <a:rPr lang="en-US" dirty="0" err="1"/>
              <a:t>desarrollar</a:t>
            </a:r>
            <a:r>
              <a:rPr lang="en-US" dirty="0"/>
              <a:t> </a:t>
            </a:r>
            <a:r>
              <a:rPr lang="en-US" dirty="0" err="1"/>
              <a:t>aplicaciones</a:t>
            </a:r>
            <a:r>
              <a:rPr lang="en-US" dirty="0"/>
              <a:t> </a:t>
            </a:r>
            <a:r>
              <a:rPr lang="en-US" dirty="0" err="1"/>
              <a:t>mantenibles</a:t>
            </a:r>
            <a:r>
              <a:rPr lang="en-US" dirty="0"/>
              <a:t> de </a:t>
            </a:r>
            <a:r>
              <a:rPr lang="en-US" dirty="0" err="1"/>
              <a:t>una</a:t>
            </a:r>
            <a:r>
              <a:rPr lang="en-US" dirty="0"/>
              <a:t> </a:t>
            </a:r>
            <a:r>
              <a:rPr lang="en-US" dirty="0" err="1"/>
              <a:t>manera</a:t>
            </a:r>
            <a:r>
              <a:rPr lang="en-US" dirty="0"/>
              <a:t> </a:t>
            </a:r>
            <a:r>
              <a:rPr lang="en-US" dirty="0" err="1"/>
              <a:t>eficiente</a:t>
            </a:r>
            <a:r>
              <a:rPr lang="en-US" dirty="0"/>
              <a:t>.</a:t>
            </a:r>
          </a:p>
          <a:p>
            <a:r>
              <a:rPr lang="en-US" dirty="0" err="1"/>
              <a:t>En</a:t>
            </a:r>
            <a:r>
              <a:rPr lang="en-US" dirty="0"/>
              <a:t> mi </a:t>
            </a:r>
            <a:r>
              <a:rPr lang="en-US" dirty="0" err="1"/>
              <a:t>tiempo</a:t>
            </a:r>
            <a:r>
              <a:rPr lang="en-US" dirty="0"/>
              <a:t> libre </a:t>
            </a:r>
            <a:r>
              <a:rPr lang="en-US" dirty="0" err="1"/>
              <a:t>practico</a:t>
            </a:r>
            <a:r>
              <a:rPr lang="en-US" dirty="0"/>
              <a:t> </a:t>
            </a:r>
            <a:r>
              <a:rPr lang="en-US" dirty="0" err="1"/>
              <a:t>percusión</a:t>
            </a:r>
            <a:r>
              <a:rPr lang="en-US" dirty="0"/>
              <a:t> </a:t>
            </a:r>
            <a:r>
              <a:rPr lang="en-US" dirty="0" err="1"/>
              <a:t>clásica</a:t>
            </a:r>
            <a:r>
              <a:rPr lang="en-US" dirty="0"/>
              <a:t>, y toco la </a:t>
            </a:r>
            <a:r>
              <a:rPr lang="en-US" dirty="0" err="1"/>
              <a:t>batería</a:t>
            </a:r>
            <a:r>
              <a:rPr lang="en-US" dirty="0"/>
              <a:t> </a:t>
            </a:r>
            <a:r>
              <a:rPr lang="en-US" dirty="0" err="1"/>
              <a:t>en</a:t>
            </a:r>
            <a:r>
              <a:rPr lang="en-US" dirty="0"/>
              <a:t> </a:t>
            </a:r>
            <a:r>
              <a:rPr lang="en-US" dirty="0" err="1"/>
              <a:t>varios</a:t>
            </a:r>
            <a:r>
              <a:rPr lang="en-US" dirty="0"/>
              <a:t> </a:t>
            </a:r>
            <a:r>
              <a:rPr lang="en-US" dirty="0" err="1"/>
              <a:t>grupos</a:t>
            </a:r>
            <a:r>
              <a:rPr lang="en-US" dirty="0"/>
              <a:t>. </a:t>
            </a:r>
            <a:r>
              <a:rPr lang="en-US" dirty="0" err="1"/>
              <a:t>También</a:t>
            </a:r>
            <a:r>
              <a:rPr lang="en-US" dirty="0"/>
              <a:t> me </a:t>
            </a:r>
            <a:r>
              <a:rPr lang="en-US" dirty="0" err="1"/>
              <a:t>encantan</a:t>
            </a:r>
            <a:r>
              <a:rPr lang="en-US" dirty="0"/>
              <a:t> </a:t>
            </a:r>
            <a:r>
              <a:rPr lang="en-US" dirty="0" err="1"/>
              <a:t>los</a:t>
            </a:r>
            <a:r>
              <a:rPr lang="en-US" dirty="0"/>
              <a:t> </a:t>
            </a:r>
            <a:r>
              <a:rPr lang="en-US" dirty="0" err="1"/>
              <a:t>videojuegos</a:t>
            </a:r>
            <a:r>
              <a:rPr lang="en-US" dirty="0"/>
              <a:t>.</a:t>
            </a:r>
            <a:endParaRPr lang="es-ES" dirty="0"/>
          </a:p>
        </p:txBody>
      </p:sp>
    </p:spTree>
    <p:extLst>
      <p:ext uri="{BB962C8B-B14F-4D97-AF65-F5344CB8AC3E}">
        <p14:creationId xmlns:p14="http://schemas.microsoft.com/office/powerpoint/2010/main" val="1444623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s-ES" dirty="0">
                <a:solidFill>
                  <a:schemeClr val="accent1"/>
                </a:solidFill>
              </a:rPr>
              <a:t>Multiplataforma: </a:t>
            </a:r>
            <a:r>
              <a:rPr lang="es-ES" dirty="0"/>
              <a:t>.NET da soporte a los tres principales sistemas operativos: Linux, Windows y OS X.</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t>Las librerías .NET 6 pueden ejecutarse sin modificaciones en el código fuente en los sistemas operativos compatibles</a:t>
            </a:r>
          </a:p>
          <a:p>
            <a:r>
              <a:rPr lang="es-ES" sz="2000" dirty="0"/>
              <a:t>El código compilado generado es multiplataforma</a:t>
            </a:r>
          </a:p>
          <a:p>
            <a:pPr lvl="1"/>
            <a:r>
              <a:rPr lang="es-ES" sz="1600" dirty="0"/>
              <a:t>Siempre que hagamos una compilación que dependa de tener un </a:t>
            </a:r>
            <a:r>
              <a:rPr lang="es-ES" sz="1600" dirty="0" err="1"/>
              <a:t>runtime</a:t>
            </a:r>
            <a:r>
              <a:rPr lang="es-ES" sz="1600" dirty="0"/>
              <a:t> instalado en la máquina que ejecutará el código.</a:t>
            </a:r>
          </a:p>
          <a:p>
            <a:pPr lvl="1"/>
            <a:r>
              <a:rPr lang="es-ES" sz="1600" dirty="0"/>
              <a:t>Se puede compilar con el </a:t>
            </a:r>
            <a:r>
              <a:rPr lang="es-ES" sz="1600" dirty="0" err="1"/>
              <a:t>runtime</a:t>
            </a:r>
            <a:r>
              <a:rPr lang="es-ES" sz="1600" dirty="0"/>
              <a:t> integrado en el propio resultado de la compilación, pero en este caso el código no </a:t>
            </a:r>
            <a:r>
              <a:rPr lang="es-ES" sz="1600"/>
              <a:t>es multiplataforma.</a:t>
            </a:r>
            <a:endParaRPr lang="es-ES" sz="1600" dirty="0"/>
          </a:p>
          <a:p>
            <a:r>
              <a:rPr lang="es-ES" sz="2000" dirty="0"/>
              <a:t>Los usuarios pueden elegir el mejor entorno compatible con .NET 6 para sus aplicaciones</a:t>
            </a:r>
          </a:p>
          <a:p>
            <a:endParaRPr lang="en-ES" dirty="0"/>
          </a:p>
        </p:txBody>
      </p:sp>
      <p:pic>
        <p:nvPicPr>
          <p:cNvPr id="2" name="object 2">
            <a:extLst>
              <a:ext uri="{FF2B5EF4-FFF2-40B4-BE49-F238E27FC236}">
                <a16:creationId xmlns:a16="http://schemas.microsoft.com/office/drawing/2014/main" id="{5CB9C3A6-1808-552F-E752-D11F245E46D5}"/>
              </a:ext>
            </a:extLst>
          </p:cNvPr>
          <p:cNvPicPr/>
          <p:nvPr/>
        </p:nvPicPr>
        <p:blipFill>
          <a:blip r:embed="rId2" cstate="print"/>
          <a:stretch>
            <a:fillRect/>
          </a:stretch>
        </p:blipFill>
        <p:spPr>
          <a:xfrm>
            <a:off x="9125338" y="401596"/>
            <a:ext cx="2695303" cy="1756389"/>
          </a:xfrm>
          <a:prstGeom prst="rect">
            <a:avLst/>
          </a:prstGeom>
        </p:spPr>
      </p:pic>
    </p:spTree>
    <p:extLst>
      <p:ext uri="{BB962C8B-B14F-4D97-AF65-F5344CB8AC3E}">
        <p14:creationId xmlns:p14="http://schemas.microsoft.com/office/powerpoint/2010/main" val="3070994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s-ES" dirty="0">
                <a:solidFill>
                  <a:schemeClr val="accent1"/>
                </a:solidFill>
              </a:rPr>
              <a:t>Código abierto: </a:t>
            </a:r>
            <a:r>
              <a:rPr lang="es-ES" dirty="0"/>
              <a:t>.NET está disponible en </a:t>
            </a:r>
            <a:r>
              <a:rPr lang="es-ES" dirty="0" err="1"/>
              <a:t>Github</a:t>
            </a:r>
            <a:r>
              <a:rPr lang="es-ES" dirty="0"/>
              <a:t> https://github.com/dotnet</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t>Licencias permisivas (MIT y Apache 2)</a:t>
            </a:r>
          </a:p>
          <a:p>
            <a:r>
              <a:rPr lang="es-ES" sz="2000" dirty="0"/>
              <a:t>También hace uso de un conjunto significativo de dependencias de la industria de código abierto</a:t>
            </a:r>
          </a:p>
          <a:p>
            <a:r>
              <a:rPr lang="es-ES" sz="2000" dirty="0"/>
              <a:t>Ser OSS (Open </a:t>
            </a:r>
            <a:r>
              <a:rPr lang="es-ES" sz="2000" dirty="0" err="1"/>
              <a:t>Source</a:t>
            </a:r>
            <a:r>
              <a:rPr lang="es-ES" sz="2000" dirty="0"/>
              <a:t> Software) es fundamental para tener una comunidad próspera más "imprescindible" para muchas organizaciones donde OSS es parte de su estrategia de desarrollo</a:t>
            </a:r>
          </a:p>
          <a:p>
            <a:r>
              <a:rPr lang="es-ES" sz="2000" dirty="0"/>
              <a:t>Colaboración por parte de la comunidad</a:t>
            </a:r>
            <a:endParaRPr lang="en-ES" dirty="0"/>
          </a:p>
        </p:txBody>
      </p:sp>
      <p:pic>
        <p:nvPicPr>
          <p:cNvPr id="3" name="object 4">
            <a:extLst>
              <a:ext uri="{FF2B5EF4-FFF2-40B4-BE49-F238E27FC236}">
                <a16:creationId xmlns:a16="http://schemas.microsoft.com/office/drawing/2014/main" id="{DE36DEBB-30AA-334C-9694-4E705C948132}"/>
              </a:ext>
            </a:extLst>
          </p:cNvPr>
          <p:cNvPicPr/>
          <p:nvPr/>
        </p:nvPicPr>
        <p:blipFill>
          <a:blip r:embed="rId2" cstate="print"/>
          <a:stretch>
            <a:fillRect/>
          </a:stretch>
        </p:blipFill>
        <p:spPr>
          <a:xfrm>
            <a:off x="8149717" y="581062"/>
            <a:ext cx="3652564" cy="669282"/>
          </a:xfrm>
          <a:prstGeom prst="rect">
            <a:avLst/>
          </a:prstGeom>
        </p:spPr>
      </p:pic>
    </p:spTree>
    <p:extLst>
      <p:ext uri="{BB962C8B-B14F-4D97-AF65-F5344CB8AC3E}">
        <p14:creationId xmlns:p14="http://schemas.microsoft.com/office/powerpoint/2010/main" val="1658354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9682131" cy="651610"/>
          </a:xfrm>
        </p:spPr>
        <p:txBody>
          <a:bodyPr/>
          <a:lstStyle/>
          <a:p>
            <a:r>
              <a:rPr lang="es-ES" dirty="0">
                <a:solidFill>
                  <a:schemeClr val="accent1"/>
                </a:solidFill>
              </a:rPr>
              <a:t>Natural </a:t>
            </a:r>
            <a:r>
              <a:rPr lang="es-ES" dirty="0" err="1">
                <a:solidFill>
                  <a:schemeClr val="accent1"/>
                </a:solidFill>
              </a:rPr>
              <a:t>Acquisition</a:t>
            </a:r>
            <a:r>
              <a:rPr lang="es-ES" dirty="0">
                <a:solidFill>
                  <a:schemeClr val="accent1"/>
                </a:solidFill>
              </a:rPr>
              <a:t>: </a:t>
            </a:r>
            <a:r>
              <a:rPr lang="es-ES" dirty="0"/>
              <a:t>.NET Core está distribuido en una serie de paquetes </a:t>
            </a:r>
            <a:r>
              <a:rPr lang="es-ES" dirty="0" err="1"/>
              <a:t>Nuget</a:t>
            </a:r>
            <a:r>
              <a:rPr lang="es-ES" dirty="0"/>
              <a:t> que el usuario puede escoger acorde a sus necesidades.</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err="1"/>
              <a:t>Nuget</a:t>
            </a:r>
            <a:r>
              <a:rPr lang="es-ES" sz="2000" dirty="0"/>
              <a:t> como gestor de paquetes de .NET</a:t>
            </a:r>
          </a:p>
          <a:p>
            <a:r>
              <a:rPr lang="es-ES" sz="2000" dirty="0"/>
              <a:t>El </a:t>
            </a:r>
            <a:r>
              <a:rPr lang="es-ES" sz="2000" dirty="0" err="1"/>
              <a:t>runtime</a:t>
            </a:r>
            <a:r>
              <a:rPr lang="es-ES" sz="2000" dirty="0"/>
              <a:t> y la base del </a:t>
            </a:r>
            <a:r>
              <a:rPr lang="es-ES" sz="2000" dirty="0" err="1"/>
              <a:t>framework</a:t>
            </a:r>
            <a:r>
              <a:rPr lang="es-ES" sz="2000" dirty="0"/>
              <a:t> se pueden obtener en OS-</a:t>
            </a:r>
            <a:r>
              <a:rPr lang="es-ES" sz="2000" dirty="0" err="1"/>
              <a:t>specific</a:t>
            </a:r>
            <a:r>
              <a:rPr lang="es-ES" sz="2000" dirty="0"/>
              <a:t> </a:t>
            </a:r>
            <a:r>
              <a:rPr lang="es-ES" sz="2000" dirty="0" err="1"/>
              <a:t>package</a:t>
            </a:r>
            <a:r>
              <a:rPr lang="es-ES" sz="2000" dirty="0"/>
              <a:t> managers</a:t>
            </a:r>
          </a:p>
          <a:p>
            <a:r>
              <a:rPr lang="es-ES" sz="2000" dirty="0"/>
              <a:t>Docker </a:t>
            </a:r>
            <a:r>
              <a:rPr lang="es-ES" sz="2000" dirty="0" err="1"/>
              <a:t>images</a:t>
            </a:r>
            <a:r>
              <a:rPr lang="es-ES" sz="2000" dirty="0"/>
              <a:t> disponibles en </a:t>
            </a:r>
            <a:r>
              <a:rPr lang="es-ES" sz="2000" dirty="0" err="1"/>
              <a:t>docker</a:t>
            </a:r>
            <a:r>
              <a:rPr lang="es-ES" sz="2000" dirty="0"/>
              <a:t> </a:t>
            </a:r>
            <a:r>
              <a:rPr lang="es-ES" sz="2000" dirty="0" err="1"/>
              <a:t>hub</a:t>
            </a:r>
            <a:endParaRPr lang="es-ES" sz="2000" dirty="0"/>
          </a:p>
          <a:p>
            <a:r>
              <a:rPr lang="es-ES" sz="2000" dirty="0"/>
              <a:t>Las librerías del </a:t>
            </a:r>
            <a:r>
              <a:rPr lang="es-ES" sz="2000" dirty="0" err="1"/>
              <a:t>framework</a:t>
            </a:r>
            <a:r>
              <a:rPr lang="es-ES" sz="2000" dirty="0"/>
              <a:t> de alto nivel están disponibles en </a:t>
            </a:r>
            <a:r>
              <a:rPr lang="es-ES" sz="2000" dirty="0" err="1"/>
              <a:t>Nuget</a:t>
            </a:r>
            <a:endParaRPr lang="es-ES" sz="2000" dirty="0"/>
          </a:p>
          <a:p>
            <a:r>
              <a:rPr lang="es-ES" sz="2000" dirty="0"/>
              <a:t>Amplio catálogo de librerías de terceros</a:t>
            </a:r>
          </a:p>
        </p:txBody>
      </p:sp>
      <p:pic>
        <p:nvPicPr>
          <p:cNvPr id="8" name="object 4">
            <a:extLst>
              <a:ext uri="{FF2B5EF4-FFF2-40B4-BE49-F238E27FC236}">
                <a16:creationId xmlns:a16="http://schemas.microsoft.com/office/drawing/2014/main" id="{E0EB4466-B577-745F-687B-6A622ACB4EB7}"/>
              </a:ext>
            </a:extLst>
          </p:cNvPr>
          <p:cNvPicPr/>
          <p:nvPr/>
        </p:nvPicPr>
        <p:blipFill>
          <a:blip r:embed="rId2" cstate="print"/>
          <a:stretch>
            <a:fillRect/>
          </a:stretch>
        </p:blipFill>
        <p:spPr>
          <a:xfrm>
            <a:off x="7801914" y="311243"/>
            <a:ext cx="3989831" cy="1195132"/>
          </a:xfrm>
          <a:prstGeom prst="rect">
            <a:avLst/>
          </a:prstGeom>
        </p:spPr>
      </p:pic>
    </p:spTree>
    <p:extLst>
      <p:ext uri="{BB962C8B-B14F-4D97-AF65-F5344CB8AC3E}">
        <p14:creationId xmlns:p14="http://schemas.microsoft.com/office/powerpoint/2010/main" val="1364855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10391258" cy="651610"/>
          </a:xfrm>
        </p:spPr>
        <p:txBody>
          <a:bodyPr/>
          <a:lstStyle/>
          <a:p>
            <a:r>
              <a:rPr lang="es-ES" dirty="0">
                <a:solidFill>
                  <a:schemeClr val="accent1"/>
                </a:solidFill>
              </a:rPr>
              <a:t>Rendimiento: </a:t>
            </a:r>
            <a:r>
              <a:rPr lang="es-ES" dirty="0"/>
              <a:t>El rendimiento de .NET en las últimas versiones ha mejorado significativamente, para llegar a ser </a:t>
            </a:r>
            <a:r>
              <a:rPr lang="es-ES" dirty="0">
                <a:hlinkClick r:id="rId2"/>
              </a:rPr>
              <a:t>uno de los </a:t>
            </a:r>
            <a:r>
              <a:rPr lang="es-ES" dirty="0" err="1">
                <a:hlinkClick r:id="rId2"/>
              </a:rPr>
              <a:t>frameworks</a:t>
            </a:r>
            <a:r>
              <a:rPr lang="es-ES" dirty="0">
                <a:hlinkClick r:id="rId2"/>
              </a:rPr>
              <a:t> más rápidos</a:t>
            </a:r>
            <a:endParaRPr lang="es-ES" dirty="0"/>
          </a:p>
          <a:p>
            <a:endParaRPr lang="en-ES" dirty="0"/>
          </a:p>
        </p:txBody>
      </p:sp>
      <p:pic>
        <p:nvPicPr>
          <p:cNvPr id="10" name="Imagen 9">
            <a:extLst>
              <a:ext uri="{FF2B5EF4-FFF2-40B4-BE49-F238E27FC236}">
                <a16:creationId xmlns:a16="http://schemas.microsoft.com/office/drawing/2014/main" id="{7D6A2674-EDFF-F162-3E88-C700F869F441}"/>
              </a:ext>
            </a:extLst>
          </p:cNvPr>
          <p:cNvPicPr>
            <a:picLocks noChangeAspect="1"/>
          </p:cNvPicPr>
          <p:nvPr/>
        </p:nvPicPr>
        <p:blipFill>
          <a:blip r:embed="rId3"/>
          <a:stretch>
            <a:fillRect/>
          </a:stretch>
        </p:blipFill>
        <p:spPr>
          <a:xfrm>
            <a:off x="2651453" y="3536343"/>
            <a:ext cx="6889094" cy="2980858"/>
          </a:xfrm>
          <a:prstGeom prst="rect">
            <a:avLst/>
          </a:prstGeom>
        </p:spPr>
      </p:pic>
    </p:spTree>
    <p:extLst>
      <p:ext uri="{BB962C8B-B14F-4D97-AF65-F5344CB8AC3E}">
        <p14:creationId xmlns:p14="http://schemas.microsoft.com/office/powerpoint/2010/main" val="1360440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pic>
        <p:nvPicPr>
          <p:cNvPr id="2" name="object 3">
            <a:extLst>
              <a:ext uri="{FF2B5EF4-FFF2-40B4-BE49-F238E27FC236}">
                <a16:creationId xmlns:a16="http://schemas.microsoft.com/office/drawing/2014/main" id="{8B354086-19C3-6F5D-1D1D-520A40524473}"/>
              </a:ext>
            </a:extLst>
          </p:cNvPr>
          <p:cNvPicPr/>
          <p:nvPr/>
        </p:nvPicPr>
        <p:blipFill rotWithShape="1">
          <a:blip r:embed="rId2" cstate="print"/>
          <a:srcRect b="10151"/>
          <a:stretch/>
        </p:blipFill>
        <p:spPr>
          <a:xfrm>
            <a:off x="2048256" y="2519824"/>
            <a:ext cx="8095488" cy="3912078"/>
          </a:xfrm>
          <a:prstGeom prst="rect">
            <a:avLst/>
          </a:prstGeom>
        </p:spPr>
      </p:pic>
    </p:spTree>
    <p:extLst>
      <p:ext uri="{BB962C8B-B14F-4D97-AF65-F5344CB8AC3E}">
        <p14:creationId xmlns:p14="http://schemas.microsoft.com/office/powerpoint/2010/main" val="4025278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¿Por </a:t>
            </a:r>
            <a:r>
              <a:rPr lang="en-US" dirty="0" err="1"/>
              <a:t>qué</a:t>
            </a:r>
            <a:r>
              <a:rPr lang="en-US" dirty="0"/>
              <a:t> usar .NET?</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9"/>
            <a:ext cx="10391258" cy="651610"/>
          </a:xfrm>
        </p:spPr>
        <p:txBody>
          <a:bodyPr/>
          <a:lstStyle/>
          <a:p>
            <a:r>
              <a:rPr lang="es-ES" dirty="0">
                <a:solidFill>
                  <a:schemeClr val="accent1"/>
                </a:solidFill>
              </a:rPr>
              <a:t>Moderno: </a:t>
            </a:r>
            <a:r>
              <a:rPr lang="es-ES" dirty="0" err="1"/>
              <a:t>.Net</a:t>
            </a:r>
            <a:r>
              <a:rPr lang="es-ES" dirty="0"/>
              <a:t> 6 tiene como lenguaje de programación principal C#, uno de los</a:t>
            </a:r>
          </a:p>
          <a:p>
            <a:r>
              <a:rPr lang="es-ES" dirty="0"/>
              <a:t>lenguajes más modernos que existen.</a:t>
            </a:r>
          </a:p>
          <a:p>
            <a:endParaRPr lang="en-ES" dirty="0"/>
          </a:p>
        </p:txBody>
      </p:sp>
      <p:pic>
        <p:nvPicPr>
          <p:cNvPr id="2" name="object 4">
            <a:extLst>
              <a:ext uri="{FF2B5EF4-FFF2-40B4-BE49-F238E27FC236}">
                <a16:creationId xmlns:a16="http://schemas.microsoft.com/office/drawing/2014/main" id="{9D951CD4-1C1C-A9B2-AD71-57B9003E9BC9}"/>
              </a:ext>
            </a:extLst>
          </p:cNvPr>
          <p:cNvPicPr/>
          <p:nvPr/>
        </p:nvPicPr>
        <p:blipFill>
          <a:blip r:embed="rId2" cstate="print"/>
          <a:stretch>
            <a:fillRect/>
          </a:stretch>
        </p:blipFill>
        <p:spPr>
          <a:xfrm>
            <a:off x="6115050" y="3054853"/>
            <a:ext cx="5372100" cy="3523496"/>
          </a:xfrm>
          <a:prstGeom prst="rect">
            <a:avLst/>
          </a:prstGeom>
        </p:spPr>
      </p:pic>
      <p:sp>
        <p:nvSpPr>
          <p:cNvPr id="3" name="Text Placeholder 5">
            <a:extLst>
              <a:ext uri="{FF2B5EF4-FFF2-40B4-BE49-F238E27FC236}">
                <a16:creationId xmlns:a16="http://schemas.microsoft.com/office/drawing/2014/main" id="{868658D8-2161-B279-593E-CB84CA99F5F2}"/>
              </a:ext>
            </a:extLst>
          </p:cNvPr>
          <p:cNvSpPr>
            <a:spLocks noGrp="1"/>
          </p:cNvSpPr>
          <p:nvPr>
            <p:ph type="body" sz="quarter" idx="14"/>
          </p:nvPr>
        </p:nvSpPr>
        <p:spPr>
          <a:xfrm>
            <a:off x="911225" y="3428999"/>
            <a:ext cx="4942180" cy="3071327"/>
          </a:xfrm>
        </p:spPr>
        <p:txBody>
          <a:bodyPr/>
          <a:lstStyle/>
          <a:p>
            <a:r>
              <a:rPr lang="es-ES" sz="2000" dirty="0"/>
              <a:t>En evolución constante</a:t>
            </a:r>
          </a:p>
          <a:p>
            <a:r>
              <a:rPr lang="es-ES" sz="2000" dirty="0"/>
              <a:t>Comunidad de desarrolladores implicada en su evolución</a:t>
            </a:r>
          </a:p>
          <a:p>
            <a:r>
              <a:rPr lang="es-ES" sz="2000" dirty="0"/>
              <a:t>C# 10 se lanzó en 2021</a:t>
            </a:r>
          </a:p>
          <a:p>
            <a:r>
              <a:rPr lang="es-ES" sz="2000" dirty="0"/>
              <a:t>C# 11 está en “</a:t>
            </a:r>
            <a:r>
              <a:rPr lang="es-ES" sz="2000" dirty="0" err="1"/>
              <a:t>preview</a:t>
            </a:r>
            <a:r>
              <a:rPr lang="es-ES" sz="2000" dirty="0"/>
              <a:t>”, se lanzará en 2022</a:t>
            </a:r>
          </a:p>
          <a:p>
            <a:r>
              <a:rPr lang="es-ES" sz="2000" dirty="0"/>
              <a:t>C# compila a un lenguaje intermedio, que se optimiza en tiempo de ejecución para cada OS</a:t>
            </a:r>
          </a:p>
        </p:txBody>
      </p:sp>
    </p:spTree>
    <p:extLst>
      <p:ext uri="{BB962C8B-B14F-4D97-AF65-F5344CB8AC3E}">
        <p14:creationId xmlns:p14="http://schemas.microsoft.com/office/powerpoint/2010/main" val="859475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Evolución</a:t>
            </a:r>
            <a:r>
              <a:rPr lang="en-US" dirty="0"/>
              <a:t> de .NET</a:t>
            </a:r>
            <a:endParaRPr lang="en-ES" dirty="0"/>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2463282"/>
            <a:ext cx="7777163" cy="3881956"/>
          </a:xfrm>
        </p:spPr>
        <p:txBody>
          <a:bodyPr/>
          <a:lstStyle/>
          <a:p>
            <a:r>
              <a:rPr lang="en-US" sz="2400" dirty="0"/>
              <a:t>La version 1.0 de .NET Framework se </a:t>
            </a:r>
            <a:r>
              <a:rPr lang="en-US" sz="2400" dirty="0" err="1"/>
              <a:t>lanza</a:t>
            </a:r>
            <a:r>
              <a:rPr lang="en-US" sz="2400" dirty="0"/>
              <a:t> </a:t>
            </a:r>
            <a:r>
              <a:rPr lang="en-US" sz="2400" dirty="0" err="1"/>
              <a:t>en</a:t>
            </a:r>
            <a:r>
              <a:rPr lang="en-US" sz="2400" dirty="0"/>
              <a:t> 2002 (solo Windows)</a:t>
            </a:r>
          </a:p>
          <a:p>
            <a:r>
              <a:rPr lang="en-US" sz="2400" dirty="0"/>
              <a:t>La version 1.0 de .NET Core se </a:t>
            </a:r>
            <a:r>
              <a:rPr lang="en-US" sz="2400" dirty="0" err="1"/>
              <a:t>lanza</a:t>
            </a:r>
            <a:r>
              <a:rPr lang="en-US" sz="2400" dirty="0"/>
              <a:t> </a:t>
            </a:r>
            <a:r>
              <a:rPr lang="en-US" sz="2400" dirty="0" err="1"/>
              <a:t>en</a:t>
            </a:r>
            <a:r>
              <a:rPr lang="en-US" sz="2400" dirty="0"/>
              <a:t> 2016 (</a:t>
            </a:r>
            <a:r>
              <a:rPr lang="en-US" sz="2400" dirty="0" err="1"/>
              <a:t>Multiplataforma</a:t>
            </a:r>
            <a:r>
              <a:rPr lang="en-US" sz="2400" dirty="0"/>
              <a:t>)</a:t>
            </a:r>
          </a:p>
          <a:p>
            <a:r>
              <a:rPr lang="en-US" sz="2400" dirty="0"/>
              <a:t>.NET 5 </a:t>
            </a:r>
            <a:r>
              <a:rPr lang="en-US" sz="2400" dirty="0" err="1"/>
              <a:t>unifica</a:t>
            </a:r>
            <a:r>
              <a:rPr lang="en-US" sz="2400" dirty="0"/>
              <a:t> </a:t>
            </a:r>
            <a:r>
              <a:rPr lang="en-US" sz="2400" dirty="0" err="1"/>
              <a:t>por</a:t>
            </a:r>
            <a:r>
              <a:rPr lang="en-US" sz="2400" dirty="0"/>
              <a:t> </a:t>
            </a:r>
            <a:r>
              <a:rPr lang="en-US" sz="2400" dirty="0" err="1"/>
              <a:t>completo</a:t>
            </a:r>
            <a:r>
              <a:rPr lang="en-US" sz="2400" dirty="0"/>
              <a:t> ambos frameworks </a:t>
            </a:r>
            <a:r>
              <a:rPr lang="en-US" sz="2400" dirty="0" err="1"/>
              <a:t>en</a:t>
            </a:r>
            <a:r>
              <a:rPr lang="en-US" sz="2400" dirty="0"/>
              <a:t> 2020</a:t>
            </a:r>
          </a:p>
          <a:p>
            <a:r>
              <a:rPr lang="en-US" sz="2400" dirty="0"/>
              <a:t>De </a:t>
            </a:r>
            <a:r>
              <a:rPr lang="en-US" sz="2400" dirty="0" err="1"/>
              <a:t>ahora</a:t>
            </a:r>
            <a:r>
              <a:rPr lang="en-US" sz="2400" dirty="0"/>
              <a:t> </a:t>
            </a:r>
            <a:r>
              <a:rPr lang="en-US" sz="2400" dirty="0" err="1"/>
              <a:t>en</a:t>
            </a:r>
            <a:r>
              <a:rPr lang="en-US" sz="2400" dirty="0"/>
              <a:t> </a:t>
            </a:r>
            <a:r>
              <a:rPr lang="en-US" sz="2400" dirty="0" err="1"/>
              <a:t>adelante</a:t>
            </a:r>
            <a:r>
              <a:rPr lang="en-US" sz="2400" dirty="0"/>
              <a:t>, </a:t>
            </a:r>
            <a:r>
              <a:rPr lang="en-US" sz="2400" dirty="0" err="1"/>
              <a:t>soporte</a:t>
            </a:r>
            <a:r>
              <a:rPr lang="en-US" sz="2400" dirty="0"/>
              <a:t> </a:t>
            </a:r>
            <a:r>
              <a:rPr lang="en-US" sz="2400" dirty="0" err="1"/>
              <a:t>básico</a:t>
            </a:r>
            <a:r>
              <a:rPr lang="en-US" sz="2400" dirty="0"/>
              <a:t> para .NET Framework 4.8.</a:t>
            </a:r>
          </a:p>
          <a:p>
            <a:r>
              <a:rPr lang="en-US" sz="2400" dirty="0" err="1"/>
              <a:t>Todo</a:t>
            </a:r>
            <a:r>
              <a:rPr lang="en-US" sz="2400" dirty="0"/>
              <a:t> </a:t>
            </a:r>
            <a:r>
              <a:rPr lang="en-US" sz="2400" dirty="0" err="1"/>
              <a:t>el</a:t>
            </a:r>
            <a:r>
              <a:rPr lang="en-US" sz="2400" dirty="0"/>
              <a:t> nuevo </a:t>
            </a:r>
            <a:r>
              <a:rPr lang="en-US" sz="2400" dirty="0" err="1"/>
              <a:t>desarrollo</a:t>
            </a:r>
            <a:r>
              <a:rPr lang="en-US" sz="2400" dirty="0"/>
              <a:t> </a:t>
            </a:r>
            <a:r>
              <a:rPr lang="en-US" sz="2400" dirty="0" err="1"/>
              <a:t>centrado</a:t>
            </a:r>
            <a:r>
              <a:rPr lang="en-US" sz="2400" dirty="0"/>
              <a:t> </a:t>
            </a:r>
            <a:r>
              <a:rPr lang="en-US" sz="2400" dirty="0" err="1"/>
              <a:t>en</a:t>
            </a:r>
            <a:r>
              <a:rPr lang="en-US" sz="2400" dirty="0"/>
              <a:t> .NET</a:t>
            </a:r>
          </a:p>
        </p:txBody>
      </p:sp>
    </p:spTree>
    <p:extLst>
      <p:ext uri="{BB962C8B-B14F-4D97-AF65-F5344CB8AC3E}">
        <p14:creationId xmlns:p14="http://schemas.microsoft.com/office/powerpoint/2010/main" val="1149126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Evolución</a:t>
            </a:r>
            <a:r>
              <a:rPr lang="en-US" dirty="0"/>
              <a:t> de .NET</a:t>
            </a:r>
            <a:endParaRPr lang="en-ES" dirty="0"/>
          </a:p>
        </p:txBody>
      </p:sp>
      <p:pic>
        <p:nvPicPr>
          <p:cNvPr id="3" name="Imagen 2">
            <a:extLst>
              <a:ext uri="{FF2B5EF4-FFF2-40B4-BE49-F238E27FC236}">
                <a16:creationId xmlns:a16="http://schemas.microsoft.com/office/drawing/2014/main" id="{35C611EB-90A9-476F-1484-412A522E553A}"/>
              </a:ext>
            </a:extLst>
          </p:cNvPr>
          <p:cNvPicPr>
            <a:picLocks noChangeAspect="1"/>
          </p:cNvPicPr>
          <p:nvPr/>
        </p:nvPicPr>
        <p:blipFill>
          <a:blip r:embed="rId2"/>
          <a:stretch>
            <a:fillRect/>
          </a:stretch>
        </p:blipFill>
        <p:spPr>
          <a:xfrm>
            <a:off x="980789" y="2511717"/>
            <a:ext cx="10230421" cy="2916239"/>
          </a:xfrm>
          <a:prstGeom prst="rect">
            <a:avLst/>
          </a:prstGeom>
        </p:spPr>
      </p:pic>
    </p:spTree>
    <p:extLst>
      <p:ext uri="{BB962C8B-B14F-4D97-AF65-F5344CB8AC3E}">
        <p14:creationId xmlns:p14="http://schemas.microsoft.com/office/powerpoint/2010/main" val="3410211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D19CA5A-FBE5-7D40-AA0F-5E15AA576307}"/>
              </a:ext>
            </a:extLst>
          </p:cNvPr>
          <p:cNvSpPr>
            <a:spLocks noGrp="1"/>
          </p:cNvSpPr>
          <p:nvPr>
            <p:ph type="body" sz="quarter" idx="12"/>
          </p:nvPr>
        </p:nvSpPr>
        <p:spPr/>
        <p:txBody>
          <a:bodyPr/>
          <a:lstStyle/>
          <a:p>
            <a:r>
              <a:rPr lang="en-US" dirty="0" err="1"/>
              <a:t>Instalación</a:t>
            </a:r>
            <a:r>
              <a:rPr lang="en-US" dirty="0"/>
              <a:t> de .NET 6</a:t>
            </a:r>
            <a:endParaRPr lang="en-ES" dirty="0"/>
          </a:p>
        </p:txBody>
      </p:sp>
      <p:sp>
        <p:nvSpPr>
          <p:cNvPr id="6" name="Text Placeholder 5">
            <a:extLst>
              <a:ext uri="{FF2B5EF4-FFF2-40B4-BE49-F238E27FC236}">
                <a16:creationId xmlns:a16="http://schemas.microsoft.com/office/drawing/2014/main" id="{3E41035D-B411-5647-A7E4-2B7120CEE77D}"/>
              </a:ext>
            </a:extLst>
          </p:cNvPr>
          <p:cNvSpPr>
            <a:spLocks noGrp="1"/>
          </p:cNvSpPr>
          <p:nvPr>
            <p:ph type="body" sz="quarter" idx="13"/>
          </p:nvPr>
        </p:nvSpPr>
        <p:spPr/>
        <p:txBody>
          <a:bodyPr/>
          <a:lstStyle/>
          <a:p>
            <a:r>
              <a:rPr lang="es-ES" dirty="0"/>
              <a:t>Instalar Net Core es tan fácil como ir a la página de </a:t>
            </a:r>
            <a:r>
              <a:rPr lang="es-ES" dirty="0">
                <a:solidFill>
                  <a:schemeClr val="accent1"/>
                </a:solidFill>
                <a:hlinkClick r:id="rId2">
                  <a:extLst>
                    <a:ext uri="{A12FA001-AC4F-418D-AE19-62706E023703}">
                      <ahyp:hlinkClr xmlns:ahyp="http://schemas.microsoft.com/office/drawing/2018/hyperlinkcolor" val="tx"/>
                    </a:ext>
                  </a:extLst>
                </a:hlinkClick>
              </a:rPr>
              <a:t>descarga</a:t>
            </a:r>
            <a:r>
              <a:rPr lang="es-ES" dirty="0"/>
              <a:t> del </a:t>
            </a:r>
            <a:r>
              <a:rPr lang="es-ES" dirty="0" err="1"/>
              <a:t>framework</a:t>
            </a:r>
            <a:endParaRPr lang="es-ES" dirty="0"/>
          </a:p>
          <a:p>
            <a:endParaRPr lang="en-ES" dirty="0"/>
          </a:p>
        </p:txBody>
      </p:sp>
      <p:sp>
        <p:nvSpPr>
          <p:cNvPr id="3" name="Text Placeholder 2">
            <a:extLst>
              <a:ext uri="{FF2B5EF4-FFF2-40B4-BE49-F238E27FC236}">
                <a16:creationId xmlns:a16="http://schemas.microsoft.com/office/drawing/2014/main" id="{2D111413-25F9-9B42-B7D7-D6F48D881A54}"/>
              </a:ext>
            </a:extLst>
          </p:cNvPr>
          <p:cNvSpPr>
            <a:spLocks noGrp="1"/>
          </p:cNvSpPr>
          <p:nvPr>
            <p:ph type="body" sz="quarter" idx="14"/>
          </p:nvPr>
        </p:nvSpPr>
        <p:spPr>
          <a:xfrm>
            <a:off x="911223" y="3429000"/>
            <a:ext cx="5005389" cy="2916238"/>
          </a:xfrm>
        </p:spPr>
        <p:txBody>
          <a:bodyPr/>
          <a:lstStyle/>
          <a:p>
            <a:r>
              <a:rPr lang="es-ES" sz="2000" dirty="0">
                <a:solidFill>
                  <a:schemeClr val="accent1"/>
                </a:solidFill>
              </a:rPr>
              <a:t>SDK: </a:t>
            </a:r>
            <a:r>
              <a:rPr lang="es-ES" sz="2000" dirty="0"/>
              <a:t>Son las herramientas para desarrolladores de .NET</a:t>
            </a:r>
          </a:p>
          <a:p>
            <a:r>
              <a:rPr lang="es-ES" sz="2000" dirty="0" err="1">
                <a:solidFill>
                  <a:schemeClr val="accent1"/>
                </a:solidFill>
              </a:rPr>
              <a:t>Runtime</a:t>
            </a:r>
            <a:r>
              <a:rPr lang="es-ES" sz="2000" dirty="0">
                <a:solidFill>
                  <a:schemeClr val="accent1"/>
                </a:solidFill>
              </a:rPr>
              <a:t>:</a:t>
            </a:r>
            <a:r>
              <a:rPr lang="es-ES" sz="2000" dirty="0"/>
              <a:t> Son los binarios que necesitamos instalar en una máquina que queramos que corra una aplicación .NET</a:t>
            </a:r>
          </a:p>
          <a:p>
            <a:endParaRPr lang="en-ES" dirty="0"/>
          </a:p>
        </p:txBody>
      </p:sp>
      <p:pic>
        <p:nvPicPr>
          <p:cNvPr id="2" name="object 4">
            <a:extLst>
              <a:ext uri="{FF2B5EF4-FFF2-40B4-BE49-F238E27FC236}">
                <a16:creationId xmlns:a16="http://schemas.microsoft.com/office/drawing/2014/main" id="{ACE512A8-D108-3C78-FB81-4042875B7241}"/>
              </a:ext>
            </a:extLst>
          </p:cNvPr>
          <p:cNvPicPr/>
          <p:nvPr/>
        </p:nvPicPr>
        <p:blipFill>
          <a:blip r:embed="rId3" cstate="print"/>
          <a:stretch>
            <a:fillRect/>
          </a:stretch>
        </p:blipFill>
        <p:spPr>
          <a:xfrm>
            <a:off x="6275389" y="3429000"/>
            <a:ext cx="4777695" cy="2312926"/>
          </a:xfrm>
          <a:prstGeom prst="rect">
            <a:avLst/>
          </a:prstGeom>
        </p:spPr>
      </p:pic>
    </p:spTree>
    <p:extLst>
      <p:ext uri="{BB962C8B-B14F-4D97-AF65-F5344CB8AC3E}">
        <p14:creationId xmlns:p14="http://schemas.microsoft.com/office/powerpoint/2010/main" val="2181408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Soluciones</a:t>
            </a:r>
            <a:r>
              <a:rPr lang="en-US" dirty="0"/>
              <a:t> y </a:t>
            </a:r>
            <a:r>
              <a:rPr lang="en-US" dirty="0" err="1"/>
              <a:t>projectos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a:t>La solución engloba todos los proyectos</a:t>
            </a:r>
          </a:p>
          <a:p>
            <a:r>
              <a:rPr lang="es-ES" sz="2000" dirty="0"/>
              <a:t>Los proyectos pueden tener referencias de otros proyectos</a:t>
            </a:r>
          </a:p>
          <a:p>
            <a:r>
              <a:rPr lang="es-ES" sz="2000" dirty="0"/>
              <a:t>No se pueden dar referencias circulares</a:t>
            </a:r>
          </a:p>
          <a:p>
            <a:r>
              <a:rPr lang="es-ES" sz="2000" dirty="0"/>
              <a:t>Los proyectos de tipo librería de clases no se pueden ejecutar, solo están para ser referenciados</a:t>
            </a:r>
          </a:p>
          <a:p>
            <a:endParaRPr lang="en-ES" dirty="0"/>
          </a:p>
        </p:txBody>
      </p:sp>
      <p:pic>
        <p:nvPicPr>
          <p:cNvPr id="3" name="object 4">
            <a:extLst>
              <a:ext uri="{FF2B5EF4-FFF2-40B4-BE49-F238E27FC236}">
                <a16:creationId xmlns:a16="http://schemas.microsoft.com/office/drawing/2014/main" id="{22BBA006-969A-F736-DF0F-167BC9815248}"/>
              </a:ext>
            </a:extLst>
          </p:cNvPr>
          <p:cNvPicPr>
            <a:picLocks noGrp="1"/>
          </p:cNvPicPr>
          <p:nvPr>
            <p:ph type="pic" sz="quarter" idx="15"/>
          </p:nvPr>
        </p:nvPicPr>
        <p:blipFill>
          <a:blip r:embed="rId2" cstate="print"/>
          <a:stretch>
            <a:fillRect/>
          </a:stretch>
        </p:blipFill>
        <p:spPr>
          <a:xfrm>
            <a:off x="6985647" y="1506375"/>
            <a:ext cx="3876675" cy="4686300"/>
          </a:xfrm>
          <a:prstGeom prst="rect">
            <a:avLst/>
          </a:prstGeom>
        </p:spPr>
      </p:pic>
    </p:spTree>
    <p:extLst>
      <p:ext uri="{BB962C8B-B14F-4D97-AF65-F5344CB8AC3E}">
        <p14:creationId xmlns:p14="http://schemas.microsoft.com/office/powerpoint/2010/main" val="10449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957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a:xfrm>
            <a:off x="911224" y="2521358"/>
            <a:ext cx="7777163" cy="907641"/>
          </a:xfrm>
        </p:spPr>
        <p:txBody>
          <a:bodyPr/>
          <a:lstStyle/>
          <a:p>
            <a:r>
              <a:rPr lang="es-ES" dirty="0"/>
              <a:t>La interfaz de la línea de comandos (CLI) de .NET es un conjunto de herramientas multiplataforma que sirve para desarrollar, compilar, ejecutar y publicar aplicaciones .NET.</a:t>
            </a:r>
          </a:p>
          <a:p>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645158"/>
            <a:ext cx="7777163" cy="2700079"/>
          </a:xfrm>
        </p:spPr>
        <p:txBody>
          <a:bodyPr/>
          <a:lstStyle/>
          <a:p>
            <a:r>
              <a:rPr lang="es-ES" sz="1800" dirty="0"/>
              <a:t>Documentación de Microsoft disponible en: https://docs.microsoft.com/es-es/dotnet/core/tools/</a:t>
            </a:r>
          </a:p>
          <a:p>
            <a:r>
              <a:rPr lang="es-ES" sz="1800" dirty="0"/>
              <a:t>Los comandos más importantes son</a:t>
            </a:r>
          </a:p>
          <a:p>
            <a:pPr lvl="1"/>
            <a:r>
              <a:rPr lang="es-ES" sz="1400" dirty="0"/>
              <a:t>dotnet</a:t>
            </a:r>
          </a:p>
          <a:p>
            <a:pPr lvl="1"/>
            <a:r>
              <a:rPr lang="es-ES" sz="1400" dirty="0"/>
              <a:t>dotnet new</a:t>
            </a:r>
          </a:p>
          <a:p>
            <a:pPr lvl="1"/>
            <a:r>
              <a:rPr lang="es-ES" sz="1400" dirty="0"/>
              <a:t>dotnet run</a:t>
            </a:r>
          </a:p>
          <a:p>
            <a:pPr lvl="1"/>
            <a:r>
              <a:rPr lang="es-ES" sz="1400" dirty="0"/>
              <a:t>dotnet </a:t>
            </a:r>
            <a:r>
              <a:rPr lang="es-ES" sz="1400" dirty="0" err="1"/>
              <a:t>build</a:t>
            </a:r>
            <a:endParaRPr lang="es-ES" sz="1400" dirty="0"/>
          </a:p>
          <a:p>
            <a:pPr lvl="1"/>
            <a:r>
              <a:rPr lang="es-ES" sz="1400" dirty="0"/>
              <a:t>dotnet </a:t>
            </a:r>
            <a:r>
              <a:rPr lang="es-ES" sz="1400" dirty="0" err="1"/>
              <a:t>publish</a:t>
            </a:r>
            <a:endParaRPr lang="es-ES" sz="1400" dirty="0"/>
          </a:p>
          <a:p>
            <a:endParaRPr lang="en-ES" dirty="0"/>
          </a:p>
        </p:txBody>
      </p:sp>
    </p:spTree>
    <p:extLst>
      <p:ext uri="{BB962C8B-B14F-4D97-AF65-F5344CB8AC3E}">
        <p14:creationId xmlns:p14="http://schemas.microsoft.com/office/powerpoint/2010/main" val="562611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pPr marL="342900" indent="-342900">
              <a:buFont typeface="Arial" panose="020B0604020202020204" pitchFamily="34" charset="0"/>
              <a:buChar char="•"/>
            </a:pPr>
            <a:r>
              <a:rPr lang="en-US" sz="1800" dirty="0"/>
              <a:t>dotnet: </a:t>
            </a:r>
            <a:r>
              <a:rPr lang="en-US" sz="1800" dirty="0" err="1"/>
              <a:t>información</a:t>
            </a:r>
            <a:r>
              <a:rPr lang="en-US" sz="1800" dirty="0"/>
              <a:t> </a:t>
            </a:r>
            <a:r>
              <a:rPr lang="en-US" sz="1800" dirty="0" err="1"/>
              <a:t>básica</a:t>
            </a:r>
            <a:r>
              <a:rPr lang="en-US" sz="1800" dirty="0"/>
              <a:t> </a:t>
            </a:r>
            <a:r>
              <a:rPr lang="en-US" sz="1800" dirty="0" err="1"/>
              <a:t>sobre</a:t>
            </a:r>
            <a:r>
              <a:rPr lang="en-US" sz="1800" dirty="0"/>
              <a:t> </a:t>
            </a:r>
            <a:r>
              <a:rPr lang="en-US" sz="1800" dirty="0" err="1"/>
              <a:t>el</a:t>
            </a:r>
            <a:r>
              <a:rPr lang="en-US" sz="1800" dirty="0"/>
              <a:t> </a:t>
            </a:r>
            <a:r>
              <a:rPr lang="en-US" sz="1800" dirty="0" err="1"/>
              <a:t>uso</a:t>
            </a:r>
            <a:r>
              <a:rPr lang="en-US" sz="1800" dirty="0"/>
              <a:t> del CLI</a:t>
            </a:r>
          </a:p>
          <a:p>
            <a:pPr marL="342900" indent="-342900">
              <a:buFont typeface="Arial" panose="020B0604020202020204" pitchFamily="34" charset="0"/>
              <a:buChar char="•"/>
            </a:pPr>
            <a:r>
              <a:rPr lang="en-US" sz="1800" dirty="0"/>
              <a:t>dotnet --help: </a:t>
            </a:r>
            <a:r>
              <a:rPr lang="en-US" sz="1800" dirty="0" err="1"/>
              <a:t>ayuda</a:t>
            </a:r>
            <a:r>
              <a:rPr lang="en-US" sz="1800" dirty="0"/>
              <a:t> </a:t>
            </a:r>
            <a:r>
              <a:rPr lang="en-US" sz="1800" dirty="0" err="1"/>
              <a:t>sobre</a:t>
            </a:r>
            <a:r>
              <a:rPr lang="en-US" sz="1800" dirty="0"/>
              <a:t> commandos dotnet</a:t>
            </a:r>
          </a:p>
          <a:p>
            <a:pPr marL="342900" indent="-342900">
              <a:buFont typeface="Arial" panose="020B0604020202020204" pitchFamily="34" charset="0"/>
              <a:buChar char="•"/>
            </a:pPr>
            <a:r>
              <a:rPr lang="en-US" sz="1800" dirty="0"/>
              <a:t>dotnet --list-</a:t>
            </a:r>
            <a:r>
              <a:rPr lang="en-US" sz="1800" dirty="0" err="1"/>
              <a:t>sdks</a:t>
            </a:r>
            <a:r>
              <a:rPr lang="en-US" sz="1800" dirty="0"/>
              <a:t>: </a:t>
            </a:r>
            <a:r>
              <a:rPr lang="en-US" sz="1800" dirty="0" err="1"/>
              <a:t>averiguar</a:t>
            </a:r>
            <a:r>
              <a:rPr lang="en-US" sz="1800" dirty="0"/>
              <a:t> </a:t>
            </a:r>
            <a:r>
              <a:rPr lang="en-US" sz="1800" dirty="0" err="1"/>
              <a:t>sdks</a:t>
            </a:r>
            <a:r>
              <a:rPr lang="en-US" sz="1800" dirty="0"/>
              <a:t> </a:t>
            </a:r>
            <a:r>
              <a:rPr lang="en-US" sz="1800" dirty="0" err="1"/>
              <a:t>instalados</a:t>
            </a:r>
            <a:endParaRPr lang="en-US" sz="1800" dirty="0"/>
          </a:p>
          <a:p>
            <a:pPr marL="342900" indent="-342900">
              <a:buFont typeface="Arial" panose="020B0604020202020204" pitchFamily="34" charset="0"/>
              <a:buChar char="•"/>
            </a:pPr>
            <a:r>
              <a:rPr lang="en-US" sz="1800" dirty="0"/>
              <a:t>dotnet --list-runtimes: </a:t>
            </a:r>
            <a:r>
              <a:rPr lang="en-US" sz="1800" dirty="0" err="1"/>
              <a:t>averiguar</a:t>
            </a:r>
            <a:r>
              <a:rPr lang="en-US" sz="1800" dirty="0"/>
              <a:t> runtimes </a:t>
            </a:r>
            <a:r>
              <a:rPr lang="en-US" sz="1800" dirty="0" err="1"/>
              <a:t>instalados</a:t>
            </a:r>
            <a:endParaRPr lang="en-US" sz="1800" dirty="0"/>
          </a:p>
          <a:p>
            <a:pPr marL="342900" indent="-342900">
              <a:buFont typeface="Arial" panose="020B0604020202020204" pitchFamily="34" charset="0"/>
              <a:buChar char="•"/>
            </a:pP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a:t>
            </a:r>
          </a:p>
          <a:p>
            <a:endParaRPr lang="en-US" dirty="0"/>
          </a:p>
          <a:p>
            <a:r>
              <a:rPr lang="en-US" dirty="0"/>
              <a:t>dotnet --help</a:t>
            </a:r>
          </a:p>
          <a:p>
            <a:r>
              <a:rPr lang="en-US" dirty="0"/>
              <a:t>dotnet --info</a:t>
            </a:r>
          </a:p>
          <a:p>
            <a:endParaRPr lang="en-US" dirty="0"/>
          </a:p>
          <a:p>
            <a:r>
              <a:rPr lang="en-US" dirty="0"/>
              <a:t>dotnet --list-</a:t>
            </a:r>
            <a:r>
              <a:rPr lang="en-US" dirty="0" err="1"/>
              <a:t>sdks</a:t>
            </a:r>
            <a:endParaRPr lang="en-US" dirty="0"/>
          </a:p>
          <a:p>
            <a:r>
              <a:rPr lang="en-US" dirty="0"/>
              <a:t>dotnet --list-runtimes</a:t>
            </a: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Montserrat Medium" pitchFamily="2" charset="77"/>
              </a:rPr>
              <a:t>Comandos</a:t>
            </a:r>
            <a:r>
              <a:rPr lang="en-US" sz="2400" dirty="0"/>
              <a:t> </a:t>
            </a:r>
            <a:r>
              <a:rPr lang="en-US" dirty="0" err="1">
                <a:latin typeface="Montserrat Medium" pitchFamily="2" charset="77"/>
              </a:rPr>
              <a:t>básicos</a:t>
            </a:r>
            <a:endParaRPr lang="en-ES" dirty="0">
              <a:latin typeface="Montserrat Medium" pitchFamily="2" charset="77"/>
            </a:endParaRPr>
          </a:p>
        </p:txBody>
      </p:sp>
    </p:spTree>
    <p:extLst>
      <p:ext uri="{BB962C8B-B14F-4D97-AF65-F5344CB8AC3E}">
        <p14:creationId xmlns:p14="http://schemas.microsoft.com/office/powerpoint/2010/main" val="3748786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Con dotnet new podemos crear un nuevo proyecto, archivo de configuración o solución según la plantilla especificada</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https://docs.microsoft.com/es-es/dotnet/core/tools/dotnet-new</a:t>
            </a:r>
            <a:endParaRPr lang="es-ES" dirty="0">
              <a:solidFill>
                <a:schemeClr val="accent1"/>
              </a:solidFill>
            </a:endParaRPr>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new &lt;template&gt; -n &lt;name&gt;</a:t>
            </a:r>
          </a:p>
          <a:p>
            <a:endParaRPr lang="en-US" dirty="0"/>
          </a:p>
          <a:p>
            <a:r>
              <a:rPr lang="en-US" dirty="0"/>
              <a:t>-- </a:t>
            </a:r>
            <a:r>
              <a:rPr lang="en-US" dirty="0" err="1"/>
              <a:t>comprobar</a:t>
            </a:r>
            <a:r>
              <a:rPr lang="en-US" dirty="0"/>
              <a:t> </a:t>
            </a:r>
            <a:r>
              <a:rPr lang="en-US" dirty="0" err="1"/>
              <a:t>plantillas</a:t>
            </a:r>
            <a:r>
              <a:rPr lang="en-US" dirty="0"/>
              <a:t> </a:t>
            </a:r>
            <a:r>
              <a:rPr lang="en-US" dirty="0" err="1"/>
              <a:t>instaladas</a:t>
            </a:r>
            <a:endParaRPr lang="en-US" dirty="0"/>
          </a:p>
          <a:p>
            <a:r>
              <a:rPr lang="en-US" dirty="0"/>
              <a:t> dotnet new --list</a:t>
            </a:r>
          </a:p>
          <a:p>
            <a:endParaRPr lang="en-US" dirty="0"/>
          </a:p>
          <a:p>
            <a:r>
              <a:rPr lang="en-US" dirty="0"/>
              <a:t>-- </a:t>
            </a:r>
            <a:r>
              <a:rPr lang="en-US" dirty="0" err="1"/>
              <a:t>crea</a:t>
            </a:r>
            <a:r>
              <a:rPr lang="en-US" dirty="0"/>
              <a:t> </a:t>
            </a:r>
            <a:r>
              <a:rPr lang="en-US" dirty="0" err="1"/>
              <a:t>una</a:t>
            </a:r>
            <a:r>
              <a:rPr lang="en-US" dirty="0"/>
              <a:t> </a:t>
            </a:r>
            <a:r>
              <a:rPr lang="en-US" dirty="0" err="1"/>
              <a:t>nueva</a:t>
            </a:r>
            <a:r>
              <a:rPr lang="en-US" dirty="0"/>
              <a:t> </a:t>
            </a:r>
            <a:r>
              <a:rPr lang="en-US" dirty="0" err="1"/>
              <a:t>solución</a:t>
            </a:r>
            <a:endParaRPr lang="en-US" dirty="0"/>
          </a:p>
          <a:p>
            <a:r>
              <a:rPr lang="en-US" dirty="0"/>
              <a:t>dotnet new </a:t>
            </a:r>
            <a:r>
              <a:rPr lang="en-US" dirty="0" err="1"/>
              <a:t>sln</a:t>
            </a:r>
            <a:endParaRPr lang="en-US" dirty="0"/>
          </a:p>
          <a:p>
            <a:endParaRPr lang="en-US" dirty="0"/>
          </a:p>
          <a:p>
            <a:r>
              <a:rPr lang="en-US" dirty="0"/>
              <a:t>-- </a:t>
            </a:r>
            <a:r>
              <a:rPr lang="en-US" dirty="0" err="1"/>
              <a:t>crea</a:t>
            </a:r>
            <a:r>
              <a:rPr lang="en-US" dirty="0"/>
              <a:t> un nuevo Proyecto de </a:t>
            </a:r>
            <a:r>
              <a:rPr lang="en-US" dirty="0" err="1"/>
              <a:t>Consola</a:t>
            </a:r>
            <a:endParaRPr lang="en-US" dirty="0"/>
          </a:p>
          <a:p>
            <a:r>
              <a:rPr lang="en-US" dirty="0"/>
              <a:t>dotnet new console</a:t>
            </a:r>
          </a:p>
          <a:p>
            <a:endParaRPr lang="en-US" dirty="0"/>
          </a:p>
          <a:p>
            <a:r>
              <a:rPr lang="en-US" dirty="0"/>
              <a:t>-- </a:t>
            </a:r>
            <a:r>
              <a:rPr lang="en-US" dirty="0" err="1"/>
              <a:t>crea</a:t>
            </a:r>
            <a:r>
              <a:rPr lang="en-US" dirty="0"/>
              <a:t> </a:t>
            </a:r>
            <a:r>
              <a:rPr lang="en-US" dirty="0" err="1"/>
              <a:t>una</a:t>
            </a:r>
            <a:r>
              <a:rPr lang="en-US" dirty="0"/>
              <a:t> </a:t>
            </a:r>
            <a:r>
              <a:rPr lang="en-US" dirty="0" err="1"/>
              <a:t>nueva</a:t>
            </a:r>
            <a:r>
              <a:rPr lang="en-US" dirty="0"/>
              <a:t> </a:t>
            </a:r>
            <a:r>
              <a:rPr lang="en-US" dirty="0" err="1"/>
              <a:t>libreria</a:t>
            </a:r>
            <a:r>
              <a:rPr lang="en-US" dirty="0"/>
              <a:t> de </a:t>
            </a:r>
            <a:r>
              <a:rPr lang="en-US" dirty="0" err="1"/>
              <a:t>clases</a:t>
            </a:r>
            <a:endParaRPr lang="en-US" dirty="0"/>
          </a:p>
          <a:p>
            <a:r>
              <a:rPr lang="en-US" dirty="0"/>
              <a:t>dotnet new </a:t>
            </a:r>
            <a:r>
              <a:rPr lang="en-US" dirty="0" err="1"/>
              <a:t>classlib</a:t>
            </a:r>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new</a:t>
            </a:r>
            <a:endParaRPr lang="en-ES" dirty="0">
              <a:latin typeface="Montserrat Medium" pitchFamily="2" charset="77"/>
            </a:endParaRPr>
          </a:p>
        </p:txBody>
      </p:sp>
    </p:spTree>
    <p:extLst>
      <p:ext uri="{BB962C8B-B14F-4D97-AF65-F5344CB8AC3E}">
        <p14:creationId xmlns:p14="http://schemas.microsoft.com/office/powerpoint/2010/main" val="2736751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Restaura las dependencias (</a:t>
            </a:r>
            <a:r>
              <a:rPr lang="es-ES" dirty="0" err="1"/>
              <a:t>nuget</a:t>
            </a:r>
            <a:r>
              <a:rPr lang="es-ES" dirty="0"/>
              <a:t>) de un proyecto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https://docs.microsoft.com/es-es/dotnet/core/tools/dotnet-restore</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restore &lt;</a:t>
            </a:r>
            <a:r>
              <a:rPr lang="en-US" dirty="0" err="1"/>
              <a:t>project.csproj</a:t>
            </a:r>
            <a:r>
              <a:rPr lang="en-US" dirty="0"/>
              <a:t>&gt;</a:t>
            </a:r>
          </a:p>
          <a:p>
            <a:endParaRPr lang="en-US" dirty="0"/>
          </a:p>
          <a:p>
            <a:r>
              <a:rPr lang="en-US" dirty="0"/>
              <a:t>-- build </a:t>
            </a:r>
            <a:r>
              <a:rPr lang="en-US" dirty="0" err="1"/>
              <a:t>MiConsola</a:t>
            </a:r>
            <a:r>
              <a:rPr lang="en-US" dirty="0"/>
              <a:t> </a:t>
            </a:r>
            <a:r>
              <a:rPr lang="en-US" dirty="0" err="1"/>
              <a:t>csproj</a:t>
            </a:r>
            <a:endParaRPr lang="en-US" dirty="0"/>
          </a:p>
          <a:p>
            <a:r>
              <a:rPr lang="en-US" dirty="0"/>
              <a:t>dotnet restore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restore prueba.sln</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restore</a:t>
            </a:r>
            <a:endParaRPr lang="en-ES" dirty="0">
              <a:latin typeface="Montserrat Medium" pitchFamily="2" charset="77"/>
            </a:endParaRPr>
          </a:p>
        </p:txBody>
      </p:sp>
    </p:spTree>
    <p:extLst>
      <p:ext uri="{BB962C8B-B14F-4D97-AF65-F5344CB8AC3E}">
        <p14:creationId xmlns:p14="http://schemas.microsoft.com/office/powerpoint/2010/main" val="1806029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Compila un proyecto y sus dependencias</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https://docs.microsoft.com/es-es/dotnet/core/tools/dotnet-build</a:t>
            </a:r>
            <a:endParaRPr lang="es-ES" dirty="0">
              <a:solidFill>
                <a:schemeClr val="accent1"/>
              </a:solidFill>
            </a:endParaRPr>
          </a:p>
          <a:p>
            <a:endParaRPr lang="es-ES" dirty="0">
              <a:solidFill>
                <a:schemeClr val="accent1"/>
              </a:solidFill>
            </a:endParaRPr>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build &lt;</a:t>
            </a:r>
            <a:r>
              <a:rPr lang="en-US" dirty="0" err="1"/>
              <a:t>project.csproj</a:t>
            </a:r>
            <a:r>
              <a:rPr lang="en-US" dirty="0"/>
              <a:t>&gt;</a:t>
            </a:r>
          </a:p>
          <a:p>
            <a:endParaRPr lang="en-US" dirty="0"/>
          </a:p>
          <a:p>
            <a:r>
              <a:rPr lang="en-US" dirty="0"/>
              <a:t>-- build </a:t>
            </a:r>
            <a:r>
              <a:rPr lang="en-US" dirty="0" err="1"/>
              <a:t>MiConsola</a:t>
            </a:r>
            <a:r>
              <a:rPr lang="en-US" dirty="0"/>
              <a:t> </a:t>
            </a:r>
            <a:r>
              <a:rPr lang="en-US" dirty="0" err="1"/>
              <a:t>csproj</a:t>
            </a:r>
            <a:endParaRPr lang="en-US" dirty="0"/>
          </a:p>
          <a:p>
            <a:r>
              <a:rPr lang="en-US" dirty="0"/>
              <a:t>dotnet build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build prueba.sln</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build</a:t>
            </a:r>
            <a:endParaRPr lang="en-ES" dirty="0">
              <a:latin typeface="Montserrat Medium" pitchFamily="2" charset="77"/>
            </a:endParaRPr>
          </a:p>
        </p:txBody>
      </p:sp>
    </p:spTree>
    <p:extLst>
      <p:ext uri="{BB962C8B-B14F-4D97-AF65-F5344CB8AC3E}">
        <p14:creationId xmlns:p14="http://schemas.microsoft.com/office/powerpoint/2010/main" val="828422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Limpia la salida de un proyecto.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https://docs.microsoft.com/es-es/dotnet/core/tools/dotnet-clean</a:t>
            </a:r>
            <a:endParaRPr lang="es-ES" dirty="0">
              <a:solidFill>
                <a:schemeClr val="accent1"/>
              </a:solidFill>
            </a:endParaRPr>
          </a:p>
          <a:p>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213183" cy="5832475"/>
          </a:xfrm>
        </p:spPr>
        <p:txBody>
          <a:bodyPr/>
          <a:lstStyle/>
          <a:p>
            <a:r>
              <a:rPr lang="en-US" dirty="0"/>
              <a:t>dotnet clean &lt;</a:t>
            </a:r>
            <a:r>
              <a:rPr lang="en-US" dirty="0" err="1"/>
              <a:t>project.csproj</a:t>
            </a:r>
            <a:r>
              <a:rPr lang="en-US" dirty="0"/>
              <a:t>&gt;</a:t>
            </a:r>
          </a:p>
          <a:p>
            <a:endParaRPr lang="en-US" dirty="0"/>
          </a:p>
          <a:p>
            <a:r>
              <a:rPr lang="en-US" dirty="0"/>
              <a:t>-- clean </a:t>
            </a:r>
            <a:r>
              <a:rPr lang="en-US" dirty="0" err="1"/>
              <a:t>MiConsola</a:t>
            </a:r>
            <a:r>
              <a:rPr lang="en-US" dirty="0"/>
              <a:t> </a:t>
            </a:r>
            <a:r>
              <a:rPr lang="en-US" dirty="0" err="1"/>
              <a:t>csproj</a:t>
            </a:r>
            <a:endParaRPr lang="en-US" dirty="0"/>
          </a:p>
          <a:p>
            <a:r>
              <a:rPr lang="en-US" dirty="0"/>
              <a:t>dotnet clean </a:t>
            </a:r>
            <a:r>
              <a:rPr lang="en-US" dirty="0" err="1"/>
              <a:t>MiConsola</a:t>
            </a:r>
            <a:r>
              <a:rPr lang="en-US" dirty="0"/>
              <a:t>/</a:t>
            </a:r>
            <a:r>
              <a:rPr lang="en-US" dirty="0" err="1"/>
              <a:t>MiConsola.csproj</a:t>
            </a:r>
            <a:endParaRPr lang="en-US" dirty="0"/>
          </a:p>
          <a:p>
            <a:endParaRPr lang="en-US" dirty="0"/>
          </a:p>
          <a:p>
            <a:r>
              <a:rPr lang="en-US" dirty="0"/>
              <a:t>-- build de </a:t>
            </a:r>
            <a:r>
              <a:rPr lang="en-US" dirty="0" err="1"/>
              <a:t>una</a:t>
            </a:r>
            <a:r>
              <a:rPr lang="en-US" dirty="0"/>
              <a:t> </a:t>
            </a:r>
            <a:r>
              <a:rPr lang="en-US" dirty="0" err="1"/>
              <a:t>solucion</a:t>
            </a:r>
            <a:r>
              <a:rPr lang="en-US" dirty="0"/>
              <a:t> </a:t>
            </a:r>
            <a:r>
              <a:rPr lang="en-US" dirty="0" err="1"/>
              <a:t>sln</a:t>
            </a:r>
            <a:endParaRPr lang="en-US" dirty="0"/>
          </a:p>
          <a:p>
            <a:r>
              <a:rPr lang="en-US" dirty="0"/>
              <a:t>dotnet clean prueba.sln</a:t>
            </a: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clean</a:t>
            </a:r>
            <a:endParaRPr lang="en-ES" dirty="0">
              <a:latin typeface="Montserrat Medium" pitchFamily="2" charset="77"/>
            </a:endParaRPr>
          </a:p>
        </p:txBody>
      </p:sp>
    </p:spTree>
    <p:extLst>
      <p:ext uri="{BB962C8B-B14F-4D97-AF65-F5344CB8AC3E}">
        <p14:creationId xmlns:p14="http://schemas.microsoft.com/office/powerpoint/2010/main" val="4155637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Publica la aplicación y sus dependencias en una carpeta para la implementación en un sistema de hospedaje.</a:t>
            </a:r>
          </a:p>
          <a:p>
            <a:endParaRPr lang="es-ES" dirty="0">
              <a:hlinkClick r:id="rId2"/>
            </a:endParaRPr>
          </a:p>
          <a:p>
            <a:r>
              <a:rPr lang="es-ES" dirty="0">
                <a:hlinkClick r:id="rId2"/>
              </a:rPr>
              <a:t>https://docs.microsoft.com/es-es/dotnet/core/tools/dotnet-publish</a:t>
            </a:r>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n-US" dirty="0"/>
              <a:t>dotnet publish --project &lt;</a:t>
            </a:r>
            <a:r>
              <a:rPr lang="en-US" dirty="0" err="1"/>
              <a:t>project.csproj</a:t>
            </a:r>
            <a:r>
              <a:rPr lang="en-US" dirty="0"/>
              <a:t>&gt;</a:t>
            </a:r>
          </a:p>
          <a:p>
            <a:endParaRPr lang="en-US" dirty="0"/>
          </a:p>
          <a:p>
            <a:r>
              <a:rPr lang="en-US" dirty="0"/>
              <a:t>-- </a:t>
            </a:r>
            <a:r>
              <a:rPr lang="en-US" dirty="0" err="1"/>
              <a:t>dentro</a:t>
            </a:r>
            <a:r>
              <a:rPr lang="en-US" dirty="0"/>
              <a:t> de la </a:t>
            </a:r>
            <a:r>
              <a:rPr lang="en-US" dirty="0" err="1"/>
              <a:t>carpeta</a:t>
            </a:r>
            <a:r>
              <a:rPr lang="en-US" dirty="0"/>
              <a:t> de un Proyecto</a:t>
            </a:r>
          </a:p>
          <a:p>
            <a:r>
              <a:rPr lang="en-US" dirty="0"/>
              <a:t>dotnet publish</a:t>
            </a:r>
          </a:p>
          <a:p>
            <a:endParaRPr lang="en-US" dirty="0"/>
          </a:p>
          <a:p>
            <a:r>
              <a:rPr lang="en-US" dirty="0"/>
              <a:t>-- </a:t>
            </a:r>
            <a:r>
              <a:rPr lang="en-US" dirty="0" err="1"/>
              <a:t>dentro</a:t>
            </a:r>
            <a:r>
              <a:rPr lang="en-US" dirty="0"/>
              <a:t> de la </a:t>
            </a:r>
            <a:r>
              <a:rPr lang="en-US" dirty="0" err="1"/>
              <a:t>carpeta</a:t>
            </a:r>
            <a:r>
              <a:rPr lang="en-US" dirty="0"/>
              <a:t> de un Proyecto</a:t>
            </a:r>
          </a:p>
          <a:p>
            <a:r>
              <a:rPr lang="en-US" dirty="0"/>
              <a:t>dotnet publish --project </a:t>
            </a:r>
            <a:r>
              <a:rPr lang="en-US" dirty="0" err="1"/>
              <a:t>project.csproj</a:t>
            </a:r>
            <a:endParaRPr lang="en-US" dirty="0"/>
          </a:p>
          <a:p>
            <a:endParaRPr lang="en-US" dirty="0"/>
          </a:p>
          <a:p>
            <a:r>
              <a:rPr lang="en-US" dirty="0"/>
              <a:t>-- publish de </a:t>
            </a:r>
            <a:r>
              <a:rPr lang="en-US" dirty="0" err="1"/>
              <a:t>una</a:t>
            </a:r>
            <a:r>
              <a:rPr lang="en-US" dirty="0"/>
              <a:t> </a:t>
            </a:r>
            <a:r>
              <a:rPr lang="en-US" dirty="0" err="1"/>
              <a:t>solucion</a:t>
            </a:r>
            <a:r>
              <a:rPr lang="en-US" dirty="0"/>
              <a:t> </a:t>
            </a:r>
            <a:r>
              <a:rPr lang="en-US" dirty="0" err="1"/>
              <a:t>sln</a:t>
            </a:r>
            <a:endParaRPr lang="en-US" dirty="0"/>
          </a:p>
          <a:p>
            <a:r>
              <a:rPr lang="en-US" dirty="0"/>
              <a:t>dotnet publish prueba.sln</a:t>
            </a:r>
          </a:p>
          <a:p>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publish</a:t>
            </a:r>
            <a:endParaRPr lang="en-ES" dirty="0">
              <a:latin typeface="Montserrat Medium" pitchFamily="2" charset="77"/>
            </a:endParaRPr>
          </a:p>
        </p:txBody>
      </p:sp>
    </p:spTree>
    <p:extLst>
      <p:ext uri="{BB962C8B-B14F-4D97-AF65-F5344CB8AC3E}">
        <p14:creationId xmlns:p14="http://schemas.microsoft.com/office/powerpoint/2010/main" val="962301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Ejecuta el código fuente sin comandos explícitos de compilación o inicio.</a:t>
            </a:r>
          </a:p>
          <a:p>
            <a:endParaRPr lang="es-ES" dirty="0"/>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https://docs.microsoft.com/es-es/dotnet/core/tools/dotnet-run</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213183" cy="5832475"/>
          </a:xfrm>
        </p:spPr>
        <p:txBody>
          <a:bodyPr/>
          <a:lstStyle/>
          <a:p>
            <a:r>
              <a:rPr lang="en-US" dirty="0"/>
              <a:t>dotnet &lt;archive.dll&gt;</a:t>
            </a:r>
          </a:p>
          <a:p>
            <a:r>
              <a:rPr lang="en-US" dirty="0"/>
              <a:t>dotnet run --project&lt;</a:t>
            </a:r>
            <a:r>
              <a:rPr lang="en-US" dirty="0" err="1"/>
              <a:t>project.csproj</a:t>
            </a:r>
            <a:r>
              <a:rPr lang="en-US" dirty="0"/>
              <a:t>&gt;</a:t>
            </a:r>
          </a:p>
          <a:p>
            <a:endParaRPr lang="en-US" dirty="0"/>
          </a:p>
          <a:p>
            <a:r>
              <a:rPr lang="en-US" dirty="0"/>
              <a:t>-- </a:t>
            </a:r>
            <a:r>
              <a:rPr lang="en-US" dirty="0" err="1"/>
              <a:t>ejecutar</a:t>
            </a:r>
            <a:r>
              <a:rPr lang="en-US" dirty="0"/>
              <a:t> </a:t>
            </a:r>
            <a:r>
              <a:rPr lang="en-US" dirty="0" err="1"/>
              <a:t>el</a:t>
            </a:r>
            <a:r>
              <a:rPr lang="en-US" dirty="0"/>
              <a:t> Proyecto que hay </a:t>
            </a:r>
            <a:r>
              <a:rPr lang="en-US" dirty="0" err="1"/>
              <a:t>en</a:t>
            </a:r>
            <a:r>
              <a:rPr lang="en-US" dirty="0"/>
              <a:t> la </a:t>
            </a:r>
            <a:r>
              <a:rPr lang="en-US" dirty="0" err="1"/>
              <a:t>carpeta</a:t>
            </a:r>
            <a:endParaRPr lang="en-US" dirty="0"/>
          </a:p>
          <a:p>
            <a:r>
              <a:rPr lang="en-US" dirty="0"/>
              <a:t>dotnet run</a:t>
            </a:r>
          </a:p>
          <a:p>
            <a:endParaRPr lang="en-US" dirty="0"/>
          </a:p>
          <a:p>
            <a:r>
              <a:rPr lang="en-US" dirty="0"/>
              <a:t>-- </a:t>
            </a:r>
            <a:r>
              <a:rPr lang="en-US" dirty="0" err="1"/>
              <a:t>ejecutar</a:t>
            </a:r>
            <a:r>
              <a:rPr lang="en-US" dirty="0"/>
              <a:t> un Proyecto</a:t>
            </a:r>
          </a:p>
          <a:p>
            <a:r>
              <a:rPr lang="en-US" dirty="0"/>
              <a:t>dotnet run --project </a:t>
            </a:r>
            <a:r>
              <a:rPr lang="en-US" dirty="0" err="1"/>
              <a:t>MiConsola</a:t>
            </a:r>
            <a:r>
              <a:rPr lang="en-US" dirty="0"/>
              <a:t>/</a:t>
            </a:r>
            <a:r>
              <a:rPr lang="en-US" dirty="0" err="1"/>
              <a:t>MiConsola.csproj</a:t>
            </a:r>
            <a:endParaRPr lang="en-US" dirty="0"/>
          </a:p>
          <a:p>
            <a:endParaRPr lang="en-US" dirty="0"/>
          </a:p>
          <a:p>
            <a:r>
              <a:rPr lang="en-US" dirty="0"/>
              <a:t>-- </a:t>
            </a:r>
            <a:r>
              <a:rPr lang="en-US" dirty="0" err="1"/>
              <a:t>ejecutar</a:t>
            </a:r>
            <a:r>
              <a:rPr lang="en-US" dirty="0"/>
              <a:t> un </a:t>
            </a:r>
            <a:r>
              <a:rPr lang="en-US" dirty="0" err="1"/>
              <a:t>archivo</a:t>
            </a:r>
            <a:r>
              <a:rPr lang="en-US" dirty="0"/>
              <a:t> </a:t>
            </a:r>
            <a:r>
              <a:rPr lang="en-US" dirty="0" err="1"/>
              <a:t>dll</a:t>
            </a:r>
            <a:r>
              <a:rPr lang="en-US" dirty="0"/>
              <a:t> (sin run!!)</a:t>
            </a:r>
          </a:p>
          <a:p>
            <a:r>
              <a:rPr lang="en-US" dirty="0"/>
              <a:t>dotnet </a:t>
            </a:r>
            <a:r>
              <a:rPr lang="en-US" dirty="0" err="1"/>
              <a:t>MiConsola</a:t>
            </a:r>
            <a:r>
              <a:rPr lang="en-US" dirty="0"/>
              <a:t>/bin/Debug/net6.0/MiConsola.dll</a:t>
            </a:r>
          </a:p>
          <a:p>
            <a:endParaRPr lang="en-US" dirty="0"/>
          </a:p>
          <a:p>
            <a:r>
              <a:rPr lang="en-US" dirty="0"/>
              <a:t>-- no se </a:t>
            </a:r>
            <a:r>
              <a:rPr lang="en-US" dirty="0" err="1"/>
              <a:t>puede</a:t>
            </a:r>
            <a:r>
              <a:rPr lang="en-US" dirty="0"/>
              <a:t> </a:t>
            </a:r>
            <a:r>
              <a:rPr lang="en-US" dirty="0" err="1"/>
              <a:t>ejecutar</a:t>
            </a:r>
            <a:r>
              <a:rPr lang="en-US" dirty="0"/>
              <a:t> </a:t>
            </a:r>
            <a:r>
              <a:rPr lang="en-US" dirty="0" err="1"/>
              <a:t>una</a:t>
            </a:r>
            <a:r>
              <a:rPr lang="en-US" dirty="0"/>
              <a:t> </a:t>
            </a:r>
            <a:r>
              <a:rPr lang="en-US" dirty="0" err="1"/>
              <a:t>Solucion</a:t>
            </a:r>
            <a:endParaRPr lang="en-US" dirty="0"/>
          </a:p>
          <a:p>
            <a:r>
              <a:rPr lang="en-US" dirty="0"/>
              <a:t>dotnet run prueba.sln ❌</a:t>
            </a:r>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ontserrat Medium" pitchFamily="2" charset="77"/>
              </a:rPr>
              <a:t>dotnet run</a:t>
            </a:r>
            <a:endParaRPr lang="en-ES" dirty="0">
              <a:latin typeface="Montserrat Medium" pitchFamily="2" charset="77"/>
            </a:endParaRPr>
          </a:p>
        </p:txBody>
      </p:sp>
    </p:spTree>
    <p:extLst>
      <p:ext uri="{BB962C8B-B14F-4D97-AF65-F5344CB8AC3E}">
        <p14:creationId xmlns:p14="http://schemas.microsoft.com/office/powerpoint/2010/main" val="107238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60"/>
            <a:ext cx="5005387" cy="2916238"/>
          </a:xfrm>
        </p:spPr>
        <p:txBody>
          <a:bodyPr/>
          <a:lstStyle/>
          <a:p>
            <a:r>
              <a:rPr lang="es-ES" dirty="0"/>
              <a:t>Enumera o modifica los proyectos en un archivo de solución de .NET.</a:t>
            </a:r>
          </a:p>
          <a:p>
            <a:endParaRPr lang="es-ES" dirty="0">
              <a:solidFill>
                <a:srgbClr val="0F71E8"/>
              </a:solidFill>
              <a:hlinkClick r:id="rId2">
                <a:extLst>
                  <a:ext uri="{A12FA001-AC4F-418D-AE19-62706E023703}">
                    <ahyp:hlinkClr xmlns:ahyp="http://schemas.microsoft.com/office/drawing/2018/hyperlinkcolor" val="tx"/>
                  </a:ext>
                </a:extLst>
              </a:hlinkClick>
            </a:endParaRPr>
          </a:p>
          <a:p>
            <a:r>
              <a:rPr lang="es-E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https://docs.microsoft.com/es-es/dotnet/core/tools/dotnet-sln</a:t>
            </a:r>
            <a:endParaRPr lang="es-E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2" y="512762"/>
            <a:ext cx="6020351" cy="5832475"/>
          </a:xfrm>
        </p:spPr>
        <p:txBody>
          <a:bodyPr/>
          <a:lstStyle/>
          <a:p>
            <a:r>
              <a:rPr lang="en-US" dirty="0"/>
              <a:t>dotnet </a:t>
            </a:r>
            <a:r>
              <a:rPr lang="en-US" dirty="0" err="1"/>
              <a:t>sln</a:t>
            </a:r>
            <a:r>
              <a:rPr lang="en-US" dirty="0"/>
              <a:t> &lt;solution.sln&gt; &lt;command&gt;</a:t>
            </a:r>
          </a:p>
          <a:p>
            <a:endParaRPr lang="en-US" dirty="0"/>
          </a:p>
          <a:p>
            <a:r>
              <a:rPr lang="en-US" dirty="0"/>
              <a:t>-- </a:t>
            </a:r>
            <a:r>
              <a:rPr lang="en-US" dirty="0" err="1"/>
              <a:t>Enumera</a:t>
            </a:r>
            <a:r>
              <a:rPr lang="en-US" dirty="0"/>
              <a:t> </a:t>
            </a:r>
            <a:r>
              <a:rPr lang="en-US" dirty="0" err="1"/>
              <a:t>los</a:t>
            </a:r>
            <a:r>
              <a:rPr lang="en-US" dirty="0"/>
              <a:t> </a:t>
            </a:r>
            <a:r>
              <a:rPr lang="en-US" dirty="0" err="1"/>
              <a:t>proyectos</a:t>
            </a:r>
            <a:r>
              <a:rPr lang="en-US" dirty="0"/>
              <a:t> de </a:t>
            </a:r>
            <a:r>
              <a:rPr lang="en-US" dirty="0" err="1"/>
              <a:t>una</a:t>
            </a:r>
            <a:r>
              <a:rPr lang="en-US" dirty="0"/>
              <a:t> </a:t>
            </a:r>
            <a:r>
              <a:rPr lang="en-US" dirty="0" err="1"/>
              <a:t>solución</a:t>
            </a:r>
            <a:endParaRPr lang="en-US" dirty="0"/>
          </a:p>
          <a:p>
            <a:r>
              <a:rPr lang="en-US" dirty="0"/>
              <a:t>dotnet </a:t>
            </a:r>
            <a:r>
              <a:rPr lang="en-US" dirty="0" err="1"/>
              <a:t>sln</a:t>
            </a:r>
            <a:r>
              <a:rPr lang="en-US" dirty="0"/>
              <a:t> prueba.sln list</a:t>
            </a:r>
          </a:p>
          <a:p>
            <a:endParaRPr lang="en-US" dirty="0"/>
          </a:p>
          <a:p>
            <a:r>
              <a:rPr lang="en-US" dirty="0"/>
              <a:t>--</a:t>
            </a:r>
            <a:r>
              <a:rPr lang="en-US" dirty="0" err="1"/>
              <a:t>Añade</a:t>
            </a:r>
            <a:r>
              <a:rPr lang="en-US" dirty="0"/>
              <a:t> un Proyecto a la </a:t>
            </a:r>
            <a:r>
              <a:rPr lang="en-US" dirty="0" err="1"/>
              <a:t>solucion</a:t>
            </a:r>
            <a:endParaRPr lang="en-US" dirty="0"/>
          </a:p>
          <a:p>
            <a:r>
              <a:rPr lang="en-US" dirty="0"/>
              <a:t>dotnet </a:t>
            </a:r>
            <a:r>
              <a:rPr lang="en-US" dirty="0" err="1"/>
              <a:t>sln</a:t>
            </a:r>
            <a:r>
              <a:rPr lang="en-US" dirty="0"/>
              <a:t> prueba.sln add </a:t>
            </a:r>
            <a:r>
              <a:rPr lang="en-US" dirty="0" err="1"/>
              <a:t>MiConsola</a:t>
            </a:r>
            <a:r>
              <a:rPr lang="en-US" dirty="0"/>
              <a:t>/</a:t>
            </a:r>
            <a:r>
              <a:rPr lang="en-US" dirty="0" err="1"/>
              <a:t>MiConsola.csproj</a:t>
            </a:r>
            <a:endParaRPr lang="en-US" dirty="0"/>
          </a:p>
          <a:p>
            <a:endParaRPr lang="en-US" dirty="0"/>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a:t>
            </a:r>
            <a:r>
              <a:rPr lang="en-US" dirty="0" err="1">
                <a:latin typeface="Montserrat Medium" pitchFamily="2" charset="77"/>
              </a:rPr>
              <a:t>sln</a:t>
            </a:r>
            <a:endParaRPr lang="en-ES" dirty="0">
              <a:latin typeface="Montserrat Medium" pitchFamily="2" charset="77"/>
            </a:endParaRPr>
          </a:p>
        </p:txBody>
      </p:sp>
    </p:spTree>
    <p:extLst>
      <p:ext uri="{BB962C8B-B14F-4D97-AF65-F5344CB8AC3E}">
        <p14:creationId xmlns:p14="http://schemas.microsoft.com/office/powerpoint/2010/main" val="853999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a:xfrm>
            <a:off x="910697" y="1506376"/>
            <a:ext cx="5005386" cy="484156"/>
          </a:xfrm>
        </p:spPr>
        <p:txBody>
          <a:bodyPr/>
          <a:lstStyle/>
          <a:p>
            <a:r>
              <a:rPr lang="en-US" dirty="0"/>
              <a:t>El dotnet CLI</a:t>
            </a:r>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08385" y="2746559"/>
            <a:ext cx="5005387" cy="3791089"/>
          </a:xfrm>
        </p:spPr>
        <p:txBody>
          <a:bodyPr/>
          <a:lstStyle/>
          <a:p>
            <a:r>
              <a:rPr lang="es-ES" dirty="0"/>
              <a:t>Gestiona las referencias de un proyecto.</a:t>
            </a:r>
          </a:p>
          <a:p>
            <a:endParaRPr lang="en-US" dirty="0">
              <a:solidFill>
                <a:schemeClr val="accent1"/>
              </a:solidFill>
              <a:hlinkClick r:id="rId2">
                <a:extLst>
                  <a:ext uri="{A12FA001-AC4F-418D-AE19-62706E023703}">
                    <ahyp:hlinkClr xmlns:ahyp="http://schemas.microsoft.com/office/drawing/2018/hyperlinkcolor" val="tx"/>
                  </a:ext>
                </a:extLst>
              </a:hlinkClick>
            </a:endParaRPr>
          </a:p>
          <a:p>
            <a:r>
              <a:rPr lang="en-US" dirty="0">
                <a:solidFill>
                  <a:schemeClr val="accent1"/>
                </a:solidFill>
                <a:hlinkClick r:id="rId2">
                  <a:extLst>
                    <a:ext uri="{A12FA001-AC4F-418D-AE19-62706E023703}">
                      <ahyp:hlinkClr xmlns:ahyp="http://schemas.microsoft.com/office/drawing/2018/hyperlinkcolor" val="tx"/>
                    </a:ext>
                  </a:extLst>
                </a:hlinkClick>
              </a:rPr>
              <a:t>https://docs.microsoft.com/es-es/dotnet/core/tools/dotnet-list-reference</a:t>
            </a:r>
            <a:endParaRPr lang="en-US" dirty="0"/>
          </a:p>
          <a:p>
            <a:r>
              <a:rPr lang="en-US" dirty="0">
                <a:solidFill>
                  <a:schemeClr val="accent1"/>
                </a:solidFill>
                <a:hlinkClick r:id="rId3">
                  <a:extLst>
                    <a:ext uri="{A12FA001-AC4F-418D-AE19-62706E023703}">
                      <ahyp:hlinkClr xmlns:ahyp="http://schemas.microsoft.com/office/drawing/2018/hyperlinkcolor" val="tx"/>
                    </a:ext>
                  </a:extLst>
                </a:hlinkClick>
              </a:rPr>
              <a:t>https://docs.microsoft.com/es-es/dotnet/core/tools/dotnet-add-reference</a:t>
            </a:r>
            <a:endParaRPr lang="en-US" dirty="0">
              <a:solidFill>
                <a:schemeClr val="accent1"/>
              </a:solidFill>
            </a:endParaRPr>
          </a:p>
          <a:p>
            <a:r>
              <a:rPr lang="en-US" dirty="0">
                <a:solidFill>
                  <a:schemeClr val="accent1"/>
                </a:solidFill>
                <a:hlinkClick r:id="rId4">
                  <a:extLst>
                    <a:ext uri="{A12FA001-AC4F-418D-AE19-62706E023703}">
                      <ahyp:hlinkClr xmlns:ahyp="http://schemas.microsoft.com/office/drawing/2018/hyperlinkcolor" val="tx"/>
                    </a:ext>
                  </a:extLst>
                </a:hlinkClick>
              </a:rPr>
              <a:t>https://docs.microsoft.com/es-es/dotnet/core/tools/dotnet-remove-reference</a:t>
            </a:r>
            <a:endParaRPr lang="en-US" dirty="0">
              <a:solidFill>
                <a:schemeClr val="accent1"/>
              </a:solidFill>
            </a:endParaRPr>
          </a:p>
          <a:p>
            <a:endParaRPr lang="en-US" dirty="0">
              <a:solidFill>
                <a:schemeClr val="accent1"/>
              </a:solidFill>
            </a:endParaRPr>
          </a:p>
          <a:p>
            <a:endParaRPr lang="es-ES" dirty="0"/>
          </a:p>
          <a:p>
            <a:endParaRPr lang="es-ES" dirty="0"/>
          </a:p>
          <a:p>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1" y="512762"/>
            <a:ext cx="6343813" cy="5832475"/>
          </a:xfrm>
        </p:spPr>
        <p:txBody>
          <a:bodyPr/>
          <a:lstStyle/>
          <a:p>
            <a:r>
              <a:rPr lang="en-US" dirty="0"/>
              <a:t>dotnet list &lt;</a:t>
            </a:r>
            <a:r>
              <a:rPr lang="en-US" dirty="0" err="1"/>
              <a:t>project.csproj</a:t>
            </a:r>
            <a:r>
              <a:rPr lang="en-US" dirty="0"/>
              <a:t>&gt; reference</a:t>
            </a:r>
          </a:p>
          <a:p>
            <a:endParaRPr lang="en-US" dirty="0"/>
          </a:p>
          <a:p>
            <a:r>
              <a:rPr lang="en-US" dirty="0"/>
              <a:t>dotnet add &lt;</a:t>
            </a:r>
            <a:r>
              <a:rPr lang="en-US" dirty="0" err="1"/>
              <a:t>project.csproj</a:t>
            </a:r>
            <a:r>
              <a:rPr lang="en-US" dirty="0"/>
              <a:t>&gt; reference &lt;</a:t>
            </a:r>
            <a:r>
              <a:rPr lang="en-US" dirty="0" err="1"/>
              <a:t>project.csproj</a:t>
            </a:r>
            <a:r>
              <a:rPr lang="en-US" dirty="0"/>
              <a:t>&gt;</a:t>
            </a:r>
          </a:p>
          <a:p>
            <a:endParaRPr lang="en-US" dirty="0"/>
          </a:p>
          <a:p>
            <a:r>
              <a:rPr lang="en-US" dirty="0"/>
              <a:t>dotnet remove &lt;</a:t>
            </a:r>
            <a:r>
              <a:rPr lang="en-US" dirty="0" err="1"/>
              <a:t>project.csproj</a:t>
            </a:r>
            <a:r>
              <a:rPr lang="en-US" dirty="0"/>
              <a:t>&gt; reference &lt;</a:t>
            </a:r>
            <a:r>
              <a:rPr lang="en-US" dirty="0" err="1"/>
              <a:t>project.csproj</a:t>
            </a:r>
            <a:r>
              <a:rPr lang="en-US" dirty="0"/>
              <a:t>&gt;</a:t>
            </a:r>
          </a:p>
          <a:p>
            <a:endParaRPr lang="en-US" dirty="0"/>
          </a:p>
          <a:p>
            <a:r>
              <a:rPr lang="en-US" dirty="0"/>
              <a:t>-- Lista las </a:t>
            </a:r>
            <a:r>
              <a:rPr lang="en-US" dirty="0" err="1"/>
              <a:t>referencias</a:t>
            </a:r>
            <a:r>
              <a:rPr lang="en-US" dirty="0"/>
              <a:t> de un Proyecto</a:t>
            </a:r>
          </a:p>
          <a:p>
            <a:r>
              <a:rPr lang="en-US" dirty="0"/>
              <a:t>dotnet list </a:t>
            </a:r>
            <a:r>
              <a:rPr lang="en-US" dirty="0" err="1"/>
              <a:t>MiConsola</a:t>
            </a:r>
            <a:r>
              <a:rPr lang="en-US" dirty="0"/>
              <a:t>/</a:t>
            </a:r>
            <a:r>
              <a:rPr lang="en-US" dirty="0" err="1"/>
              <a:t>MiConsola.csproj</a:t>
            </a:r>
            <a:r>
              <a:rPr lang="en-US" dirty="0"/>
              <a:t> reference</a:t>
            </a:r>
          </a:p>
          <a:p>
            <a:endParaRPr lang="en-US" dirty="0"/>
          </a:p>
          <a:p>
            <a:r>
              <a:rPr lang="en-US" dirty="0"/>
              <a:t>-- </a:t>
            </a:r>
            <a:r>
              <a:rPr lang="en-US" dirty="0" err="1"/>
              <a:t>Añade</a:t>
            </a:r>
            <a:r>
              <a:rPr lang="en-US" dirty="0"/>
              <a:t> </a:t>
            </a:r>
            <a:r>
              <a:rPr lang="en-US" dirty="0" err="1"/>
              <a:t>una</a:t>
            </a:r>
            <a:r>
              <a:rPr lang="en-US" dirty="0"/>
              <a:t> </a:t>
            </a:r>
            <a:r>
              <a:rPr lang="en-US" dirty="0" err="1"/>
              <a:t>referencia</a:t>
            </a:r>
            <a:r>
              <a:rPr lang="en-US" dirty="0"/>
              <a:t> a un Proyecto</a:t>
            </a:r>
          </a:p>
          <a:p>
            <a:r>
              <a:rPr lang="en-US" dirty="0"/>
              <a:t>dotnet add </a:t>
            </a:r>
            <a:r>
              <a:rPr lang="en-US" dirty="0" err="1"/>
              <a:t>MiConsola</a:t>
            </a:r>
            <a:r>
              <a:rPr lang="en-US" dirty="0"/>
              <a:t>/</a:t>
            </a:r>
            <a:r>
              <a:rPr lang="en-US" dirty="0" err="1"/>
              <a:t>MiConsola.csproj</a:t>
            </a:r>
            <a:r>
              <a:rPr lang="en-US" dirty="0"/>
              <a:t> reference </a:t>
            </a:r>
            <a:r>
              <a:rPr lang="en-US" dirty="0" err="1"/>
              <a:t>ClassLib</a:t>
            </a:r>
            <a:r>
              <a:rPr lang="en-US" dirty="0"/>
              <a:t>/</a:t>
            </a:r>
            <a:r>
              <a:rPr lang="en-US" dirty="0" err="1"/>
              <a:t>ClassLib.csproj</a:t>
            </a:r>
            <a:endParaRPr lang="en-US" dirty="0"/>
          </a:p>
          <a:p>
            <a:endParaRPr lang="en-US" dirty="0"/>
          </a:p>
          <a:p>
            <a:r>
              <a:rPr lang="en-US" dirty="0"/>
              <a:t>-- </a:t>
            </a:r>
            <a:r>
              <a:rPr lang="en-US" dirty="0" err="1"/>
              <a:t>Elimina</a:t>
            </a:r>
            <a:r>
              <a:rPr lang="en-US" dirty="0"/>
              <a:t> </a:t>
            </a:r>
            <a:r>
              <a:rPr lang="en-US" dirty="0" err="1"/>
              <a:t>una</a:t>
            </a:r>
            <a:r>
              <a:rPr lang="en-US" dirty="0"/>
              <a:t> </a:t>
            </a:r>
            <a:r>
              <a:rPr lang="en-US" dirty="0" err="1"/>
              <a:t>referencia</a:t>
            </a:r>
            <a:r>
              <a:rPr lang="en-US" dirty="0"/>
              <a:t> a un Proyecto</a:t>
            </a:r>
          </a:p>
          <a:p>
            <a:r>
              <a:rPr lang="en-US" dirty="0"/>
              <a:t>dotnet remove </a:t>
            </a:r>
            <a:r>
              <a:rPr lang="en-US" dirty="0" err="1"/>
              <a:t>MiConsola</a:t>
            </a:r>
            <a:r>
              <a:rPr lang="en-US" dirty="0"/>
              <a:t>/</a:t>
            </a:r>
            <a:r>
              <a:rPr lang="en-US" dirty="0" err="1"/>
              <a:t>MiConsola.csproj</a:t>
            </a:r>
            <a:r>
              <a:rPr lang="en-US" dirty="0"/>
              <a:t> reference </a:t>
            </a:r>
            <a:r>
              <a:rPr lang="en-US" dirty="0" err="1"/>
              <a:t>ClassLib</a:t>
            </a:r>
            <a:r>
              <a:rPr lang="en-US" dirty="0"/>
              <a:t>/</a:t>
            </a:r>
            <a:r>
              <a:rPr lang="en-US" dirty="0" err="1"/>
              <a:t>ClassLib.csproj</a:t>
            </a:r>
            <a:endParaRPr lang="en-US" dirty="0"/>
          </a:p>
          <a:p>
            <a:endParaRPr lang="en-US" sz="2000" dirty="0">
              <a:solidFill>
                <a:schemeClr val="tx1"/>
              </a:solidFill>
              <a:latin typeface="Montserrat" pitchFamily="2" charset="77"/>
            </a:endParaRPr>
          </a:p>
        </p:txBody>
      </p:sp>
      <p:sp>
        <p:nvSpPr>
          <p:cNvPr id="3" name="Text Placeholder 4">
            <a:extLst>
              <a:ext uri="{FF2B5EF4-FFF2-40B4-BE49-F238E27FC236}">
                <a16:creationId xmlns:a16="http://schemas.microsoft.com/office/drawing/2014/main" id="{50EA0285-A6E5-F483-73C8-75530AFA668F}"/>
              </a:ext>
            </a:extLst>
          </p:cNvPr>
          <p:cNvSpPr txBox="1">
            <a:spLocks/>
          </p:cNvSpPr>
          <p:nvPr/>
        </p:nvSpPr>
        <p:spPr>
          <a:xfrm>
            <a:off x="908385" y="2130553"/>
            <a:ext cx="5005387" cy="31089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ontserra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ontserra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Medium" pitchFamily="2" charset="77"/>
              </a:rPr>
              <a:t>dotnet &lt;command&gt; reference</a:t>
            </a:r>
            <a:endParaRPr lang="en-ES" dirty="0">
              <a:latin typeface="Montserrat Medium" pitchFamily="2" charset="77"/>
            </a:endParaRPr>
          </a:p>
        </p:txBody>
      </p:sp>
    </p:spTree>
    <p:extLst>
      <p:ext uri="{BB962C8B-B14F-4D97-AF65-F5344CB8AC3E}">
        <p14:creationId xmlns:p14="http://schemas.microsoft.com/office/powerpoint/2010/main" val="401482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97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el</a:t>
            </a:r>
            <a:r>
              <a:rPr lang="en-US" dirty="0"/>
              <a:t> CLI</a:t>
            </a:r>
            <a:endParaRPr lang="en-ES" dirty="0"/>
          </a:p>
        </p:txBody>
      </p:sp>
      <p:pic>
        <p:nvPicPr>
          <p:cNvPr id="3" name="Marcador de posición de imagen 2" descr="Hombre trabajando en casa">
            <a:extLst>
              <a:ext uri="{FF2B5EF4-FFF2-40B4-BE49-F238E27FC236}">
                <a16:creationId xmlns:a16="http://schemas.microsoft.com/office/drawing/2014/main" id="{7B270A67-8C2A-4A00-E400-4D16F8A86C07}"/>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77520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8475371" cy="1351721"/>
          </a:xfrm>
        </p:spPr>
        <p:txBody>
          <a:bodyPr/>
          <a:lstStyle/>
          <a:p>
            <a:r>
              <a:rPr lang="es-ES" dirty="0"/>
              <a:t>Fundamentos de C#</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err="1"/>
              <a:t>Repaso</a:t>
            </a:r>
            <a:r>
              <a:rPr lang="en-US" dirty="0"/>
              <a:t> a </a:t>
            </a:r>
            <a:r>
              <a:rPr lang="en-US" dirty="0" err="1"/>
              <a:t>los</a:t>
            </a:r>
            <a:r>
              <a:rPr lang="en-US" dirty="0"/>
              <a:t> </a:t>
            </a:r>
            <a:r>
              <a:rPr lang="en-US" dirty="0" err="1"/>
              <a:t>fundamentos</a:t>
            </a:r>
            <a:r>
              <a:rPr lang="en-US" dirty="0"/>
              <a:t> y </a:t>
            </a:r>
            <a:r>
              <a:rPr lang="en-US" dirty="0" err="1"/>
              <a:t>características</a:t>
            </a:r>
            <a:r>
              <a:rPr lang="en-US" dirty="0"/>
              <a:t> </a:t>
            </a:r>
            <a:r>
              <a:rPr lang="en-US" dirty="0" err="1"/>
              <a:t>nuevas</a:t>
            </a:r>
            <a:r>
              <a:rPr lang="en-US" dirty="0"/>
              <a:t> del </a:t>
            </a:r>
            <a:r>
              <a:rPr lang="en-US" dirty="0" err="1"/>
              <a:t>lenguaje</a:t>
            </a:r>
            <a:endParaRPr lang="en-ES" dirty="0"/>
          </a:p>
        </p:txBody>
      </p:sp>
    </p:spTree>
    <p:extLst>
      <p:ext uri="{BB962C8B-B14F-4D97-AF65-F5344CB8AC3E}">
        <p14:creationId xmlns:p14="http://schemas.microsoft.com/office/powerpoint/2010/main" val="3718391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Introducción a Http API REST</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APIs HTTP Restful</a:t>
            </a:r>
            <a:endParaRPr lang="en-ES" dirty="0"/>
          </a:p>
        </p:txBody>
      </p:sp>
    </p:spTree>
    <p:extLst>
      <p:ext uri="{BB962C8B-B14F-4D97-AF65-F5344CB8AC3E}">
        <p14:creationId xmlns:p14="http://schemas.microsoft.com/office/powerpoint/2010/main" val="3489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a:t>¿</a:t>
            </a:r>
            <a:r>
              <a:rPr lang="en-US" dirty="0" err="1"/>
              <a:t>Qué</a:t>
            </a:r>
            <a:r>
              <a:rPr lang="en-US" dirty="0"/>
              <a:t> es un API REST?</a:t>
            </a:r>
          </a:p>
          <a:p>
            <a:r>
              <a:rPr lang="en-US" dirty="0" err="1"/>
              <a:t>Reglas</a:t>
            </a:r>
            <a:r>
              <a:rPr lang="en-US" dirty="0"/>
              <a:t> </a:t>
            </a:r>
            <a:r>
              <a:rPr lang="en-US" dirty="0" err="1"/>
              <a:t>arquitectura</a:t>
            </a:r>
            <a:r>
              <a:rPr lang="en-US" dirty="0"/>
              <a:t> REST</a:t>
            </a:r>
          </a:p>
          <a:p>
            <a:r>
              <a:rPr lang="en-US" dirty="0"/>
              <a:t>Probando APIs con Postman</a:t>
            </a:r>
          </a:p>
          <a:p>
            <a:r>
              <a:rPr lang="en-US" dirty="0"/>
              <a:t>URIs y URLs</a:t>
            </a:r>
          </a:p>
          <a:p>
            <a:r>
              <a:rPr lang="en-US" dirty="0" err="1"/>
              <a:t>Verbos</a:t>
            </a:r>
            <a:r>
              <a:rPr lang="en-US" dirty="0"/>
              <a:t> Http</a:t>
            </a:r>
          </a:p>
          <a:p>
            <a:r>
              <a:rPr lang="en-US" dirty="0" err="1"/>
              <a:t>Códigos</a:t>
            </a:r>
            <a:r>
              <a:rPr lang="en-US" dirty="0"/>
              <a:t> de </a:t>
            </a:r>
            <a:r>
              <a:rPr lang="en-US" dirty="0" err="1"/>
              <a:t>estado</a:t>
            </a:r>
            <a:endParaRPr lang="en-US" dirty="0"/>
          </a:p>
          <a:p>
            <a:r>
              <a:rPr lang="en-US" dirty="0"/>
              <a:t>Cuerpo de la </a:t>
            </a:r>
            <a:r>
              <a:rPr lang="en-US" dirty="0" err="1"/>
              <a:t>petición</a:t>
            </a:r>
            <a:endParaRPr lang="en-US" dirty="0"/>
          </a:p>
          <a:p>
            <a:r>
              <a:rPr lang="en-US" dirty="0"/>
              <a:t>Cabeceras Http</a:t>
            </a:r>
          </a:p>
          <a:p>
            <a:r>
              <a:rPr lang="en-US" dirty="0"/>
              <a:t>HATEOAS</a:t>
            </a:r>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Introducción</a:t>
            </a:r>
            <a:r>
              <a:rPr lang="en-US" dirty="0"/>
              <a:t> a Http API REST</a:t>
            </a:r>
            <a:endParaRPr lang="es-ES" dirty="0"/>
          </a:p>
        </p:txBody>
      </p:sp>
    </p:spTree>
    <p:extLst>
      <p:ext uri="{BB962C8B-B14F-4D97-AF65-F5344CB8AC3E}">
        <p14:creationId xmlns:p14="http://schemas.microsoft.com/office/powerpoint/2010/main" val="232429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a:t>¿</a:t>
            </a:r>
            <a:r>
              <a:rPr lang="en-US" dirty="0" err="1"/>
              <a:t>Qué</a:t>
            </a:r>
            <a:r>
              <a:rPr lang="en-US" dirty="0"/>
              <a:t> es un API REST?</a:t>
            </a:r>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err="1"/>
              <a:t>Definición</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4" y="3097763"/>
            <a:ext cx="7777163" cy="3247475"/>
          </a:xfrm>
        </p:spPr>
        <p:txBody>
          <a:bodyPr/>
          <a:lstStyle/>
          <a:p>
            <a:r>
              <a:rPr lang="es-ES" sz="1800" b="1" dirty="0">
                <a:solidFill>
                  <a:schemeClr val="accent1"/>
                </a:solidFill>
              </a:rPr>
              <a:t>API</a:t>
            </a:r>
            <a:r>
              <a:rPr lang="es-ES" sz="1800" dirty="0"/>
              <a:t> (</a:t>
            </a:r>
            <a:r>
              <a:rPr lang="es-ES" sz="1800" dirty="0" err="1"/>
              <a:t>Application</a:t>
            </a:r>
            <a:r>
              <a:rPr lang="es-ES" sz="1800" dirty="0"/>
              <a:t> </a:t>
            </a:r>
            <a:r>
              <a:rPr lang="es-ES" sz="1800" dirty="0" err="1"/>
              <a:t>Programming</a:t>
            </a:r>
            <a:r>
              <a:rPr lang="es-ES" sz="1800" dirty="0"/>
              <a:t> Interface) será el contrato que nuestro servidor le ofrezca a todos sus clientes.</a:t>
            </a:r>
          </a:p>
          <a:p>
            <a:r>
              <a:rPr lang="es-ES" sz="1800" b="1" dirty="0">
                <a:solidFill>
                  <a:schemeClr val="accent1"/>
                </a:solidFill>
              </a:rPr>
              <a:t>REST</a:t>
            </a:r>
            <a:r>
              <a:rPr lang="es-ES" sz="1800" dirty="0"/>
              <a:t> (</a:t>
            </a:r>
            <a:r>
              <a:rPr lang="es-ES" sz="1800" dirty="0" err="1"/>
              <a:t>Representational</a:t>
            </a:r>
            <a:r>
              <a:rPr lang="es-ES" sz="1800" dirty="0"/>
              <a:t> </a:t>
            </a:r>
            <a:r>
              <a:rPr lang="es-ES" sz="1800" dirty="0" err="1"/>
              <a:t>State</a:t>
            </a:r>
            <a:r>
              <a:rPr lang="es-ES" sz="1800" dirty="0"/>
              <a:t> Transfer) es un estilo de arquitectura para diseñar aplicaciones en la red.</a:t>
            </a:r>
          </a:p>
          <a:p>
            <a:pPr lvl="1"/>
            <a:r>
              <a:rPr lang="es-ES" sz="1600" dirty="0"/>
              <a:t>Cada petición HTTP contiene toda la información necesaria para ejecutarla, lo que permite que ni cliente ni servidor necesiten recordar ningún estado previo para satisfacerla.</a:t>
            </a:r>
          </a:p>
          <a:p>
            <a:pPr lvl="1"/>
            <a:r>
              <a:rPr lang="es-ES" sz="1600" dirty="0"/>
              <a:t>Se compone de una lista de reglas que se deben cumplir en el diseño de la arquitectura de una API.</a:t>
            </a:r>
          </a:p>
          <a:p>
            <a:pPr lvl="1"/>
            <a:r>
              <a:rPr lang="es-ES" sz="1600" dirty="0"/>
              <a:t>Hablaremos de servicios web </a:t>
            </a:r>
            <a:r>
              <a:rPr lang="es-ES" sz="1600" dirty="0" err="1"/>
              <a:t>restful</a:t>
            </a:r>
            <a:r>
              <a:rPr lang="es-ES" sz="1600" dirty="0"/>
              <a:t> si cumplen la arquitectura REST (</a:t>
            </a:r>
            <a:r>
              <a:rPr lang="es-ES" sz="1600" dirty="0" err="1"/>
              <a:t>restful</a:t>
            </a:r>
            <a:r>
              <a:rPr lang="es-ES" sz="1600" dirty="0"/>
              <a:t> = adjetivo; </a:t>
            </a:r>
            <a:r>
              <a:rPr lang="es-ES" sz="1600" dirty="0" err="1"/>
              <a:t>rest</a:t>
            </a:r>
            <a:r>
              <a:rPr lang="es-ES" sz="1600" dirty="0"/>
              <a:t> = nombre)</a:t>
            </a:r>
          </a:p>
          <a:p>
            <a:endParaRPr lang="en-ES" dirty="0"/>
          </a:p>
        </p:txBody>
      </p:sp>
    </p:spTree>
    <p:extLst>
      <p:ext uri="{BB962C8B-B14F-4D97-AF65-F5344CB8AC3E}">
        <p14:creationId xmlns:p14="http://schemas.microsoft.com/office/powerpoint/2010/main" val="445168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7014104" cy="651610"/>
          </a:xfrm>
        </p:spPr>
        <p:txBody>
          <a:bodyPr/>
          <a:lstStyle/>
          <a:p>
            <a:r>
              <a:rPr lang="en-US" dirty="0"/>
              <a:t>¿</a:t>
            </a:r>
            <a:r>
              <a:rPr lang="en-US" dirty="0" err="1"/>
              <a:t>Qué</a:t>
            </a:r>
            <a:r>
              <a:rPr lang="en-US" dirty="0"/>
              <a:t> es un API REST?</a:t>
            </a:r>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Funcionamiento</a:t>
            </a:r>
            <a:r>
              <a:rPr lang="en-US" dirty="0"/>
              <a:t> </a:t>
            </a:r>
            <a:r>
              <a:rPr lang="en-US" dirty="0" err="1"/>
              <a:t>basado</a:t>
            </a:r>
            <a:r>
              <a:rPr lang="en-US" dirty="0"/>
              <a:t> </a:t>
            </a:r>
            <a:r>
              <a:rPr lang="en-US" dirty="0" err="1"/>
              <a:t>en</a:t>
            </a:r>
            <a:r>
              <a:rPr lang="en-US" dirty="0"/>
              <a:t> </a:t>
            </a:r>
            <a:r>
              <a:rPr lang="en-US" dirty="0" err="1"/>
              <a:t>protocolo</a:t>
            </a:r>
            <a:r>
              <a:rPr lang="en-US" dirty="0"/>
              <a:t> Http</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1400" dirty="0"/>
              <a:t>Las llamadas al API se implementan como peticiones HTTP</a:t>
            </a:r>
          </a:p>
          <a:p>
            <a:r>
              <a:rPr lang="es-ES" sz="1400" dirty="0"/>
              <a:t>La URL representa el recurso al que queremos acceder</a:t>
            </a:r>
          </a:p>
          <a:p>
            <a:pPr lvl="1"/>
            <a:r>
              <a:rPr lang="es-ES" sz="1000" dirty="0"/>
              <a:t>https://reqres.in/api/users/3</a:t>
            </a:r>
          </a:p>
          <a:p>
            <a:r>
              <a:rPr lang="es-ES" sz="1400" dirty="0"/>
              <a:t>El verbo HTTP representa la acción</a:t>
            </a:r>
          </a:p>
          <a:p>
            <a:pPr lvl="1"/>
            <a:r>
              <a:rPr lang="es-ES" sz="1000" dirty="0"/>
              <a:t>GET, POST, PUT, DELETE</a:t>
            </a:r>
          </a:p>
          <a:p>
            <a:r>
              <a:rPr lang="es-ES" sz="1400" dirty="0"/>
              <a:t>El código de estado representa el resultado devuelto por el API</a:t>
            </a:r>
          </a:p>
          <a:p>
            <a:pPr lvl="1"/>
            <a:r>
              <a:rPr lang="es-ES" sz="1000" dirty="0"/>
              <a:t>200 (OK), 201 (CREATED), 404 (NOT FOUND), 500 (INTERNAL SERVER ERROR)</a:t>
            </a:r>
          </a:p>
          <a:p>
            <a:r>
              <a:rPr lang="es-ES" sz="1400" dirty="0"/>
              <a:t>Los datos que devuelve el API junto con el código de respuesta suele estar en formato JSON o XML</a:t>
            </a:r>
          </a:p>
          <a:p>
            <a:endParaRPr lang="en-ES" dirty="0"/>
          </a:p>
        </p:txBody>
      </p:sp>
      <p:pic>
        <p:nvPicPr>
          <p:cNvPr id="2" name="object 4">
            <a:extLst>
              <a:ext uri="{FF2B5EF4-FFF2-40B4-BE49-F238E27FC236}">
                <a16:creationId xmlns:a16="http://schemas.microsoft.com/office/drawing/2014/main" id="{64509DB6-B596-029F-5848-EC683E9EADDC}"/>
              </a:ext>
            </a:extLst>
          </p:cNvPr>
          <p:cNvPicPr>
            <a:picLocks noGrp="1"/>
          </p:cNvPicPr>
          <p:nvPr>
            <p:ph type="pic" sz="quarter" idx="15"/>
          </p:nvPr>
        </p:nvPicPr>
        <p:blipFill>
          <a:blip r:embed="rId2" cstate="print"/>
          <a:stretch>
            <a:fillRect/>
          </a:stretch>
        </p:blipFill>
        <p:spPr>
          <a:xfrm>
            <a:off x="6434500" y="3472433"/>
            <a:ext cx="5247154" cy="1879192"/>
          </a:xfrm>
          <a:prstGeom prst="rect">
            <a:avLst/>
          </a:prstGeom>
        </p:spPr>
      </p:pic>
    </p:spTree>
    <p:extLst>
      <p:ext uri="{BB962C8B-B14F-4D97-AF65-F5344CB8AC3E}">
        <p14:creationId xmlns:p14="http://schemas.microsoft.com/office/powerpoint/2010/main" val="638921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7014104" cy="651610"/>
          </a:xfrm>
        </p:spPr>
        <p:txBody>
          <a:bodyPr/>
          <a:lstStyle/>
          <a:p>
            <a:r>
              <a:rPr lang="en-US" dirty="0"/>
              <a:t>¿</a:t>
            </a:r>
            <a:r>
              <a:rPr lang="en-US" dirty="0" err="1"/>
              <a:t>Qué</a:t>
            </a:r>
            <a:r>
              <a:rPr lang="en-US" dirty="0"/>
              <a:t> es un API REST?</a:t>
            </a:r>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Las </a:t>
            </a:r>
            <a:r>
              <a:rPr lang="en-US" dirty="0" err="1"/>
              <a:t>reglas</a:t>
            </a:r>
            <a:r>
              <a:rPr lang="en-US" dirty="0"/>
              <a:t> que </a:t>
            </a:r>
            <a:r>
              <a:rPr lang="en-US" dirty="0" err="1"/>
              <a:t>debe</a:t>
            </a:r>
            <a:r>
              <a:rPr lang="en-US" dirty="0"/>
              <a:t> </a:t>
            </a:r>
            <a:r>
              <a:rPr lang="en-US" dirty="0" err="1"/>
              <a:t>cumplir</a:t>
            </a:r>
            <a:r>
              <a:rPr lang="en-US" dirty="0"/>
              <a:t> </a:t>
            </a:r>
            <a:r>
              <a:rPr lang="en-US" dirty="0" err="1"/>
              <a:t>una</a:t>
            </a:r>
            <a:r>
              <a:rPr lang="en-US" dirty="0"/>
              <a:t> </a:t>
            </a:r>
            <a:r>
              <a:rPr lang="en-US" dirty="0" err="1"/>
              <a:t>arquitectura</a:t>
            </a:r>
            <a:r>
              <a:rPr lang="en-US" dirty="0"/>
              <a:t> REST</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a:t>Interfaz uniforme</a:t>
            </a:r>
          </a:p>
          <a:p>
            <a:r>
              <a:rPr lang="es-ES" sz="2000" dirty="0"/>
              <a:t>Peticiones sin estado</a:t>
            </a:r>
          </a:p>
          <a:p>
            <a:r>
              <a:rPr lang="es-ES" sz="2000" dirty="0" err="1"/>
              <a:t>Cacheable</a:t>
            </a:r>
            <a:endParaRPr lang="es-ES" sz="2000" dirty="0"/>
          </a:p>
          <a:p>
            <a:r>
              <a:rPr lang="es-ES" sz="2000" dirty="0"/>
              <a:t>Separación entre cliente y servidor</a:t>
            </a:r>
          </a:p>
        </p:txBody>
      </p:sp>
      <p:pic>
        <p:nvPicPr>
          <p:cNvPr id="11" name="object 4">
            <a:extLst>
              <a:ext uri="{FF2B5EF4-FFF2-40B4-BE49-F238E27FC236}">
                <a16:creationId xmlns:a16="http://schemas.microsoft.com/office/drawing/2014/main" id="{C525EDB3-34DD-CB6C-F661-3BFF37B360BB}"/>
              </a:ext>
            </a:extLst>
          </p:cNvPr>
          <p:cNvPicPr>
            <a:picLocks noGrp="1"/>
          </p:cNvPicPr>
          <p:nvPr>
            <p:ph type="pic" sz="quarter" idx="15"/>
          </p:nvPr>
        </p:nvPicPr>
        <p:blipFill>
          <a:blip r:embed="rId2" cstate="print"/>
          <a:stretch>
            <a:fillRect/>
          </a:stretch>
        </p:blipFill>
        <p:spPr>
          <a:xfrm>
            <a:off x="6516896" y="3974368"/>
            <a:ext cx="5280173" cy="1042907"/>
          </a:xfrm>
          <a:prstGeom prst="rect">
            <a:avLst/>
          </a:prstGeom>
        </p:spPr>
      </p:pic>
    </p:spTree>
    <p:extLst>
      <p:ext uri="{BB962C8B-B14F-4D97-AF65-F5344CB8AC3E}">
        <p14:creationId xmlns:p14="http://schemas.microsoft.com/office/powerpoint/2010/main" val="740103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CBA550F-9C30-88FA-57C9-6D3F204701CE}"/>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p:txBody>
      </p:sp>
      <p:sp>
        <p:nvSpPr>
          <p:cNvPr id="3" name="Marcador de texto 2">
            <a:extLst>
              <a:ext uri="{FF2B5EF4-FFF2-40B4-BE49-F238E27FC236}">
                <a16:creationId xmlns:a16="http://schemas.microsoft.com/office/drawing/2014/main" id="{823234B9-060F-356C-46C0-6F11A57A34E4}"/>
              </a:ext>
            </a:extLst>
          </p:cNvPr>
          <p:cNvSpPr>
            <a:spLocks noGrp="1"/>
          </p:cNvSpPr>
          <p:nvPr>
            <p:ph type="body" sz="quarter" idx="13"/>
          </p:nvPr>
        </p:nvSpPr>
        <p:spPr/>
        <p:txBody>
          <a:bodyPr/>
          <a:lstStyle/>
          <a:p>
            <a:r>
              <a:rPr lang="en-US" dirty="0" err="1"/>
              <a:t>Interfaz</a:t>
            </a:r>
            <a:r>
              <a:rPr lang="en-US" dirty="0"/>
              <a:t> </a:t>
            </a:r>
            <a:r>
              <a:rPr lang="en-US" dirty="0" err="1"/>
              <a:t>uniforme</a:t>
            </a:r>
            <a:endParaRPr lang="es-ES" dirty="0"/>
          </a:p>
        </p:txBody>
      </p:sp>
      <p:sp>
        <p:nvSpPr>
          <p:cNvPr id="4" name="Marcador de texto 3">
            <a:extLst>
              <a:ext uri="{FF2B5EF4-FFF2-40B4-BE49-F238E27FC236}">
                <a16:creationId xmlns:a16="http://schemas.microsoft.com/office/drawing/2014/main" id="{E12CAA77-A973-DB1B-A746-3A3BD9CE72C7}"/>
              </a:ext>
            </a:extLst>
          </p:cNvPr>
          <p:cNvSpPr>
            <a:spLocks noGrp="1"/>
          </p:cNvSpPr>
          <p:nvPr>
            <p:ph type="body" sz="quarter" idx="14"/>
          </p:nvPr>
        </p:nvSpPr>
        <p:spPr>
          <a:xfrm>
            <a:off x="911225" y="3122645"/>
            <a:ext cx="5040313" cy="3222593"/>
          </a:xfrm>
        </p:spPr>
        <p:txBody>
          <a:bodyPr/>
          <a:lstStyle/>
          <a:p>
            <a:r>
              <a:rPr lang="es-ES" sz="1600" dirty="0"/>
              <a:t>La interfaz de basa en recursos</a:t>
            </a:r>
          </a:p>
          <a:p>
            <a:pPr lvl="1"/>
            <a:r>
              <a:rPr lang="es-ES" sz="1200" dirty="0"/>
              <a:t>El recurso Empleado (Id, Nombre, Apellido)</a:t>
            </a:r>
          </a:p>
          <a:p>
            <a:r>
              <a:rPr lang="es-ES" sz="1600" dirty="0"/>
              <a:t>El servidor manda los datos en el formato que le pidan (</a:t>
            </a:r>
            <a:r>
              <a:rPr lang="es-ES" sz="1600" dirty="0" err="1"/>
              <a:t>json</a:t>
            </a:r>
            <a:r>
              <a:rPr lang="es-ES" sz="1600" dirty="0"/>
              <a:t>, </a:t>
            </a:r>
            <a:r>
              <a:rPr lang="es-ES" sz="1600" dirty="0" err="1"/>
              <a:t>xml</a:t>
            </a:r>
            <a:r>
              <a:rPr lang="es-ES" sz="1600" dirty="0"/>
              <a:t>...)</a:t>
            </a:r>
          </a:p>
          <a:p>
            <a:pPr lvl="1"/>
            <a:r>
              <a:rPr lang="es-ES" sz="1200" dirty="0"/>
              <a:t>Nunca se envían estructuras internas (BBDD por ejemplo)</a:t>
            </a:r>
          </a:p>
          <a:p>
            <a:r>
              <a:rPr lang="es-ES" sz="1600" dirty="0"/>
              <a:t>La información del recurso que le llega el cliente podrá ser utilizado en otras operaciones</a:t>
            </a:r>
          </a:p>
          <a:p>
            <a:pPr lvl="1"/>
            <a:r>
              <a:rPr lang="es-ES" sz="1200" dirty="0"/>
              <a:t>Si se tienen permisos</a:t>
            </a:r>
          </a:p>
          <a:p>
            <a:r>
              <a:rPr lang="es-ES" sz="1600" dirty="0"/>
              <a:t>Procurar una API sencilla y jerárquica</a:t>
            </a:r>
          </a:p>
          <a:p>
            <a:r>
              <a:rPr lang="es-ES" sz="1600" dirty="0"/>
              <a:t>Nomenclatura de los recursos habitualmente en plural</a:t>
            </a:r>
          </a:p>
          <a:p>
            <a:endParaRPr lang="es-ES" dirty="0"/>
          </a:p>
        </p:txBody>
      </p:sp>
      <p:pic>
        <p:nvPicPr>
          <p:cNvPr id="6" name="object 2">
            <a:extLst>
              <a:ext uri="{FF2B5EF4-FFF2-40B4-BE49-F238E27FC236}">
                <a16:creationId xmlns:a16="http://schemas.microsoft.com/office/drawing/2014/main" id="{53F69EDF-5E20-0765-FB6F-B04DED6F2A3C}"/>
              </a:ext>
            </a:extLst>
          </p:cNvPr>
          <p:cNvPicPr>
            <a:picLocks noGrp="1"/>
          </p:cNvPicPr>
          <p:nvPr>
            <p:ph type="pic" sz="quarter" idx="15"/>
          </p:nvPr>
        </p:nvPicPr>
        <p:blipFill>
          <a:blip r:embed="rId2" cstate="print"/>
          <a:stretch>
            <a:fillRect/>
          </a:stretch>
        </p:blipFill>
        <p:spPr>
          <a:xfrm>
            <a:off x="6240464" y="3122645"/>
            <a:ext cx="5375687" cy="1543514"/>
          </a:xfrm>
          <a:prstGeom prst="rect">
            <a:avLst/>
          </a:prstGeom>
        </p:spPr>
      </p:pic>
    </p:spTree>
    <p:extLst>
      <p:ext uri="{BB962C8B-B14F-4D97-AF65-F5344CB8AC3E}">
        <p14:creationId xmlns:p14="http://schemas.microsoft.com/office/powerpoint/2010/main" val="1736096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1D04447-C4CB-603F-C478-D92ED3FE044F}"/>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p:txBody>
      </p:sp>
      <p:sp>
        <p:nvSpPr>
          <p:cNvPr id="3" name="Marcador de texto 2">
            <a:extLst>
              <a:ext uri="{FF2B5EF4-FFF2-40B4-BE49-F238E27FC236}">
                <a16:creationId xmlns:a16="http://schemas.microsoft.com/office/drawing/2014/main" id="{39F2C78F-8782-C3F1-90AA-A2DE92C7BD38}"/>
              </a:ext>
            </a:extLst>
          </p:cNvPr>
          <p:cNvSpPr>
            <a:spLocks noGrp="1"/>
          </p:cNvSpPr>
          <p:nvPr>
            <p:ph type="body" sz="quarter" idx="13"/>
          </p:nvPr>
        </p:nvSpPr>
        <p:spPr>
          <a:xfrm>
            <a:off x="911225" y="2521359"/>
            <a:ext cx="10197058" cy="651610"/>
          </a:xfrm>
        </p:spPr>
        <p:txBody>
          <a:bodyPr/>
          <a:lstStyle/>
          <a:p>
            <a:r>
              <a:rPr lang="en-US" dirty="0" err="1"/>
              <a:t>Peticiones</a:t>
            </a:r>
            <a:r>
              <a:rPr lang="en-US" dirty="0"/>
              <a:t> sin </a:t>
            </a:r>
            <a:r>
              <a:rPr lang="en-US" dirty="0" err="1"/>
              <a:t>estado</a:t>
            </a:r>
            <a:r>
              <a:rPr lang="en-US" dirty="0"/>
              <a:t>: El </a:t>
            </a:r>
            <a:r>
              <a:rPr lang="en-US" dirty="0" err="1"/>
              <a:t>protocolo</a:t>
            </a:r>
            <a:r>
              <a:rPr lang="en-US" dirty="0"/>
              <a:t> Http es un </a:t>
            </a:r>
            <a:r>
              <a:rPr lang="en-US" dirty="0" err="1"/>
              <a:t>protocolo</a:t>
            </a:r>
            <a:r>
              <a:rPr lang="en-US" dirty="0"/>
              <a:t> sin </a:t>
            </a:r>
            <a:r>
              <a:rPr lang="en-US" dirty="0" err="1"/>
              <a:t>estado</a:t>
            </a:r>
            <a:endParaRPr lang="es-ES" dirty="0"/>
          </a:p>
        </p:txBody>
      </p:sp>
      <p:sp>
        <p:nvSpPr>
          <p:cNvPr id="4" name="Marcador de texto 3">
            <a:extLst>
              <a:ext uri="{FF2B5EF4-FFF2-40B4-BE49-F238E27FC236}">
                <a16:creationId xmlns:a16="http://schemas.microsoft.com/office/drawing/2014/main" id="{16C5D842-13DE-7226-4E62-04BD06665A54}"/>
              </a:ext>
            </a:extLst>
          </p:cNvPr>
          <p:cNvSpPr>
            <a:spLocks noGrp="1"/>
          </p:cNvSpPr>
          <p:nvPr>
            <p:ph type="body" sz="quarter" idx="14"/>
          </p:nvPr>
        </p:nvSpPr>
        <p:spPr>
          <a:xfrm>
            <a:off x="911225" y="3079102"/>
            <a:ext cx="10197058" cy="3266136"/>
          </a:xfrm>
        </p:spPr>
        <p:txBody>
          <a:bodyPr/>
          <a:lstStyle/>
          <a:p>
            <a:pPr marL="1384300" lvl="1" indent="-457200">
              <a:lnSpc>
                <a:spcPct val="100000"/>
              </a:lnSpc>
              <a:spcBef>
                <a:spcPts val="409"/>
              </a:spcBef>
              <a:buClr>
                <a:srgbClr val="00B5F0"/>
              </a:buClr>
              <a:buAutoNum type="arabicPeriod"/>
              <a:tabLst>
                <a:tab pos="926465" algn="l"/>
                <a:tab pos="927100" algn="l"/>
              </a:tabLst>
            </a:pPr>
            <a:r>
              <a:rPr lang="es-ES" sz="1600" spc="210" dirty="0">
                <a:solidFill>
                  <a:srgbClr val="041C2C"/>
                </a:solidFill>
                <a:latin typeface="Calibri"/>
                <a:cs typeface="Calibri"/>
              </a:rPr>
              <a:t>GET</a:t>
            </a:r>
            <a:r>
              <a:rPr lang="es-ES" sz="1600" spc="90" dirty="0">
                <a:solidFill>
                  <a:srgbClr val="041C2C"/>
                </a:solidFill>
                <a:latin typeface="Calibri"/>
                <a:cs typeface="Calibri"/>
              </a:rPr>
              <a:t> </a:t>
            </a:r>
            <a:r>
              <a:rPr lang="es-ES" sz="1600" spc="114" dirty="0">
                <a:solidFill>
                  <a:srgbClr val="041C2C"/>
                </a:solidFill>
                <a:latin typeface="Calibri"/>
                <a:cs typeface="Calibri"/>
              </a:rPr>
              <a:t>{</a:t>
            </a:r>
            <a:r>
              <a:rPr lang="es-ES" sz="1600" spc="114" dirty="0" err="1">
                <a:solidFill>
                  <a:srgbClr val="041C2C"/>
                </a:solidFill>
                <a:latin typeface="Calibri"/>
                <a:cs typeface="Calibri"/>
              </a:rPr>
              <a:t>baseurl</a:t>
            </a:r>
            <a:r>
              <a:rPr lang="es-ES" sz="1600" spc="114" dirty="0">
                <a:solidFill>
                  <a:srgbClr val="041C2C"/>
                </a:solidFill>
                <a:latin typeface="Calibri"/>
                <a:cs typeface="Calibri"/>
              </a:rPr>
              <a:t>}/</a:t>
            </a:r>
            <a:r>
              <a:rPr lang="es-ES" sz="1600" spc="114" dirty="0" err="1">
                <a:solidFill>
                  <a:srgbClr val="041C2C"/>
                </a:solidFill>
                <a:latin typeface="Calibri"/>
                <a:cs typeface="Calibri"/>
              </a:rPr>
              <a:t>customers</a:t>
            </a:r>
            <a:r>
              <a:rPr lang="es-ES" sz="1600" spc="114" dirty="0">
                <a:solidFill>
                  <a:srgbClr val="041C2C"/>
                </a:solidFill>
                <a:latin typeface="Calibri"/>
                <a:cs typeface="Calibri"/>
              </a:rPr>
              <a:t>/1234/</a:t>
            </a:r>
            <a:r>
              <a:rPr lang="es-ES" sz="1600" spc="114" dirty="0" err="1">
                <a:solidFill>
                  <a:srgbClr val="041C2C"/>
                </a:solidFill>
                <a:latin typeface="Calibri"/>
                <a:cs typeface="Calibri"/>
              </a:rPr>
              <a:t>invoices</a:t>
            </a:r>
            <a:r>
              <a:rPr lang="es-ES" sz="1600" spc="160" dirty="0">
                <a:solidFill>
                  <a:srgbClr val="041C2C"/>
                </a:solidFill>
                <a:latin typeface="Calibri"/>
                <a:cs typeface="Calibri"/>
              </a:rPr>
              <a:t> </a:t>
            </a:r>
            <a:r>
              <a:rPr lang="es-ES" sz="1600" spc="110" dirty="0">
                <a:solidFill>
                  <a:srgbClr val="041C2C"/>
                </a:solidFill>
                <a:latin typeface="Calibri"/>
                <a:cs typeface="Calibri"/>
              </a:rPr>
              <a:t>=&gt;</a:t>
            </a:r>
            <a:r>
              <a:rPr lang="es-ES" sz="1600" spc="100" dirty="0">
                <a:solidFill>
                  <a:srgbClr val="041C2C"/>
                </a:solidFill>
                <a:latin typeface="Calibri"/>
                <a:cs typeface="Calibri"/>
              </a:rPr>
              <a:t> </a:t>
            </a:r>
            <a:r>
              <a:rPr lang="es-ES" sz="1600" spc="125" dirty="0">
                <a:solidFill>
                  <a:srgbClr val="041C2C"/>
                </a:solidFill>
                <a:latin typeface="Calibri"/>
                <a:cs typeface="Calibri"/>
              </a:rPr>
              <a:t>200,</a:t>
            </a:r>
            <a:r>
              <a:rPr lang="es-ES" sz="1600" spc="110" dirty="0">
                <a:solidFill>
                  <a:srgbClr val="041C2C"/>
                </a:solidFill>
                <a:latin typeface="Calibri"/>
                <a:cs typeface="Calibri"/>
              </a:rPr>
              <a:t> </a:t>
            </a:r>
            <a:r>
              <a:rPr lang="es-ES" sz="1600" spc="95" dirty="0" err="1">
                <a:solidFill>
                  <a:srgbClr val="041C2C"/>
                </a:solidFill>
                <a:latin typeface="Calibri"/>
                <a:cs typeface="Calibri"/>
              </a:rPr>
              <a:t>json</a:t>
            </a:r>
            <a:r>
              <a:rPr lang="es-ES" sz="1600" spc="95" dirty="0">
                <a:solidFill>
                  <a:srgbClr val="041C2C"/>
                </a:solidFill>
                <a:latin typeface="Calibri"/>
                <a:cs typeface="Calibri"/>
              </a:rPr>
              <a:t>:</a:t>
            </a:r>
            <a:r>
              <a:rPr lang="es-ES" sz="1600" spc="105" dirty="0">
                <a:solidFill>
                  <a:srgbClr val="041C2C"/>
                </a:solidFill>
                <a:latin typeface="Calibri"/>
                <a:cs typeface="Calibri"/>
              </a:rPr>
              <a:t> </a:t>
            </a:r>
            <a:r>
              <a:rPr lang="es-ES" sz="1600" spc="75" dirty="0">
                <a:solidFill>
                  <a:srgbClr val="041C2C"/>
                </a:solidFill>
                <a:latin typeface="Calibri"/>
                <a:cs typeface="Calibri"/>
              </a:rPr>
              <a:t>[2345,</a:t>
            </a:r>
            <a:r>
              <a:rPr lang="es-ES" sz="1600" spc="105" dirty="0">
                <a:solidFill>
                  <a:srgbClr val="041C2C"/>
                </a:solidFill>
                <a:latin typeface="Calibri"/>
                <a:cs typeface="Calibri"/>
              </a:rPr>
              <a:t> </a:t>
            </a:r>
            <a:r>
              <a:rPr lang="es-ES" sz="1600" spc="100" dirty="0">
                <a:solidFill>
                  <a:srgbClr val="041C2C"/>
                </a:solidFill>
                <a:latin typeface="Calibri"/>
                <a:cs typeface="Calibri"/>
              </a:rPr>
              <a:t>2346,</a:t>
            </a:r>
            <a:r>
              <a:rPr lang="es-ES" sz="1600" spc="105" dirty="0">
                <a:solidFill>
                  <a:srgbClr val="041C2C"/>
                </a:solidFill>
                <a:latin typeface="Calibri"/>
                <a:cs typeface="Calibri"/>
              </a:rPr>
              <a:t> </a:t>
            </a:r>
            <a:r>
              <a:rPr lang="es-ES" sz="1600" spc="100" dirty="0">
                <a:solidFill>
                  <a:srgbClr val="041C2C"/>
                </a:solidFill>
                <a:latin typeface="Calibri"/>
                <a:cs typeface="Calibri"/>
              </a:rPr>
              <a:t>2347]</a:t>
            </a:r>
            <a:endParaRPr lang="es-ES" sz="1600" dirty="0">
              <a:latin typeface="Calibri"/>
              <a:cs typeface="Calibri"/>
            </a:endParaRPr>
          </a:p>
          <a:p>
            <a:pPr marL="1384300" lvl="1" indent="-457200">
              <a:lnSpc>
                <a:spcPct val="100000"/>
              </a:lnSpc>
              <a:spcBef>
                <a:spcPts val="315"/>
              </a:spcBef>
              <a:buClr>
                <a:srgbClr val="00B5F0"/>
              </a:buClr>
              <a:buAutoNum type="arabicPeriod"/>
              <a:tabLst>
                <a:tab pos="926465" algn="l"/>
                <a:tab pos="927100" algn="l"/>
              </a:tabLst>
            </a:pPr>
            <a:r>
              <a:rPr lang="es-ES" sz="1600" spc="254" dirty="0">
                <a:solidFill>
                  <a:srgbClr val="041C2C"/>
                </a:solidFill>
                <a:latin typeface="Calibri"/>
                <a:cs typeface="Calibri"/>
              </a:rPr>
              <a:t>DELETE</a:t>
            </a:r>
            <a:r>
              <a:rPr lang="es-ES" sz="1600" spc="100" dirty="0">
                <a:solidFill>
                  <a:srgbClr val="041C2C"/>
                </a:solidFill>
                <a:latin typeface="Calibri"/>
                <a:cs typeface="Calibri"/>
              </a:rPr>
              <a:t> </a:t>
            </a:r>
            <a:r>
              <a:rPr lang="es-ES" sz="1600" spc="114" dirty="0">
                <a:solidFill>
                  <a:srgbClr val="041C2C"/>
                </a:solidFill>
                <a:latin typeface="Calibri"/>
                <a:cs typeface="Calibri"/>
              </a:rPr>
              <a:t>{</a:t>
            </a:r>
            <a:r>
              <a:rPr lang="es-ES" sz="1600" spc="114" dirty="0" err="1">
                <a:solidFill>
                  <a:srgbClr val="041C2C"/>
                </a:solidFill>
                <a:latin typeface="Calibri"/>
                <a:cs typeface="Calibri"/>
              </a:rPr>
              <a:t>baseurl</a:t>
            </a:r>
            <a:r>
              <a:rPr lang="es-ES" sz="1600" spc="114" dirty="0">
                <a:solidFill>
                  <a:srgbClr val="041C2C"/>
                </a:solidFill>
                <a:latin typeface="Calibri"/>
                <a:cs typeface="Calibri"/>
              </a:rPr>
              <a:t>}/</a:t>
            </a:r>
            <a:r>
              <a:rPr lang="es-ES" sz="1600" spc="114" dirty="0" err="1">
                <a:solidFill>
                  <a:srgbClr val="041C2C"/>
                </a:solidFill>
                <a:latin typeface="Calibri"/>
                <a:cs typeface="Calibri"/>
              </a:rPr>
              <a:t>customers</a:t>
            </a:r>
            <a:r>
              <a:rPr lang="es-ES" sz="1600" spc="114" dirty="0">
                <a:solidFill>
                  <a:srgbClr val="041C2C"/>
                </a:solidFill>
                <a:latin typeface="Calibri"/>
                <a:cs typeface="Calibri"/>
              </a:rPr>
              <a:t>/1234/</a:t>
            </a:r>
            <a:r>
              <a:rPr lang="es-ES" sz="1600" spc="114" dirty="0" err="1">
                <a:solidFill>
                  <a:srgbClr val="041C2C"/>
                </a:solidFill>
                <a:latin typeface="Calibri"/>
                <a:cs typeface="Calibri"/>
              </a:rPr>
              <a:t>invoces</a:t>
            </a:r>
            <a:r>
              <a:rPr lang="es-ES" sz="1600" spc="114" dirty="0">
                <a:solidFill>
                  <a:srgbClr val="041C2C"/>
                </a:solidFill>
                <a:latin typeface="Calibri"/>
                <a:cs typeface="Calibri"/>
              </a:rPr>
              <a:t>/2345</a:t>
            </a:r>
            <a:r>
              <a:rPr lang="es-ES" sz="1600" spc="125" dirty="0">
                <a:solidFill>
                  <a:srgbClr val="041C2C"/>
                </a:solidFill>
                <a:latin typeface="Calibri"/>
                <a:cs typeface="Calibri"/>
              </a:rPr>
              <a:t> </a:t>
            </a:r>
            <a:r>
              <a:rPr lang="es-ES" sz="1600" spc="110" dirty="0">
                <a:solidFill>
                  <a:srgbClr val="041C2C"/>
                </a:solidFill>
                <a:latin typeface="Calibri"/>
                <a:cs typeface="Calibri"/>
              </a:rPr>
              <a:t>=&gt;</a:t>
            </a:r>
            <a:r>
              <a:rPr lang="es-ES" sz="1600" spc="100" dirty="0">
                <a:solidFill>
                  <a:srgbClr val="041C2C"/>
                </a:solidFill>
                <a:latin typeface="Calibri"/>
                <a:cs typeface="Calibri"/>
              </a:rPr>
              <a:t> </a:t>
            </a:r>
            <a:r>
              <a:rPr lang="es-ES" sz="1600" spc="165" dirty="0">
                <a:solidFill>
                  <a:srgbClr val="041C2C"/>
                </a:solidFill>
                <a:latin typeface="Calibri"/>
                <a:cs typeface="Calibri"/>
              </a:rPr>
              <a:t>200</a:t>
            </a:r>
          </a:p>
          <a:p>
            <a:pPr marL="927100" indent="-457200">
              <a:lnSpc>
                <a:spcPct val="100000"/>
              </a:lnSpc>
              <a:spcBef>
                <a:spcPts val="315"/>
              </a:spcBef>
              <a:buClr>
                <a:srgbClr val="00B5F0"/>
              </a:buClr>
              <a:buAutoNum type="arabicPeriod"/>
              <a:tabLst>
                <a:tab pos="926465" algn="l"/>
                <a:tab pos="927100" algn="l"/>
              </a:tabLst>
            </a:pPr>
            <a:endParaRPr lang="es-ES" sz="2000" spc="165" dirty="0">
              <a:solidFill>
                <a:srgbClr val="041C2C"/>
              </a:solidFill>
              <a:latin typeface="Calibri"/>
              <a:cs typeface="Calibri"/>
            </a:endParaRPr>
          </a:p>
          <a:p>
            <a:pPr marL="927100" indent="-457200">
              <a:lnSpc>
                <a:spcPct val="100000"/>
              </a:lnSpc>
              <a:spcBef>
                <a:spcPts val="315"/>
              </a:spcBef>
              <a:buClr>
                <a:srgbClr val="00B5F0"/>
              </a:buClr>
              <a:tabLst>
                <a:tab pos="926465" algn="l"/>
                <a:tab pos="927100" algn="l"/>
              </a:tabLst>
            </a:pPr>
            <a:r>
              <a:rPr lang="es-ES" sz="1800" dirty="0"/>
              <a:t>En la segunda petición hemos tenido que indicar el identificador del recurso que venía en la primera petición</a:t>
            </a:r>
          </a:p>
          <a:p>
            <a:pPr marL="927100" indent="-457200">
              <a:lnSpc>
                <a:spcPct val="100000"/>
              </a:lnSpc>
              <a:spcBef>
                <a:spcPts val="315"/>
              </a:spcBef>
              <a:buClr>
                <a:srgbClr val="00B5F0"/>
              </a:buClr>
              <a:tabLst>
                <a:tab pos="926465" algn="l"/>
                <a:tab pos="927100" algn="l"/>
              </a:tabLst>
            </a:pPr>
            <a:r>
              <a:rPr lang="es-ES" sz="1800" dirty="0"/>
              <a:t>El servidor no guardaba los datos de la consulta previa que tenía el cliente en particular</a:t>
            </a:r>
          </a:p>
          <a:p>
            <a:pPr marL="927100" indent="-457200">
              <a:lnSpc>
                <a:spcPct val="100000"/>
              </a:lnSpc>
              <a:spcBef>
                <a:spcPts val="315"/>
              </a:spcBef>
              <a:buClr>
                <a:srgbClr val="00B5F0"/>
              </a:buClr>
              <a:tabLst>
                <a:tab pos="926465" algn="l"/>
                <a:tab pos="927100" algn="l"/>
              </a:tabLst>
            </a:pPr>
            <a:r>
              <a:rPr lang="es-ES" sz="1800" dirty="0"/>
              <a:t>Después de borrar el recurso un GET a la </a:t>
            </a:r>
            <a:r>
              <a:rPr lang="es-ES" sz="1800" dirty="0" err="1"/>
              <a:t>invoice</a:t>
            </a:r>
            <a:r>
              <a:rPr lang="es-ES" sz="1800" dirty="0"/>
              <a:t> 2345 dará error, ya que ¡no existe el recurso!</a:t>
            </a:r>
          </a:p>
          <a:p>
            <a:pPr marL="469900" indent="0">
              <a:lnSpc>
                <a:spcPct val="100000"/>
              </a:lnSpc>
              <a:spcBef>
                <a:spcPts val="315"/>
              </a:spcBef>
              <a:buClr>
                <a:srgbClr val="00B5F0"/>
              </a:buClr>
              <a:buNone/>
              <a:tabLst>
                <a:tab pos="926465" algn="l"/>
                <a:tab pos="927100" algn="l"/>
              </a:tabLst>
            </a:pPr>
            <a:endParaRPr lang="es-ES" sz="2000" dirty="0">
              <a:latin typeface="Calibri"/>
              <a:cs typeface="Calibri"/>
            </a:endParaRPr>
          </a:p>
          <a:p>
            <a:endParaRPr lang="es-ES" dirty="0"/>
          </a:p>
        </p:txBody>
      </p:sp>
    </p:spTree>
    <p:extLst>
      <p:ext uri="{BB962C8B-B14F-4D97-AF65-F5344CB8AC3E}">
        <p14:creationId xmlns:p14="http://schemas.microsoft.com/office/powerpoint/2010/main" val="115233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377344A-CE2F-9537-56D0-2EFC85E8E9DB}"/>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a:p>
            <a:endParaRPr lang="es-ES" dirty="0"/>
          </a:p>
        </p:txBody>
      </p:sp>
      <p:sp>
        <p:nvSpPr>
          <p:cNvPr id="3" name="Marcador de texto 2">
            <a:extLst>
              <a:ext uri="{FF2B5EF4-FFF2-40B4-BE49-F238E27FC236}">
                <a16:creationId xmlns:a16="http://schemas.microsoft.com/office/drawing/2014/main" id="{1E9900CD-5C4C-C874-B366-A2F43F1C49F9}"/>
              </a:ext>
            </a:extLst>
          </p:cNvPr>
          <p:cNvSpPr>
            <a:spLocks noGrp="1"/>
          </p:cNvSpPr>
          <p:nvPr>
            <p:ph type="body" sz="quarter" idx="13"/>
          </p:nvPr>
        </p:nvSpPr>
        <p:spPr>
          <a:xfrm>
            <a:off x="911225" y="2521359"/>
            <a:ext cx="5040313" cy="327588"/>
          </a:xfrm>
        </p:spPr>
        <p:txBody>
          <a:bodyPr/>
          <a:lstStyle/>
          <a:p>
            <a:r>
              <a:rPr lang="en-US" dirty="0"/>
              <a:t>Cacheable</a:t>
            </a:r>
          </a:p>
        </p:txBody>
      </p:sp>
      <p:sp>
        <p:nvSpPr>
          <p:cNvPr id="4" name="Marcador de texto 3">
            <a:extLst>
              <a:ext uri="{FF2B5EF4-FFF2-40B4-BE49-F238E27FC236}">
                <a16:creationId xmlns:a16="http://schemas.microsoft.com/office/drawing/2014/main" id="{C336AFB1-4C57-4A9E-B579-E8F8A17AE802}"/>
              </a:ext>
            </a:extLst>
          </p:cNvPr>
          <p:cNvSpPr>
            <a:spLocks noGrp="1"/>
          </p:cNvSpPr>
          <p:nvPr>
            <p:ph type="body" sz="quarter" idx="14"/>
          </p:nvPr>
        </p:nvSpPr>
        <p:spPr>
          <a:xfrm>
            <a:off x="911225" y="3091542"/>
            <a:ext cx="5040313" cy="3253695"/>
          </a:xfrm>
        </p:spPr>
        <p:txBody>
          <a:bodyPr/>
          <a:lstStyle/>
          <a:p>
            <a:r>
              <a:rPr lang="es-ES" sz="1800" dirty="0"/>
              <a:t>En la web los clientes pueden cachear las respuestas del servidor</a:t>
            </a:r>
          </a:p>
          <a:p>
            <a:r>
              <a:rPr lang="es-ES" sz="1800" dirty="0"/>
              <a:t>Las respuestas se deben marcar de forma implícita o explícita como </a:t>
            </a:r>
            <a:r>
              <a:rPr lang="es-ES" sz="1800" dirty="0" err="1"/>
              <a:t>cacheables</a:t>
            </a:r>
            <a:r>
              <a:rPr lang="es-ES" sz="1800" dirty="0"/>
              <a:t> o no, apoyándose en las cabeceras</a:t>
            </a:r>
          </a:p>
          <a:p>
            <a:r>
              <a:rPr lang="es-ES" sz="1800" dirty="0"/>
              <a:t>En futuras peticiones, el cliente sabrá si puede reutilizar o no los datos que ha obtenido, y cuanto tiempo puede cachearlos</a:t>
            </a:r>
          </a:p>
          <a:p>
            <a:r>
              <a:rPr lang="es-ES" sz="1800" dirty="0"/>
              <a:t>Si ahorramos peticiones, mejoramos el rendimiento en cliente (evitamos latencia)</a:t>
            </a:r>
          </a:p>
          <a:p>
            <a:endParaRPr lang="es-ES" dirty="0"/>
          </a:p>
        </p:txBody>
      </p:sp>
      <p:pic>
        <p:nvPicPr>
          <p:cNvPr id="6" name="object 4">
            <a:extLst>
              <a:ext uri="{FF2B5EF4-FFF2-40B4-BE49-F238E27FC236}">
                <a16:creationId xmlns:a16="http://schemas.microsoft.com/office/drawing/2014/main" id="{4E5322A0-B507-0B82-D5C8-AFCE2075342A}"/>
              </a:ext>
            </a:extLst>
          </p:cNvPr>
          <p:cNvPicPr>
            <a:picLocks noGrp="1"/>
          </p:cNvPicPr>
          <p:nvPr>
            <p:ph type="pic" sz="quarter" idx="15"/>
          </p:nvPr>
        </p:nvPicPr>
        <p:blipFill>
          <a:blip r:embed="rId2" cstate="print"/>
          <a:stretch>
            <a:fillRect/>
          </a:stretch>
        </p:blipFill>
        <p:spPr>
          <a:xfrm>
            <a:off x="6240464" y="3474746"/>
            <a:ext cx="5413786" cy="1876879"/>
          </a:xfrm>
          <a:prstGeom prst="rect">
            <a:avLst/>
          </a:prstGeom>
        </p:spPr>
      </p:pic>
    </p:spTree>
    <p:extLst>
      <p:ext uri="{BB962C8B-B14F-4D97-AF65-F5344CB8AC3E}">
        <p14:creationId xmlns:p14="http://schemas.microsoft.com/office/powerpoint/2010/main" val="2216068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602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377344A-CE2F-9537-56D0-2EFC85E8E9DB}"/>
              </a:ext>
            </a:extLst>
          </p:cNvPr>
          <p:cNvSpPr>
            <a:spLocks noGrp="1"/>
          </p:cNvSpPr>
          <p:nvPr>
            <p:ph type="body" sz="quarter" idx="12"/>
          </p:nvPr>
        </p:nvSpPr>
        <p:spPr>
          <a:xfrm>
            <a:off x="910696" y="1506375"/>
            <a:ext cx="10197587" cy="651610"/>
          </a:xfrm>
        </p:spPr>
        <p:txBody>
          <a:bodyPr/>
          <a:lstStyle/>
          <a:p>
            <a:r>
              <a:rPr lang="en-US" dirty="0" err="1"/>
              <a:t>Reglas</a:t>
            </a:r>
            <a:r>
              <a:rPr lang="en-US" dirty="0"/>
              <a:t> de la </a:t>
            </a:r>
            <a:r>
              <a:rPr lang="en-US" dirty="0" err="1"/>
              <a:t>Arquitectura</a:t>
            </a:r>
            <a:r>
              <a:rPr lang="en-US" dirty="0"/>
              <a:t> REST</a:t>
            </a:r>
            <a:endParaRPr lang="es-ES" dirty="0"/>
          </a:p>
          <a:p>
            <a:endParaRPr lang="es-ES" dirty="0"/>
          </a:p>
        </p:txBody>
      </p:sp>
      <p:sp>
        <p:nvSpPr>
          <p:cNvPr id="3" name="Marcador de texto 2">
            <a:extLst>
              <a:ext uri="{FF2B5EF4-FFF2-40B4-BE49-F238E27FC236}">
                <a16:creationId xmlns:a16="http://schemas.microsoft.com/office/drawing/2014/main" id="{1E9900CD-5C4C-C874-B366-A2F43F1C49F9}"/>
              </a:ext>
            </a:extLst>
          </p:cNvPr>
          <p:cNvSpPr>
            <a:spLocks noGrp="1"/>
          </p:cNvSpPr>
          <p:nvPr>
            <p:ph type="body" sz="quarter" idx="13"/>
          </p:nvPr>
        </p:nvSpPr>
        <p:spPr>
          <a:xfrm>
            <a:off x="911225" y="2521359"/>
            <a:ext cx="5040313" cy="327588"/>
          </a:xfrm>
        </p:spPr>
        <p:txBody>
          <a:bodyPr/>
          <a:lstStyle/>
          <a:p>
            <a:r>
              <a:rPr lang="en-US" dirty="0" err="1"/>
              <a:t>Separación</a:t>
            </a:r>
            <a:r>
              <a:rPr lang="en-US" dirty="0"/>
              <a:t> entre </a:t>
            </a:r>
            <a:r>
              <a:rPr lang="en-US" dirty="0" err="1"/>
              <a:t>cliente</a:t>
            </a:r>
            <a:r>
              <a:rPr lang="en-US" dirty="0"/>
              <a:t> y </a:t>
            </a:r>
            <a:r>
              <a:rPr lang="en-US" dirty="0" err="1"/>
              <a:t>servidor</a:t>
            </a:r>
            <a:endParaRPr lang="en-US" dirty="0"/>
          </a:p>
        </p:txBody>
      </p:sp>
      <p:sp>
        <p:nvSpPr>
          <p:cNvPr id="4" name="Marcador de texto 3">
            <a:extLst>
              <a:ext uri="{FF2B5EF4-FFF2-40B4-BE49-F238E27FC236}">
                <a16:creationId xmlns:a16="http://schemas.microsoft.com/office/drawing/2014/main" id="{C336AFB1-4C57-4A9E-B579-E8F8A17AE802}"/>
              </a:ext>
            </a:extLst>
          </p:cNvPr>
          <p:cNvSpPr>
            <a:spLocks noGrp="1"/>
          </p:cNvSpPr>
          <p:nvPr>
            <p:ph type="body" sz="quarter" idx="14"/>
          </p:nvPr>
        </p:nvSpPr>
        <p:spPr>
          <a:xfrm>
            <a:off x="911225" y="3091542"/>
            <a:ext cx="5040313" cy="3253695"/>
          </a:xfrm>
        </p:spPr>
        <p:txBody>
          <a:bodyPr/>
          <a:lstStyle/>
          <a:p>
            <a:r>
              <a:rPr lang="es-ES" sz="2000" dirty="0"/>
              <a:t>El cliente y servidor están separados, su unión es mediante la API.</a:t>
            </a:r>
          </a:p>
          <a:p>
            <a:r>
              <a:rPr lang="es-ES" sz="2000" dirty="0"/>
              <a:t>Los desarrollos en </a:t>
            </a:r>
            <a:r>
              <a:rPr lang="es-ES" sz="2000" dirty="0" err="1"/>
              <a:t>frontend</a:t>
            </a:r>
            <a:r>
              <a:rPr lang="es-ES" sz="2000" dirty="0"/>
              <a:t> y </a:t>
            </a:r>
            <a:r>
              <a:rPr lang="es-ES" sz="2000" dirty="0" err="1"/>
              <a:t>backend</a:t>
            </a:r>
            <a:r>
              <a:rPr lang="es-ES" sz="2000" dirty="0"/>
              <a:t> se hacen por separado, cumpliendo el contrato que define la API.</a:t>
            </a:r>
          </a:p>
          <a:p>
            <a:r>
              <a:rPr lang="es-ES" sz="2000" dirty="0"/>
              <a:t>Mientras la interfaz no cambie, podremos cambiar el cliente o el servidor sin problemas.</a:t>
            </a:r>
          </a:p>
          <a:p>
            <a:endParaRPr lang="es-ES" dirty="0"/>
          </a:p>
        </p:txBody>
      </p:sp>
      <p:pic>
        <p:nvPicPr>
          <p:cNvPr id="8" name="object 4">
            <a:extLst>
              <a:ext uri="{FF2B5EF4-FFF2-40B4-BE49-F238E27FC236}">
                <a16:creationId xmlns:a16="http://schemas.microsoft.com/office/drawing/2014/main" id="{66039E43-4656-4947-034F-1F6E0F5CE6F7}"/>
              </a:ext>
            </a:extLst>
          </p:cNvPr>
          <p:cNvPicPr>
            <a:picLocks noGrp="1"/>
          </p:cNvPicPr>
          <p:nvPr>
            <p:ph type="pic" sz="quarter" idx="15"/>
          </p:nvPr>
        </p:nvPicPr>
        <p:blipFill>
          <a:blip r:embed="rId2" cstate="print"/>
          <a:stretch>
            <a:fillRect/>
          </a:stretch>
        </p:blipFill>
        <p:spPr>
          <a:xfrm>
            <a:off x="6158202" y="3429000"/>
            <a:ext cx="4893767" cy="1779552"/>
          </a:xfrm>
          <a:prstGeom prst="rect">
            <a:avLst/>
          </a:prstGeom>
        </p:spPr>
      </p:pic>
    </p:spTree>
    <p:extLst>
      <p:ext uri="{BB962C8B-B14F-4D97-AF65-F5344CB8AC3E}">
        <p14:creationId xmlns:p14="http://schemas.microsoft.com/office/powerpoint/2010/main" val="1048516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098F693-D72A-27F6-8308-6F71960D20A5}"/>
              </a:ext>
            </a:extLst>
          </p:cNvPr>
          <p:cNvSpPr>
            <a:spLocks noGrp="1"/>
          </p:cNvSpPr>
          <p:nvPr>
            <p:ph type="body" sz="quarter" idx="12"/>
          </p:nvPr>
        </p:nvSpPr>
        <p:spPr>
          <a:xfrm>
            <a:off x="910696" y="1506375"/>
            <a:ext cx="10197587" cy="651610"/>
          </a:xfrm>
        </p:spPr>
        <p:txBody>
          <a:bodyPr/>
          <a:lstStyle/>
          <a:p>
            <a:r>
              <a:rPr lang="en-US" dirty="0"/>
              <a:t>Postman</a:t>
            </a:r>
            <a:endParaRPr lang="es-ES" dirty="0"/>
          </a:p>
        </p:txBody>
      </p:sp>
      <p:sp>
        <p:nvSpPr>
          <p:cNvPr id="3" name="Marcador de texto 2">
            <a:extLst>
              <a:ext uri="{FF2B5EF4-FFF2-40B4-BE49-F238E27FC236}">
                <a16:creationId xmlns:a16="http://schemas.microsoft.com/office/drawing/2014/main" id="{BA540823-05F7-DF48-CF05-5CAFCAA40290}"/>
              </a:ext>
            </a:extLst>
          </p:cNvPr>
          <p:cNvSpPr>
            <a:spLocks noGrp="1"/>
          </p:cNvSpPr>
          <p:nvPr>
            <p:ph type="body" sz="quarter" idx="13"/>
          </p:nvPr>
        </p:nvSpPr>
        <p:spPr/>
        <p:txBody>
          <a:bodyPr/>
          <a:lstStyle/>
          <a:p>
            <a:r>
              <a:rPr lang="en-US" dirty="0" err="1"/>
              <a:t>Consumir</a:t>
            </a:r>
            <a:r>
              <a:rPr lang="en-US" dirty="0"/>
              <a:t> un API REST con postman</a:t>
            </a:r>
            <a:endParaRPr lang="es-ES" dirty="0"/>
          </a:p>
        </p:txBody>
      </p:sp>
      <p:sp>
        <p:nvSpPr>
          <p:cNvPr id="4" name="Marcador de texto 3">
            <a:extLst>
              <a:ext uri="{FF2B5EF4-FFF2-40B4-BE49-F238E27FC236}">
                <a16:creationId xmlns:a16="http://schemas.microsoft.com/office/drawing/2014/main" id="{71CB4EE7-07E9-A758-383F-024C3CCC18E6}"/>
              </a:ext>
            </a:extLst>
          </p:cNvPr>
          <p:cNvSpPr>
            <a:spLocks noGrp="1"/>
          </p:cNvSpPr>
          <p:nvPr>
            <p:ph type="body" sz="quarter" idx="14"/>
          </p:nvPr>
        </p:nvSpPr>
        <p:spPr/>
        <p:txBody>
          <a:bodyPr/>
          <a:lstStyle/>
          <a:p>
            <a:r>
              <a:rPr lang="es-ES" sz="2400" dirty="0"/>
              <a:t>Es una aplicación que nos permite realizar pruebas API</a:t>
            </a:r>
          </a:p>
          <a:p>
            <a:r>
              <a:rPr lang="es-ES" sz="2400" dirty="0"/>
              <a:t>También puede servir como repositorio para las llamadas de una API</a:t>
            </a:r>
          </a:p>
          <a:p>
            <a:endParaRPr lang="es-ES" dirty="0"/>
          </a:p>
        </p:txBody>
      </p:sp>
      <p:pic>
        <p:nvPicPr>
          <p:cNvPr id="6" name="object 4">
            <a:extLst>
              <a:ext uri="{FF2B5EF4-FFF2-40B4-BE49-F238E27FC236}">
                <a16:creationId xmlns:a16="http://schemas.microsoft.com/office/drawing/2014/main" id="{1B3EB1D7-5D2C-4991-5DFC-74218372A617}"/>
              </a:ext>
            </a:extLst>
          </p:cNvPr>
          <p:cNvPicPr>
            <a:picLocks noGrp="1"/>
          </p:cNvPicPr>
          <p:nvPr>
            <p:ph type="pic" sz="quarter" idx="15"/>
          </p:nvPr>
        </p:nvPicPr>
        <p:blipFill>
          <a:blip r:embed="rId2" cstate="print"/>
          <a:stretch>
            <a:fillRect/>
          </a:stretch>
        </p:blipFill>
        <p:spPr>
          <a:xfrm>
            <a:off x="7389845" y="1964986"/>
            <a:ext cx="3718438" cy="3386639"/>
          </a:xfrm>
          <a:prstGeom prst="rect">
            <a:avLst/>
          </a:prstGeom>
        </p:spPr>
      </p:pic>
    </p:spTree>
    <p:extLst>
      <p:ext uri="{BB962C8B-B14F-4D97-AF65-F5344CB8AC3E}">
        <p14:creationId xmlns:p14="http://schemas.microsoft.com/office/powerpoint/2010/main" val="3553161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B283D59-0716-356F-E1E8-D5D2485E0FED}"/>
              </a:ext>
            </a:extLst>
          </p:cNvPr>
          <p:cNvSpPr>
            <a:spLocks noGrp="1"/>
          </p:cNvSpPr>
          <p:nvPr>
            <p:ph type="body" sz="quarter" idx="12"/>
          </p:nvPr>
        </p:nvSpPr>
        <p:spPr/>
        <p:txBody>
          <a:bodyPr/>
          <a:lstStyle/>
          <a:p>
            <a:r>
              <a:rPr lang="es-ES" dirty="0" err="1"/>
              <a:t>URIs</a:t>
            </a:r>
            <a:r>
              <a:rPr lang="es-ES" dirty="0"/>
              <a:t> y </a:t>
            </a:r>
            <a:r>
              <a:rPr lang="es-ES" dirty="0" err="1"/>
              <a:t>URLs</a:t>
            </a:r>
            <a:endParaRPr lang="es-ES" dirty="0"/>
          </a:p>
        </p:txBody>
      </p:sp>
      <p:sp>
        <p:nvSpPr>
          <p:cNvPr id="4" name="Marcador de texto 3">
            <a:extLst>
              <a:ext uri="{FF2B5EF4-FFF2-40B4-BE49-F238E27FC236}">
                <a16:creationId xmlns:a16="http://schemas.microsoft.com/office/drawing/2014/main" id="{5B7F6958-2ED1-A1B3-49D8-44DED96FEABC}"/>
              </a:ext>
            </a:extLst>
          </p:cNvPr>
          <p:cNvSpPr>
            <a:spLocks noGrp="1"/>
          </p:cNvSpPr>
          <p:nvPr>
            <p:ph type="body" sz="quarter" idx="14"/>
          </p:nvPr>
        </p:nvSpPr>
        <p:spPr>
          <a:xfrm>
            <a:off x="911225" y="2550368"/>
            <a:ext cx="10197058" cy="1779036"/>
          </a:xfrm>
        </p:spPr>
        <p:txBody>
          <a:bodyPr/>
          <a:lstStyle/>
          <a:p>
            <a:r>
              <a:rPr lang="es-ES" sz="1800" b="1" dirty="0">
                <a:solidFill>
                  <a:schemeClr val="accent1"/>
                </a:solidFill>
              </a:rPr>
              <a:t>URI</a:t>
            </a:r>
            <a:r>
              <a:rPr lang="es-ES" sz="1800" dirty="0"/>
              <a:t>: LA URI es el identificador recurso, por lo tanto, es la información a la que queremos acceder o que queremos modificar o borrar, independientemente de su localización o formato (por ejemplo, un ISBN).</a:t>
            </a:r>
          </a:p>
          <a:p>
            <a:r>
              <a:rPr lang="es-ES" sz="1800" b="1" dirty="0">
                <a:solidFill>
                  <a:schemeClr val="accent1"/>
                </a:solidFill>
              </a:rPr>
              <a:t>URL</a:t>
            </a:r>
            <a:r>
              <a:rPr lang="es-ES" sz="1800" dirty="0"/>
              <a:t>: (</a:t>
            </a:r>
            <a:r>
              <a:rPr lang="es-ES" sz="1800" dirty="0" err="1"/>
              <a:t>Uniform</a:t>
            </a:r>
            <a:r>
              <a:rPr lang="es-ES" sz="1800" dirty="0"/>
              <a:t> </a:t>
            </a:r>
            <a:r>
              <a:rPr lang="es-ES" sz="1800" dirty="0" err="1"/>
              <a:t>Resource</a:t>
            </a:r>
            <a:r>
              <a:rPr lang="es-ES" sz="1800" dirty="0"/>
              <a:t> </a:t>
            </a:r>
            <a:r>
              <a:rPr lang="es-ES" sz="1800" dirty="0" err="1"/>
              <a:t>Locator</a:t>
            </a:r>
            <a:r>
              <a:rPr lang="es-ES" sz="1800" dirty="0"/>
              <a:t>) son un tipo de URI (</a:t>
            </a:r>
            <a:r>
              <a:rPr lang="es-ES" sz="1800" dirty="0" err="1"/>
              <a:t>Uniform</a:t>
            </a:r>
            <a:r>
              <a:rPr lang="es-ES" sz="1800" dirty="0"/>
              <a:t> </a:t>
            </a:r>
            <a:r>
              <a:rPr lang="es-ES" sz="1800" dirty="0" err="1"/>
              <a:t>Resource</a:t>
            </a:r>
            <a:r>
              <a:rPr lang="es-ES" sz="1800" dirty="0"/>
              <a:t> </a:t>
            </a:r>
            <a:r>
              <a:rPr lang="es-ES" sz="1800" dirty="0" err="1"/>
              <a:t>Identifier</a:t>
            </a:r>
            <a:r>
              <a:rPr lang="es-ES" sz="1800" dirty="0"/>
              <a:t>) que además de permitir identificar de forma única el recurso, nos permite localizarlo para poder acceder a él o compartir su ubicación.</a:t>
            </a:r>
          </a:p>
        </p:txBody>
      </p:sp>
      <p:pic>
        <p:nvPicPr>
          <p:cNvPr id="6" name="object 4">
            <a:extLst>
              <a:ext uri="{FF2B5EF4-FFF2-40B4-BE49-F238E27FC236}">
                <a16:creationId xmlns:a16="http://schemas.microsoft.com/office/drawing/2014/main" id="{D7D7E078-9CFF-26A3-E971-5E91707DECDC}"/>
              </a:ext>
            </a:extLst>
          </p:cNvPr>
          <p:cNvPicPr>
            <a:picLocks noGrp="1"/>
          </p:cNvPicPr>
          <p:nvPr>
            <p:ph type="pic" sz="quarter" idx="15"/>
          </p:nvPr>
        </p:nvPicPr>
        <p:blipFill>
          <a:blip r:embed="rId2" cstate="print"/>
          <a:stretch>
            <a:fillRect/>
          </a:stretch>
        </p:blipFill>
        <p:spPr>
          <a:xfrm>
            <a:off x="2200762" y="4517085"/>
            <a:ext cx="7790476" cy="1428571"/>
          </a:xfrm>
          <a:prstGeom prst="rect">
            <a:avLst/>
          </a:prstGeom>
        </p:spPr>
      </p:pic>
    </p:spTree>
    <p:extLst>
      <p:ext uri="{BB962C8B-B14F-4D97-AF65-F5344CB8AC3E}">
        <p14:creationId xmlns:p14="http://schemas.microsoft.com/office/powerpoint/2010/main" val="2723655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p:txBody>
          <a:bodyPr/>
          <a:lstStyle/>
          <a:p>
            <a:r>
              <a:rPr lang="en-US" dirty="0" err="1"/>
              <a:t>Reglas</a:t>
            </a:r>
            <a:r>
              <a:rPr lang="en-US" dirty="0"/>
              <a:t> de </a:t>
            </a:r>
            <a:r>
              <a:rPr lang="en-US" dirty="0" err="1"/>
              <a:t>una</a:t>
            </a:r>
            <a:r>
              <a:rPr lang="en-US" dirty="0"/>
              <a:t> URI</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429000"/>
            <a:ext cx="10197058" cy="2916238"/>
          </a:xfrm>
        </p:spPr>
        <p:txBody>
          <a:bodyPr/>
          <a:lstStyle/>
          <a:p>
            <a:r>
              <a:rPr lang="es-ES" sz="2400" dirty="0"/>
              <a:t>Los nombres de URI no deben implicar una acción, por lo tanto, debe evitarse usar verbos en ellos.</a:t>
            </a:r>
          </a:p>
          <a:p>
            <a:r>
              <a:rPr lang="es-ES" sz="2400" dirty="0"/>
              <a:t>Deben ser únicas, no debemos tener más de una URI para identificar un mismo recurso.</a:t>
            </a:r>
          </a:p>
          <a:p>
            <a:r>
              <a:rPr lang="es-ES" sz="2400" dirty="0"/>
              <a:t>Deben ser independiente de formato</a:t>
            </a:r>
          </a:p>
          <a:p>
            <a:r>
              <a:rPr lang="es-ES" sz="2400" dirty="0"/>
              <a:t>Deben mantener una jerarquía lógica</a:t>
            </a:r>
          </a:p>
          <a:p>
            <a:r>
              <a:rPr lang="es-ES" sz="2400" dirty="0"/>
              <a:t>Los filtrados de información de un recurso no se hacen en el </a:t>
            </a:r>
            <a:r>
              <a:rPr lang="es-ES" sz="2400" dirty="0" err="1"/>
              <a:t>path</a:t>
            </a:r>
            <a:endParaRPr lang="es-ES" sz="2400" dirty="0"/>
          </a:p>
          <a:p>
            <a:endParaRPr lang="es-ES" dirty="0"/>
          </a:p>
        </p:txBody>
      </p:sp>
    </p:spTree>
    <p:extLst>
      <p:ext uri="{BB962C8B-B14F-4D97-AF65-F5344CB8AC3E}">
        <p14:creationId xmlns:p14="http://schemas.microsoft.com/office/powerpoint/2010/main" val="15722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no </a:t>
            </a:r>
            <a:r>
              <a:rPr lang="en-US" dirty="0" err="1"/>
              <a:t>deben</a:t>
            </a:r>
            <a:r>
              <a:rPr lang="en-US" dirty="0"/>
              <a:t> </a:t>
            </a:r>
            <a:r>
              <a:rPr lang="en-US" dirty="0" err="1"/>
              <a:t>implicar</a:t>
            </a:r>
            <a:r>
              <a:rPr lang="en-US" dirty="0"/>
              <a:t> </a:t>
            </a:r>
            <a:r>
              <a:rPr lang="en-US" dirty="0" err="1"/>
              <a:t>acciones</a:t>
            </a:r>
            <a:r>
              <a:rPr lang="en-US" dirty="0"/>
              <a:t>, y </a:t>
            </a:r>
            <a:r>
              <a:rPr lang="en-US" dirty="0" err="1"/>
              <a:t>deben</a:t>
            </a:r>
            <a:r>
              <a:rPr lang="en-US" dirty="0"/>
              <a:t> ser </a:t>
            </a:r>
            <a:r>
              <a:rPr lang="en-US" dirty="0" err="1"/>
              <a:t>únicas</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429000"/>
            <a:ext cx="10197058" cy="2916238"/>
          </a:xfrm>
        </p:spPr>
        <p:txBody>
          <a:bodyPr/>
          <a:lstStyle/>
          <a:p>
            <a:r>
              <a:rPr lang="es-ES" sz="2400" dirty="0"/>
              <a:t>/</a:t>
            </a:r>
            <a:r>
              <a:rPr lang="es-ES" sz="2400" dirty="0" err="1"/>
              <a:t>invoices</a:t>
            </a:r>
            <a:r>
              <a:rPr lang="es-ES" sz="2400" dirty="0"/>
              <a:t>/234/</a:t>
            </a:r>
            <a:r>
              <a:rPr lang="es-ES" sz="2400" dirty="0" err="1"/>
              <a:t>edit</a:t>
            </a:r>
            <a:r>
              <a:rPr lang="es-ES" sz="2400" dirty="0"/>
              <a:t> ❌</a:t>
            </a:r>
          </a:p>
          <a:p>
            <a:pPr lvl="1"/>
            <a:r>
              <a:rPr lang="es-ES" sz="2000" dirty="0"/>
              <a:t>Incorrecto, ya que tenemos el verbo editar en la misma</a:t>
            </a:r>
          </a:p>
          <a:p>
            <a:r>
              <a:rPr lang="es-ES" sz="2400" dirty="0"/>
              <a:t>/</a:t>
            </a:r>
            <a:r>
              <a:rPr lang="es-ES" sz="2400" dirty="0" err="1"/>
              <a:t>invoices</a:t>
            </a:r>
            <a:r>
              <a:rPr lang="es-ES" sz="2400" dirty="0"/>
              <a:t>/234 + HTTP VERB ✔️</a:t>
            </a:r>
          </a:p>
          <a:p>
            <a:pPr lvl="1"/>
            <a:r>
              <a:rPr lang="es-ES" sz="2000" dirty="0"/>
              <a:t>Una misma URI para todas las acciones sobre el recurso</a:t>
            </a:r>
          </a:p>
          <a:p>
            <a:endParaRPr lang="es-ES" dirty="0"/>
          </a:p>
        </p:txBody>
      </p:sp>
    </p:spTree>
    <p:extLst>
      <p:ext uri="{BB962C8B-B14F-4D97-AF65-F5344CB8AC3E}">
        <p14:creationId xmlns:p14="http://schemas.microsoft.com/office/powerpoint/2010/main" val="2613939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a:t>
            </a:r>
            <a:r>
              <a:rPr lang="en-US" dirty="0" err="1"/>
              <a:t>deben</a:t>
            </a:r>
            <a:r>
              <a:rPr lang="en-US" dirty="0"/>
              <a:t> ser </a:t>
            </a:r>
            <a:r>
              <a:rPr lang="en-US" dirty="0" err="1"/>
              <a:t>independientes</a:t>
            </a:r>
            <a:r>
              <a:rPr lang="en-US" dirty="0"/>
              <a:t> del </a:t>
            </a:r>
            <a:r>
              <a:rPr lang="en-US" dirty="0" err="1"/>
              <a:t>formato</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/234.pdf ❌</a:t>
            </a:r>
          </a:p>
          <a:p>
            <a:pPr lvl="1"/>
            <a:r>
              <a:rPr lang="es-ES" sz="2000" dirty="0"/>
              <a:t>El formato no debería indicarse en la URI.</a:t>
            </a:r>
          </a:p>
          <a:p>
            <a:r>
              <a:rPr lang="es-ES" sz="2400" dirty="0"/>
              <a:t>/</a:t>
            </a:r>
            <a:r>
              <a:rPr lang="es-ES" sz="2400" dirty="0" err="1"/>
              <a:t>invoices</a:t>
            </a:r>
            <a:r>
              <a:rPr lang="es-ES" sz="2400" dirty="0"/>
              <a:t>/234 + HTTP HEADER FORMATO PDF ✔️</a:t>
            </a:r>
          </a:p>
          <a:p>
            <a:pPr lvl="1"/>
            <a:r>
              <a:rPr lang="es-ES" sz="2000" dirty="0"/>
              <a:t>La Uri es correcta porque no depende del formato</a:t>
            </a:r>
          </a:p>
          <a:p>
            <a:pPr lvl="1"/>
            <a:r>
              <a:rPr lang="es-ES" sz="2000" dirty="0"/>
              <a:t>El cliente puede especificar preferencia de formato en cabeceras Http</a:t>
            </a:r>
          </a:p>
          <a:p>
            <a:pPr lvl="1"/>
            <a:r>
              <a:rPr lang="es-ES" sz="2000" dirty="0"/>
              <a:t>La cabecera para el formato de la petición suele ser: Content-</a:t>
            </a:r>
            <a:r>
              <a:rPr lang="es-ES" sz="2000" dirty="0" err="1"/>
              <a:t>Type</a:t>
            </a:r>
            <a:endParaRPr lang="es-ES" sz="2000" dirty="0"/>
          </a:p>
          <a:p>
            <a:endParaRPr lang="es-ES" dirty="0"/>
          </a:p>
        </p:txBody>
      </p:sp>
    </p:spTree>
    <p:extLst>
      <p:ext uri="{BB962C8B-B14F-4D97-AF65-F5344CB8AC3E}">
        <p14:creationId xmlns:p14="http://schemas.microsoft.com/office/powerpoint/2010/main" val="2276960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Las URIs </a:t>
            </a:r>
            <a:r>
              <a:rPr lang="en-US" dirty="0" err="1"/>
              <a:t>deben</a:t>
            </a:r>
            <a:r>
              <a:rPr lang="en-US" dirty="0"/>
              <a:t> </a:t>
            </a:r>
            <a:r>
              <a:rPr lang="en-US" dirty="0" err="1"/>
              <a:t>mantener</a:t>
            </a:r>
            <a:r>
              <a:rPr lang="en-US" dirty="0"/>
              <a:t> </a:t>
            </a:r>
            <a:r>
              <a:rPr lang="en-US" dirty="0" err="1"/>
              <a:t>una</a:t>
            </a:r>
            <a:r>
              <a:rPr lang="en-US" dirty="0"/>
              <a:t> </a:t>
            </a:r>
            <a:r>
              <a:rPr lang="en-US" dirty="0" err="1"/>
              <a:t>jerarquía</a:t>
            </a:r>
            <a:r>
              <a:rPr lang="en-US" dirty="0"/>
              <a:t> </a:t>
            </a:r>
            <a:r>
              <a:rPr lang="en-US" dirty="0" err="1"/>
              <a:t>lógica</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/234/</a:t>
            </a:r>
            <a:r>
              <a:rPr lang="es-ES" sz="2400" dirty="0" err="1"/>
              <a:t>customers</a:t>
            </a:r>
            <a:r>
              <a:rPr lang="es-ES" sz="2400" dirty="0"/>
              <a:t>/007 ❌</a:t>
            </a:r>
          </a:p>
          <a:p>
            <a:pPr lvl="1"/>
            <a:r>
              <a:rPr lang="es-ES" sz="2000" dirty="0"/>
              <a:t>No es una URI correcta ya que no sigue una jerarquía lógica. Es raro que las facturas tengan clientes. Los clientes deberían tener facturas.</a:t>
            </a:r>
          </a:p>
          <a:p>
            <a:r>
              <a:rPr lang="es-ES" sz="2400" dirty="0"/>
              <a:t>/</a:t>
            </a:r>
            <a:r>
              <a:rPr lang="es-ES" sz="2400" dirty="0" err="1"/>
              <a:t>customers</a:t>
            </a:r>
            <a:r>
              <a:rPr lang="es-ES" sz="2400" dirty="0"/>
              <a:t>/007/</a:t>
            </a:r>
            <a:r>
              <a:rPr lang="es-ES" sz="2400" dirty="0" err="1"/>
              <a:t>invoices</a:t>
            </a:r>
            <a:r>
              <a:rPr lang="es-ES" sz="2400" dirty="0"/>
              <a:t>/234 ✔️</a:t>
            </a:r>
          </a:p>
          <a:p>
            <a:pPr lvl="1"/>
            <a:r>
              <a:rPr lang="es-ES" sz="2000" dirty="0"/>
              <a:t>Ahora la jerarquía si es correcta</a:t>
            </a:r>
            <a:endParaRPr lang="es-ES" dirty="0"/>
          </a:p>
        </p:txBody>
      </p:sp>
    </p:spTree>
    <p:extLst>
      <p:ext uri="{BB962C8B-B14F-4D97-AF65-F5344CB8AC3E}">
        <p14:creationId xmlns:p14="http://schemas.microsoft.com/office/powerpoint/2010/main" val="2370476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CF75441-4FC8-0DE3-3FE2-1EE388DA32DE}"/>
              </a:ext>
            </a:extLst>
          </p:cNvPr>
          <p:cNvSpPr>
            <a:spLocks noGrp="1"/>
          </p:cNvSpPr>
          <p:nvPr>
            <p:ph type="body" sz="quarter" idx="12"/>
          </p:nvPr>
        </p:nvSpPr>
        <p:spPr>
          <a:xfrm>
            <a:off x="910696" y="1506375"/>
            <a:ext cx="10197587" cy="651610"/>
          </a:xfrm>
        </p:spPr>
        <p:txBody>
          <a:bodyPr/>
          <a:lstStyle/>
          <a:p>
            <a:r>
              <a:rPr lang="es-ES" dirty="0" err="1"/>
              <a:t>URIs</a:t>
            </a:r>
            <a:r>
              <a:rPr lang="es-ES" dirty="0"/>
              <a:t> y </a:t>
            </a:r>
            <a:r>
              <a:rPr lang="es-ES" dirty="0" err="1"/>
              <a:t>URLs</a:t>
            </a:r>
            <a:endParaRPr lang="es-ES" dirty="0"/>
          </a:p>
        </p:txBody>
      </p:sp>
      <p:sp>
        <p:nvSpPr>
          <p:cNvPr id="3" name="Marcador de texto 2">
            <a:extLst>
              <a:ext uri="{FF2B5EF4-FFF2-40B4-BE49-F238E27FC236}">
                <a16:creationId xmlns:a16="http://schemas.microsoft.com/office/drawing/2014/main" id="{7872CFCE-6787-F63D-2463-5D0B4BBBC07E}"/>
              </a:ext>
            </a:extLst>
          </p:cNvPr>
          <p:cNvSpPr>
            <a:spLocks noGrp="1"/>
          </p:cNvSpPr>
          <p:nvPr>
            <p:ph type="body" sz="quarter" idx="13"/>
          </p:nvPr>
        </p:nvSpPr>
        <p:spPr>
          <a:xfrm>
            <a:off x="911225" y="2521359"/>
            <a:ext cx="10197058" cy="651610"/>
          </a:xfrm>
        </p:spPr>
        <p:txBody>
          <a:bodyPr/>
          <a:lstStyle/>
          <a:p>
            <a:r>
              <a:rPr lang="en-US" dirty="0"/>
              <a:t>Para </a:t>
            </a:r>
            <a:r>
              <a:rPr lang="en-US" dirty="0" err="1"/>
              <a:t>filtrar</a:t>
            </a:r>
            <a:r>
              <a:rPr lang="en-US" dirty="0"/>
              <a:t> </a:t>
            </a:r>
            <a:r>
              <a:rPr lang="en-US" dirty="0" err="1"/>
              <a:t>paginar</a:t>
            </a:r>
            <a:r>
              <a:rPr lang="en-US" dirty="0"/>
              <a:t> u </a:t>
            </a:r>
            <a:r>
              <a:rPr lang="en-US" dirty="0" err="1"/>
              <a:t>ordenar</a:t>
            </a:r>
            <a:r>
              <a:rPr lang="en-US" dirty="0"/>
              <a:t> se </a:t>
            </a:r>
            <a:r>
              <a:rPr lang="en-US" dirty="0" err="1"/>
              <a:t>debe</a:t>
            </a:r>
            <a:r>
              <a:rPr lang="en-US" dirty="0"/>
              <a:t> </a:t>
            </a:r>
            <a:r>
              <a:rPr lang="en-US" dirty="0" err="1"/>
              <a:t>utilizar</a:t>
            </a:r>
            <a:r>
              <a:rPr lang="en-US" dirty="0"/>
              <a:t> </a:t>
            </a:r>
            <a:r>
              <a:rPr lang="en-US" dirty="0" err="1"/>
              <a:t>el</a:t>
            </a:r>
            <a:r>
              <a:rPr lang="en-US" dirty="0"/>
              <a:t> </a:t>
            </a:r>
            <a:r>
              <a:rPr lang="en-US" dirty="0" err="1"/>
              <a:t>QueryString</a:t>
            </a:r>
            <a:endParaRPr lang="es-ES" dirty="0"/>
          </a:p>
        </p:txBody>
      </p:sp>
      <p:sp>
        <p:nvSpPr>
          <p:cNvPr id="4" name="Marcador de texto 3">
            <a:extLst>
              <a:ext uri="{FF2B5EF4-FFF2-40B4-BE49-F238E27FC236}">
                <a16:creationId xmlns:a16="http://schemas.microsoft.com/office/drawing/2014/main" id="{BDE7A68F-3D79-CE7E-7EAD-A4E2AF567AD4}"/>
              </a:ext>
            </a:extLst>
          </p:cNvPr>
          <p:cNvSpPr>
            <a:spLocks noGrp="1"/>
          </p:cNvSpPr>
          <p:nvPr>
            <p:ph type="body" sz="quarter" idx="14"/>
          </p:nvPr>
        </p:nvSpPr>
        <p:spPr>
          <a:xfrm>
            <a:off x="911225" y="3247053"/>
            <a:ext cx="10197058" cy="3098185"/>
          </a:xfrm>
        </p:spPr>
        <p:txBody>
          <a:bodyPr/>
          <a:lstStyle/>
          <a:p>
            <a:r>
              <a:rPr lang="es-ES" sz="2400" dirty="0"/>
              <a:t>/</a:t>
            </a:r>
            <a:r>
              <a:rPr lang="es-ES" sz="2400" dirty="0" err="1"/>
              <a:t>invoices</a:t>
            </a:r>
            <a:r>
              <a:rPr lang="es-ES" sz="2400" dirty="0"/>
              <a:t>/</a:t>
            </a:r>
            <a:r>
              <a:rPr lang="es-ES" sz="2400" dirty="0" err="1"/>
              <a:t>order</a:t>
            </a:r>
            <a:r>
              <a:rPr lang="es-ES" sz="2400" dirty="0"/>
              <a:t>/</a:t>
            </a:r>
            <a:r>
              <a:rPr lang="es-ES" sz="2400" dirty="0" err="1"/>
              <a:t>desc</a:t>
            </a:r>
            <a:r>
              <a:rPr lang="es-ES" sz="2400" dirty="0"/>
              <a:t>/date/2007/page/2 ❌</a:t>
            </a:r>
          </a:p>
          <a:p>
            <a:pPr lvl="1"/>
            <a:r>
              <a:rPr lang="es-ES" sz="2000" dirty="0"/>
              <a:t>Es una URI incorrecta, ya que para filtrar recursos debemos utilizar el </a:t>
            </a:r>
            <a:r>
              <a:rPr lang="es-ES" sz="2000" dirty="0" err="1"/>
              <a:t>Query</a:t>
            </a:r>
            <a:r>
              <a:rPr lang="es-ES" sz="2000" dirty="0"/>
              <a:t> </a:t>
            </a:r>
            <a:r>
              <a:rPr lang="es-ES" sz="2000" dirty="0" err="1"/>
              <a:t>String</a:t>
            </a:r>
            <a:r>
              <a:rPr lang="es-ES" sz="2000" dirty="0"/>
              <a:t>.</a:t>
            </a:r>
          </a:p>
          <a:p>
            <a:r>
              <a:rPr lang="es-ES" sz="2400" dirty="0"/>
              <a:t>/</a:t>
            </a:r>
            <a:r>
              <a:rPr lang="es-ES" sz="2400" dirty="0" err="1"/>
              <a:t>invoices?date</a:t>
            </a:r>
            <a:r>
              <a:rPr lang="es-ES" sz="2400" dirty="0"/>
              <a:t>=2007&amp;order=</a:t>
            </a:r>
            <a:r>
              <a:rPr lang="es-ES" sz="2400" dirty="0" err="1"/>
              <a:t>DESC&amp;page</a:t>
            </a:r>
            <a:r>
              <a:rPr lang="es-ES" sz="2400" dirty="0"/>
              <a:t>=2 ✔️</a:t>
            </a:r>
          </a:p>
          <a:p>
            <a:pPr lvl="1"/>
            <a:r>
              <a:rPr lang="es-ES" sz="2000" dirty="0"/>
              <a:t>Esta sería la URI correcta usando el </a:t>
            </a:r>
            <a:r>
              <a:rPr lang="es-ES" sz="2000" dirty="0" err="1"/>
              <a:t>QueryString</a:t>
            </a:r>
            <a:endParaRPr lang="es-ES" sz="2000" dirty="0"/>
          </a:p>
          <a:p>
            <a:pPr lvl="1"/>
            <a:r>
              <a:rPr lang="es-ES" sz="2000" dirty="0"/>
              <a:t>Lo que hay a partir de la ? es lo que se denomina </a:t>
            </a:r>
            <a:r>
              <a:rPr lang="es-ES" sz="2000" dirty="0" err="1"/>
              <a:t>QueryString</a:t>
            </a:r>
            <a:r>
              <a:rPr lang="es-ES" sz="2000" dirty="0"/>
              <a:t>.</a:t>
            </a:r>
          </a:p>
        </p:txBody>
      </p:sp>
    </p:spTree>
    <p:extLst>
      <p:ext uri="{BB962C8B-B14F-4D97-AF65-F5344CB8AC3E}">
        <p14:creationId xmlns:p14="http://schemas.microsoft.com/office/powerpoint/2010/main" val="2241577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p:txBody>
          <a:bodyPr/>
          <a:lstStyle/>
          <a:p>
            <a:r>
              <a:rPr lang="en-US" dirty="0" err="1"/>
              <a:t>Verbos</a:t>
            </a:r>
            <a:r>
              <a:rPr lang="en-US" dirty="0"/>
              <a:t> HTTP</a:t>
            </a:r>
            <a:endParaRPr lang="en-ES" dirty="0"/>
          </a:p>
        </p:txBody>
      </p:sp>
      <p:sp>
        <p:nvSpPr>
          <p:cNvPr id="5" name="Text Placeholder 4">
            <a:extLst>
              <a:ext uri="{FF2B5EF4-FFF2-40B4-BE49-F238E27FC236}">
                <a16:creationId xmlns:a16="http://schemas.microsoft.com/office/drawing/2014/main" id="{0A4F351C-9EB3-7147-87DB-7983F51F9FA7}"/>
              </a:ext>
            </a:extLst>
          </p:cNvPr>
          <p:cNvSpPr>
            <a:spLocks noGrp="1"/>
          </p:cNvSpPr>
          <p:nvPr>
            <p:ph type="body" sz="quarter" idx="13"/>
          </p:nvPr>
        </p:nvSpPr>
        <p:spPr/>
        <p:txBody>
          <a:bodyPr/>
          <a:lstStyle/>
          <a:p>
            <a:r>
              <a:rPr lang="en-US" dirty="0"/>
              <a:t>Los </a:t>
            </a:r>
            <a:r>
              <a:rPr lang="en-US" dirty="0" err="1"/>
              <a:t>verbos</a:t>
            </a:r>
            <a:r>
              <a:rPr lang="en-US" dirty="0"/>
              <a:t> HTTP </a:t>
            </a:r>
            <a:r>
              <a:rPr lang="en-US" dirty="0" err="1"/>
              <a:t>nos</a:t>
            </a:r>
            <a:r>
              <a:rPr lang="en-US" dirty="0"/>
              <a:t> </a:t>
            </a:r>
            <a:r>
              <a:rPr lang="en-US" dirty="0" err="1"/>
              <a:t>permiten</a:t>
            </a:r>
            <a:r>
              <a:rPr lang="en-US" dirty="0"/>
              <a:t> </a:t>
            </a:r>
            <a:r>
              <a:rPr lang="en-US" dirty="0" err="1"/>
              <a:t>especificar</a:t>
            </a:r>
            <a:r>
              <a:rPr lang="en-US" dirty="0"/>
              <a:t> las </a:t>
            </a:r>
            <a:r>
              <a:rPr lang="en-US" dirty="0" err="1"/>
              <a:t>operaciones</a:t>
            </a:r>
            <a:r>
              <a:rPr lang="en-US" dirty="0"/>
              <a:t> a </a:t>
            </a:r>
            <a:r>
              <a:rPr lang="en-US" dirty="0" err="1"/>
              <a:t>realizar</a:t>
            </a:r>
            <a:r>
              <a:rPr lang="en-US" dirty="0"/>
              <a:t> </a:t>
            </a:r>
            <a:r>
              <a:rPr lang="en-US" dirty="0" err="1"/>
              <a:t>sobre</a:t>
            </a:r>
            <a:r>
              <a:rPr lang="en-US" dirty="0"/>
              <a:t> un </a:t>
            </a:r>
            <a:r>
              <a:rPr lang="en-US" dirty="0" err="1"/>
              <a:t>recurso</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p:txBody>
          <a:bodyPr/>
          <a:lstStyle/>
          <a:p>
            <a:r>
              <a:rPr lang="es-ES" sz="2000" dirty="0">
                <a:solidFill>
                  <a:schemeClr val="accent1"/>
                </a:solidFill>
              </a:rPr>
              <a:t>GET</a:t>
            </a:r>
            <a:r>
              <a:rPr lang="es-ES" sz="2000" dirty="0"/>
              <a:t>: Para consultar y leer recursos.</a:t>
            </a:r>
          </a:p>
          <a:p>
            <a:r>
              <a:rPr lang="es-ES" sz="2000" dirty="0">
                <a:solidFill>
                  <a:schemeClr val="accent1"/>
                </a:solidFill>
              </a:rPr>
              <a:t>POST</a:t>
            </a:r>
            <a:r>
              <a:rPr lang="es-ES" sz="2000" dirty="0"/>
              <a:t>: Para crear recursos</a:t>
            </a:r>
          </a:p>
          <a:p>
            <a:r>
              <a:rPr lang="es-ES" sz="2000" dirty="0">
                <a:solidFill>
                  <a:schemeClr val="accent1"/>
                </a:solidFill>
              </a:rPr>
              <a:t>PUT</a:t>
            </a:r>
            <a:r>
              <a:rPr lang="es-ES" sz="2000" dirty="0"/>
              <a:t>: Para editar recursos</a:t>
            </a:r>
          </a:p>
          <a:p>
            <a:r>
              <a:rPr lang="es-ES" sz="2000" dirty="0">
                <a:solidFill>
                  <a:schemeClr val="accent1"/>
                </a:solidFill>
              </a:rPr>
              <a:t>PATCH</a:t>
            </a:r>
            <a:r>
              <a:rPr lang="es-ES" sz="2000" dirty="0"/>
              <a:t>: Para editar partes concretas de un recurso</a:t>
            </a:r>
            <a:endParaRPr lang="en-ES" sz="2000" dirty="0"/>
          </a:p>
          <a:p>
            <a:r>
              <a:rPr lang="es-ES" sz="2000" dirty="0">
                <a:solidFill>
                  <a:schemeClr val="accent1"/>
                </a:solidFill>
              </a:rPr>
              <a:t>DELETE</a:t>
            </a:r>
            <a:r>
              <a:rPr lang="es-ES" sz="2000" dirty="0"/>
              <a:t>: Para eliminar recursos</a:t>
            </a:r>
          </a:p>
        </p:txBody>
      </p:sp>
    </p:spTree>
    <p:extLst>
      <p:ext uri="{BB962C8B-B14F-4D97-AF65-F5344CB8AC3E}">
        <p14:creationId xmlns:p14="http://schemas.microsoft.com/office/powerpoint/2010/main" val="1393102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Verbos</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err="1"/>
              <a:t>Ejemplos</a:t>
            </a:r>
            <a:r>
              <a:rPr lang="en-US" dirty="0"/>
              <a:t> de </a:t>
            </a:r>
            <a:r>
              <a:rPr lang="en-US" dirty="0" err="1"/>
              <a:t>peticiones</a:t>
            </a:r>
            <a:r>
              <a:rPr lang="en-US" dirty="0"/>
              <a:t> con </a:t>
            </a:r>
            <a:r>
              <a:rPr lang="en-US" dirty="0" err="1"/>
              <a:t>verbos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9000"/>
            <a:ext cx="10683617" cy="2916238"/>
          </a:xfrm>
        </p:spPr>
        <p:txBody>
          <a:bodyPr/>
          <a:lstStyle/>
          <a:p>
            <a:r>
              <a:rPr lang="es-ES" sz="1400" dirty="0">
                <a:solidFill>
                  <a:schemeClr val="accent1"/>
                </a:solidFill>
              </a:rPr>
              <a:t>GET /</a:t>
            </a:r>
            <a:r>
              <a:rPr lang="es-ES" sz="1400" dirty="0" err="1">
                <a:solidFill>
                  <a:schemeClr val="accent1"/>
                </a:solidFill>
              </a:rPr>
              <a:t>invoices</a:t>
            </a:r>
            <a:r>
              <a:rPr lang="es-ES" sz="1400" dirty="0">
                <a:solidFill>
                  <a:schemeClr val="accent1"/>
                </a:solidFill>
              </a:rPr>
              <a:t> </a:t>
            </a:r>
            <a:r>
              <a:rPr lang="es-ES" sz="1400" dirty="0"/>
              <a:t>Nos permite acceder al listado de facturas</a:t>
            </a:r>
          </a:p>
          <a:p>
            <a:r>
              <a:rPr lang="es-ES" sz="1400" dirty="0">
                <a:solidFill>
                  <a:schemeClr val="accent1"/>
                </a:solidFill>
              </a:rPr>
              <a:t>GET /</a:t>
            </a:r>
            <a:r>
              <a:rPr lang="es-ES" sz="1400" dirty="0" err="1">
                <a:solidFill>
                  <a:schemeClr val="accent1"/>
                </a:solidFill>
              </a:rPr>
              <a:t>invoices</a:t>
            </a:r>
            <a:r>
              <a:rPr lang="es-ES" sz="1400" dirty="0">
                <a:solidFill>
                  <a:schemeClr val="accent1"/>
                </a:solidFill>
              </a:rPr>
              <a:t>/321 </a:t>
            </a:r>
            <a:r>
              <a:rPr lang="es-ES" sz="1400" dirty="0"/>
              <a:t>Nos permite acceder a la factura 321</a:t>
            </a:r>
          </a:p>
          <a:p>
            <a:r>
              <a:rPr lang="es-ES" sz="1400" dirty="0">
                <a:solidFill>
                  <a:schemeClr val="accent1"/>
                </a:solidFill>
              </a:rPr>
              <a:t>POST /</a:t>
            </a:r>
            <a:r>
              <a:rPr lang="es-ES" sz="1400" dirty="0" err="1">
                <a:solidFill>
                  <a:schemeClr val="accent1"/>
                </a:solidFill>
              </a:rPr>
              <a:t>invoices</a:t>
            </a:r>
            <a:r>
              <a:rPr lang="es-ES" sz="1400" dirty="0">
                <a:solidFill>
                  <a:schemeClr val="accent1"/>
                </a:solidFill>
              </a:rPr>
              <a:t> </a:t>
            </a:r>
            <a:r>
              <a:rPr lang="es-ES" sz="1400" dirty="0"/>
              <a:t>Nos permite crear una factura nueva.</a:t>
            </a:r>
          </a:p>
          <a:p>
            <a:pPr lvl="1"/>
            <a:r>
              <a:rPr lang="es-ES" sz="1000" dirty="0"/>
              <a:t>Su resultado normalmente es 201 (</a:t>
            </a:r>
            <a:r>
              <a:rPr lang="es-ES" sz="1000" dirty="0" err="1"/>
              <a:t>Created</a:t>
            </a:r>
            <a:r>
              <a:rPr lang="es-ES" sz="1000" dirty="0"/>
              <a:t>)</a:t>
            </a:r>
          </a:p>
          <a:p>
            <a:r>
              <a:rPr lang="es-ES" sz="1400" dirty="0">
                <a:solidFill>
                  <a:schemeClr val="accent1"/>
                </a:solidFill>
              </a:rPr>
              <a:t>PUT /</a:t>
            </a:r>
            <a:r>
              <a:rPr lang="es-ES" sz="1400" dirty="0" err="1">
                <a:solidFill>
                  <a:schemeClr val="accent1"/>
                </a:solidFill>
              </a:rPr>
              <a:t>invoices</a:t>
            </a:r>
            <a:r>
              <a:rPr lang="es-ES" sz="1400" dirty="0">
                <a:solidFill>
                  <a:schemeClr val="accent1"/>
                </a:solidFill>
              </a:rPr>
              <a:t>/123 </a:t>
            </a:r>
            <a:r>
              <a:rPr lang="es-ES" sz="1400" dirty="0"/>
              <a:t>Nos permite editar la factura, sustituyendo la totalidad de la información anterior por la nueva.</a:t>
            </a:r>
          </a:p>
          <a:p>
            <a:r>
              <a:rPr lang="es-ES" sz="1400" dirty="0">
                <a:solidFill>
                  <a:schemeClr val="accent1"/>
                </a:solidFill>
              </a:rPr>
              <a:t>PATCH /</a:t>
            </a:r>
            <a:r>
              <a:rPr lang="es-ES" sz="1400" dirty="0" err="1">
                <a:solidFill>
                  <a:schemeClr val="accent1"/>
                </a:solidFill>
              </a:rPr>
              <a:t>invoices</a:t>
            </a:r>
            <a:r>
              <a:rPr lang="es-ES" sz="1400" dirty="0">
                <a:solidFill>
                  <a:schemeClr val="accent1"/>
                </a:solidFill>
              </a:rPr>
              <a:t>/123 </a:t>
            </a:r>
            <a:r>
              <a:rPr lang="es-ES" sz="1400" dirty="0"/>
              <a:t>Nos permite editar la factura, actualizando solo aquellos campos que el cliente envía.</a:t>
            </a:r>
          </a:p>
          <a:p>
            <a:r>
              <a:rPr lang="es-ES" sz="1400" dirty="0">
                <a:solidFill>
                  <a:schemeClr val="accent1"/>
                </a:solidFill>
              </a:rPr>
              <a:t>DELETE /</a:t>
            </a:r>
            <a:r>
              <a:rPr lang="es-ES" sz="1400" dirty="0" err="1">
                <a:solidFill>
                  <a:schemeClr val="accent1"/>
                </a:solidFill>
              </a:rPr>
              <a:t>invoices</a:t>
            </a:r>
            <a:r>
              <a:rPr lang="es-ES" sz="1400" dirty="0">
                <a:solidFill>
                  <a:schemeClr val="accent1"/>
                </a:solidFill>
              </a:rPr>
              <a:t>/123 </a:t>
            </a:r>
            <a:r>
              <a:rPr lang="es-ES" sz="1400" dirty="0"/>
              <a:t>Nos permite eliminar la factura</a:t>
            </a:r>
          </a:p>
          <a:p>
            <a:pPr lvl="1"/>
            <a:r>
              <a:rPr lang="es-ES" sz="1000" dirty="0"/>
              <a:t>Su resultado normalmente es 204 (No Content)</a:t>
            </a:r>
          </a:p>
          <a:p>
            <a:pPr marL="457200" lvl="1" indent="0">
              <a:buNone/>
            </a:pPr>
            <a:endParaRPr lang="es-ES" sz="1000" dirty="0"/>
          </a:p>
          <a:p>
            <a:r>
              <a:rPr lang="es-ES" sz="1600" dirty="0"/>
              <a:t>Es un error emplear solo métodos GET y POST para todas las operaciones de nuestra API</a:t>
            </a:r>
          </a:p>
          <a:p>
            <a:endParaRPr lang="es-ES" dirty="0"/>
          </a:p>
        </p:txBody>
      </p:sp>
    </p:spTree>
    <p:extLst>
      <p:ext uri="{BB962C8B-B14F-4D97-AF65-F5344CB8AC3E}">
        <p14:creationId xmlns:p14="http://schemas.microsoft.com/office/powerpoint/2010/main" val="1276913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629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Verbos</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err="1"/>
              <a:t>Ejemplos</a:t>
            </a:r>
            <a:r>
              <a:rPr lang="en-US" dirty="0"/>
              <a:t> de </a:t>
            </a:r>
            <a:r>
              <a:rPr lang="en-US" dirty="0" err="1"/>
              <a:t>peticiones</a:t>
            </a:r>
            <a:r>
              <a:rPr lang="en-US" dirty="0"/>
              <a:t> con </a:t>
            </a:r>
            <a:r>
              <a:rPr lang="en-US" dirty="0" err="1"/>
              <a:t>verbos</a:t>
            </a:r>
            <a:r>
              <a:rPr lang="en-US" dirty="0"/>
              <a:t> HTTP</a:t>
            </a:r>
            <a:endParaRPr lang="es-ES" dirty="0"/>
          </a:p>
        </p:txBody>
      </p:sp>
      <p:pic>
        <p:nvPicPr>
          <p:cNvPr id="7" name="object 4">
            <a:extLst>
              <a:ext uri="{FF2B5EF4-FFF2-40B4-BE49-F238E27FC236}">
                <a16:creationId xmlns:a16="http://schemas.microsoft.com/office/drawing/2014/main" id="{57147CF7-AE83-AD57-00C4-9829C9AA8D67}"/>
              </a:ext>
            </a:extLst>
          </p:cNvPr>
          <p:cNvPicPr/>
          <p:nvPr/>
        </p:nvPicPr>
        <p:blipFill>
          <a:blip r:embed="rId2" cstate="print"/>
          <a:stretch>
            <a:fillRect/>
          </a:stretch>
        </p:blipFill>
        <p:spPr>
          <a:xfrm>
            <a:off x="2394546" y="3714896"/>
            <a:ext cx="6335154" cy="2151391"/>
          </a:xfrm>
          <a:prstGeom prst="rect">
            <a:avLst/>
          </a:prstGeom>
        </p:spPr>
      </p:pic>
    </p:spTree>
    <p:extLst>
      <p:ext uri="{BB962C8B-B14F-4D97-AF65-F5344CB8AC3E}">
        <p14:creationId xmlns:p14="http://schemas.microsoft.com/office/powerpoint/2010/main" val="4039808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URIs</a:t>
            </a:r>
            <a:endParaRPr lang="en-ES" dirty="0"/>
          </a:p>
        </p:txBody>
      </p:sp>
      <p:pic>
        <p:nvPicPr>
          <p:cNvPr id="8" name="Marcador de posición de imagen 7" descr="Grupo de personas haciendo flexiones">
            <a:extLst>
              <a:ext uri="{FF2B5EF4-FFF2-40B4-BE49-F238E27FC236}">
                <a16:creationId xmlns:a16="http://schemas.microsoft.com/office/drawing/2014/main" id="{DC522E03-CC9B-920B-6F37-9C00173FD336}"/>
              </a:ext>
            </a:extLst>
          </p:cNvPr>
          <p:cNvPicPr>
            <a:picLocks noGrp="1" noChangeAspect="1"/>
          </p:cNvPicPr>
          <p:nvPr>
            <p:ph type="pic" sz="quarter" idx="15"/>
          </p:nvPr>
        </p:nvPicPr>
        <p:blipFill rotWithShape="1">
          <a:blip r:embed="rId2"/>
          <a:srcRect l="9978" r="25188"/>
          <a:stretch/>
        </p:blipFill>
        <p:spPr>
          <a:xfrm>
            <a:off x="6060461" y="1506375"/>
            <a:ext cx="4690187" cy="4827587"/>
          </a:xfrm>
        </p:spPr>
      </p:pic>
    </p:spTree>
    <p:extLst>
      <p:ext uri="{BB962C8B-B14F-4D97-AF65-F5344CB8AC3E}">
        <p14:creationId xmlns:p14="http://schemas.microsoft.com/office/powerpoint/2010/main" val="1861113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D35EEED-7D0E-5A2E-EAFC-8FCA38A12827}"/>
              </a:ext>
            </a:extLst>
          </p:cNvPr>
          <p:cNvSpPr>
            <a:spLocks noGrp="1"/>
          </p:cNvSpPr>
          <p:nvPr>
            <p:ph type="body" sz="quarter" idx="12"/>
          </p:nvPr>
        </p:nvSpPr>
        <p:spPr/>
        <p:txBody>
          <a:bodyPr/>
          <a:lstStyle/>
          <a:p>
            <a:r>
              <a:rPr lang="en-US" dirty="0" err="1"/>
              <a:t>Códigos</a:t>
            </a:r>
            <a:r>
              <a:rPr lang="en-US" dirty="0"/>
              <a:t> de </a:t>
            </a:r>
            <a:r>
              <a:rPr lang="en-US" dirty="0" err="1"/>
              <a:t>estado</a:t>
            </a:r>
            <a:r>
              <a:rPr lang="en-US" dirty="0"/>
              <a:t> HTTP</a:t>
            </a:r>
            <a:endParaRPr lang="es-ES" dirty="0"/>
          </a:p>
          <a:p>
            <a:endParaRPr lang="es-ES" dirty="0"/>
          </a:p>
        </p:txBody>
      </p:sp>
      <p:sp>
        <p:nvSpPr>
          <p:cNvPr id="3" name="Marcador de texto 2">
            <a:extLst>
              <a:ext uri="{FF2B5EF4-FFF2-40B4-BE49-F238E27FC236}">
                <a16:creationId xmlns:a16="http://schemas.microsoft.com/office/drawing/2014/main" id="{7454D732-2D13-DA2F-675D-9930DBFFBA04}"/>
              </a:ext>
            </a:extLst>
          </p:cNvPr>
          <p:cNvSpPr>
            <a:spLocks noGrp="1"/>
          </p:cNvSpPr>
          <p:nvPr>
            <p:ph type="body" sz="quarter" idx="13"/>
          </p:nvPr>
        </p:nvSpPr>
        <p:spPr/>
        <p:txBody>
          <a:bodyPr/>
          <a:lstStyle/>
          <a:p>
            <a:r>
              <a:rPr lang="en-US" dirty="0" err="1"/>
              <a:t>Ejemplo</a:t>
            </a:r>
            <a:r>
              <a:rPr lang="en-US" dirty="0"/>
              <a:t> de </a:t>
            </a:r>
            <a:r>
              <a:rPr lang="en-US" dirty="0" err="1"/>
              <a:t>respuesta</a:t>
            </a:r>
            <a:r>
              <a:rPr lang="en-US" dirty="0"/>
              <a:t> con </a:t>
            </a:r>
            <a:r>
              <a:rPr lang="en-US" dirty="0" err="1"/>
              <a:t>estado</a:t>
            </a:r>
            <a:r>
              <a:rPr lang="en-US" dirty="0"/>
              <a:t> no </a:t>
            </a:r>
            <a:r>
              <a:rPr lang="en-US" dirty="0" err="1"/>
              <a:t>estándar</a:t>
            </a:r>
            <a:endParaRPr lang="es-ES" dirty="0"/>
          </a:p>
        </p:txBody>
      </p:sp>
      <p:sp>
        <p:nvSpPr>
          <p:cNvPr id="4" name="Marcador de texto 3">
            <a:extLst>
              <a:ext uri="{FF2B5EF4-FFF2-40B4-BE49-F238E27FC236}">
                <a16:creationId xmlns:a16="http://schemas.microsoft.com/office/drawing/2014/main" id="{C8D646CC-EA04-C32F-CC36-21AE3F2410A0}"/>
              </a:ext>
            </a:extLst>
          </p:cNvPr>
          <p:cNvSpPr>
            <a:spLocks noGrp="1"/>
          </p:cNvSpPr>
          <p:nvPr>
            <p:ph type="body" sz="quarter" idx="14"/>
          </p:nvPr>
        </p:nvSpPr>
        <p:spPr>
          <a:xfrm>
            <a:off x="911224" y="3172969"/>
            <a:ext cx="10851689" cy="3458650"/>
          </a:xfrm>
        </p:spPr>
        <p:txBody>
          <a:bodyPr/>
          <a:lstStyle/>
          <a:p>
            <a:r>
              <a:rPr lang="es-ES" sz="2000" dirty="0"/>
              <a:t>Si tenemos una petición PUT /facturas/123 y la respuesta que nos devuelven es:</a:t>
            </a:r>
          </a:p>
          <a:p>
            <a:pPr lvl="1"/>
            <a:r>
              <a:rPr lang="es-ES" sz="1600" dirty="0"/>
              <a:t>Status </a:t>
            </a:r>
            <a:r>
              <a:rPr lang="es-ES" sz="1600" dirty="0" err="1"/>
              <a:t>Code</a:t>
            </a:r>
            <a:r>
              <a:rPr lang="es-ES" sz="1600" dirty="0"/>
              <a:t> 200</a:t>
            </a:r>
          </a:p>
          <a:p>
            <a:pPr lvl="1"/>
            <a:r>
              <a:rPr lang="es-ES" sz="1600" dirty="0"/>
              <a:t>Content: { </a:t>
            </a:r>
            <a:r>
              <a:rPr lang="es-ES" sz="1600" dirty="0" err="1"/>
              <a:t>success</a:t>
            </a:r>
            <a:r>
              <a:rPr lang="es-ES" sz="1600" dirty="0"/>
              <a:t>: false, </a:t>
            </a:r>
            <a:r>
              <a:rPr lang="es-ES" sz="1600" dirty="0" err="1"/>
              <a:t>code</a:t>
            </a:r>
            <a:r>
              <a:rPr lang="es-ES" sz="1600" dirty="0"/>
              <a:t>: 754, </a:t>
            </a:r>
            <a:r>
              <a:rPr lang="es-ES" sz="1600" dirty="0" err="1"/>
              <a:t>errormessage</a:t>
            </a:r>
            <a:r>
              <a:rPr lang="es-ES" sz="1600" dirty="0"/>
              <a:t>: "datos insuficientes“ }</a:t>
            </a:r>
          </a:p>
          <a:p>
            <a:r>
              <a:rPr lang="es-ES" sz="2000" dirty="0"/>
              <a:t>Esto está devolviendo un código 200 (Respuesta correcta), y en el cuerpo de la respuesta el error.</a:t>
            </a:r>
          </a:p>
          <a:p>
            <a:pPr lvl="1"/>
            <a:r>
              <a:rPr lang="es-ES" sz="1600" dirty="0"/>
              <a:t>Esto no es una respuesta standard ni es </a:t>
            </a:r>
            <a:r>
              <a:rPr lang="es-ES" sz="1600" dirty="0" err="1"/>
              <a:t>Restfull</a:t>
            </a:r>
            <a:endParaRPr lang="es-ES" sz="1600" dirty="0"/>
          </a:p>
          <a:p>
            <a:pPr lvl="1"/>
            <a:r>
              <a:rPr lang="es-ES" sz="1600" dirty="0"/>
              <a:t>El cliente se tendría que adaptar a este tipo de respuestas.</a:t>
            </a:r>
          </a:p>
          <a:p>
            <a:pPr lvl="1"/>
            <a:r>
              <a:rPr lang="es-ES" sz="1600" dirty="0"/>
              <a:t>Tenemos que mantener nuestros propios códigos en el servidor</a:t>
            </a:r>
          </a:p>
          <a:p>
            <a:r>
              <a:rPr lang="es-ES" sz="2000" dirty="0"/>
              <a:t>No hay que reinventar la rueda con las respuestas en un API que va por HTTP, hay que respetar el protocolo.</a:t>
            </a:r>
          </a:p>
          <a:p>
            <a:pPr lvl="1"/>
            <a:r>
              <a:rPr lang="es-ES" sz="1600" dirty="0"/>
              <a:t>Para ello el protocolo HTTP dispone de unos códigos de respuesta standard</a:t>
            </a:r>
          </a:p>
        </p:txBody>
      </p:sp>
    </p:spTree>
    <p:extLst>
      <p:ext uri="{BB962C8B-B14F-4D97-AF65-F5344CB8AC3E}">
        <p14:creationId xmlns:p14="http://schemas.microsoft.com/office/powerpoint/2010/main" val="513739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p:txBody>
          <a:bodyPr/>
          <a:lstStyle/>
          <a:p>
            <a:r>
              <a:rPr lang="en-US" dirty="0" err="1"/>
              <a:t>Códigos</a:t>
            </a:r>
            <a:r>
              <a:rPr lang="en-US" dirty="0"/>
              <a:t> de </a:t>
            </a:r>
            <a:r>
              <a:rPr lang="en-US" dirty="0" err="1"/>
              <a:t>estado</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p:txBody>
          <a:bodyPr/>
          <a:lstStyle/>
          <a:p>
            <a:r>
              <a:rPr lang="en-US" dirty="0"/>
              <a:t>Los </a:t>
            </a:r>
            <a:r>
              <a:rPr lang="en-US" dirty="0" err="1"/>
              <a:t>códigos</a:t>
            </a:r>
            <a:r>
              <a:rPr lang="en-US" dirty="0"/>
              <a:t> de </a:t>
            </a:r>
            <a:r>
              <a:rPr lang="en-US" dirty="0" err="1"/>
              <a:t>estado</a:t>
            </a:r>
            <a:r>
              <a:rPr lang="en-US" dirty="0"/>
              <a:t> </a:t>
            </a:r>
            <a:r>
              <a:rPr lang="en-US" dirty="0" err="1"/>
              <a:t>permiten</a:t>
            </a:r>
            <a:r>
              <a:rPr lang="en-US" dirty="0"/>
              <a:t> al </a:t>
            </a:r>
            <a:r>
              <a:rPr lang="en-US" dirty="0" err="1"/>
              <a:t>servidor</a:t>
            </a:r>
            <a:r>
              <a:rPr lang="en-US" dirty="0"/>
              <a:t> </a:t>
            </a:r>
            <a:r>
              <a:rPr lang="en-US" dirty="0" err="1"/>
              <a:t>indicar</a:t>
            </a:r>
            <a:r>
              <a:rPr lang="en-US" dirty="0"/>
              <a:t> al </a:t>
            </a:r>
            <a:r>
              <a:rPr lang="en-US" dirty="0" err="1"/>
              <a:t>cliente</a:t>
            </a:r>
            <a:r>
              <a:rPr lang="en-US" dirty="0"/>
              <a:t> </a:t>
            </a:r>
            <a:r>
              <a:rPr lang="en-US" dirty="0" err="1"/>
              <a:t>el</a:t>
            </a:r>
            <a:r>
              <a:rPr lang="en-US" dirty="0"/>
              <a:t> </a:t>
            </a:r>
            <a:r>
              <a:rPr lang="en-US" dirty="0" err="1"/>
              <a:t>resultado</a:t>
            </a:r>
            <a:r>
              <a:rPr lang="en-US" dirty="0"/>
              <a:t> de la </a:t>
            </a:r>
            <a:r>
              <a:rPr lang="en-US" dirty="0" err="1"/>
              <a:t>operación</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3264763"/>
          </a:xfrm>
        </p:spPr>
        <p:txBody>
          <a:bodyPr/>
          <a:lstStyle/>
          <a:p>
            <a:r>
              <a:rPr lang="es-ES" sz="2400" dirty="0">
                <a:solidFill>
                  <a:schemeClr val="accent1"/>
                </a:solidFill>
              </a:rPr>
              <a:t>1XX </a:t>
            </a:r>
            <a:r>
              <a:rPr lang="es-ES" sz="2400" dirty="0"/>
              <a:t>Respuesta informativa</a:t>
            </a:r>
          </a:p>
          <a:p>
            <a:r>
              <a:rPr lang="es-ES" sz="2400" dirty="0">
                <a:solidFill>
                  <a:schemeClr val="accent1"/>
                </a:solidFill>
              </a:rPr>
              <a:t>2XX </a:t>
            </a:r>
            <a:r>
              <a:rPr lang="es-ES" sz="2400" dirty="0"/>
              <a:t>Operación completada con éxito</a:t>
            </a:r>
          </a:p>
          <a:p>
            <a:r>
              <a:rPr lang="es-ES" sz="2400" dirty="0">
                <a:solidFill>
                  <a:schemeClr val="accent1"/>
                </a:solidFill>
              </a:rPr>
              <a:t>3XX </a:t>
            </a:r>
            <a:r>
              <a:rPr lang="es-ES" sz="2400" dirty="0"/>
              <a:t>Redirecciones</a:t>
            </a:r>
          </a:p>
          <a:p>
            <a:r>
              <a:rPr lang="es-ES" sz="2400" dirty="0">
                <a:solidFill>
                  <a:schemeClr val="accent1"/>
                </a:solidFill>
              </a:rPr>
              <a:t>4XX </a:t>
            </a:r>
            <a:r>
              <a:rPr lang="es-ES" sz="2400" dirty="0"/>
              <a:t>Errores en el lado cliente</a:t>
            </a:r>
          </a:p>
          <a:p>
            <a:r>
              <a:rPr lang="es-ES" sz="2400" dirty="0">
                <a:solidFill>
                  <a:schemeClr val="accent1"/>
                </a:solidFill>
              </a:rPr>
              <a:t>5XX </a:t>
            </a:r>
            <a:r>
              <a:rPr lang="es-ES" sz="2400" dirty="0"/>
              <a:t>Errores en el lado servidor</a:t>
            </a:r>
          </a:p>
          <a:p>
            <a:pPr marL="0" indent="0">
              <a:buNone/>
            </a:pPr>
            <a:r>
              <a:rPr lang="en-US" sz="1600" dirty="0">
                <a:solidFill>
                  <a:schemeClr val="accent1"/>
                </a:solidFill>
                <a:hlinkClick r:id="rId2">
                  <a:extLst>
                    <a:ext uri="{A12FA001-AC4F-418D-AE19-62706E023703}">
                      <ahyp:hlinkClr xmlns:ahyp="http://schemas.microsoft.com/office/drawing/2018/hyperlinkcolor" val="tx"/>
                    </a:ext>
                  </a:extLst>
                </a:hlinkClick>
              </a:rPr>
              <a:t>Choosing an HTTP Status Code — Stop Making It Hard | codetinkerer.com</a:t>
            </a:r>
            <a:endParaRPr lang="es-ES" sz="2400" dirty="0">
              <a:solidFill>
                <a:schemeClr val="accent1"/>
              </a:solidFill>
            </a:endParaRPr>
          </a:p>
          <a:p>
            <a:pPr marL="0" indent="0">
              <a:buNone/>
            </a:pPr>
            <a:endParaRPr lang="es-ES" dirty="0"/>
          </a:p>
        </p:txBody>
      </p:sp>
      <p:pic>
        <p:nvPicPr>
          <p:cNvPr id="5" name="object 4">
            <a:extLst>
              <a:ext uri="{FF2B5EF4-FFF2-40B4-BE49-F238E27FC236}">
                <a16:creationId xmlns:a16="http://schemas.microsoft.com/office/drawing/2014/main" id="{A99CA833-92CA-2F4B-4338-73E95CFFC902}"/>
              </a:ext>
            </a:extLst>
          </p:cNvPr>
          <p:cNvPicPr/>
          <p:nvPr/>
        </p:nvPicPr>
        <p:blipFill>
          <a:blip r:embed="rId3" cstate="print"/>
          <a:stretch>
            <a:fillRect/>
          </a:stretch>
        </p:blipFill>
        <p:spPr>
          <a:xfrm>
            <a:off x="7387819" y="3333661"/>
            <a:ext cx="4462272" cy="2540508"/>
          </a:xfrm>
          <a:prstGeom prst="rect">
            <a:avLst/>
          </a:prstGeom>
        </p:spPr>
      </p:pic>
    </p:spTree>
    <p:extLst>
      <p:ext uri="{BB962C8B-B14F-4D97-AF65-F5344CB8AC3E}">
        <p14:creationId xmlns:p14="http://schemas.microsoft.com/office/powerpoint/2010/main" val="605708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016" y="1535837"/>
            <a:ext cx="8700884" cy="996205"/>
          </a:xfrm>
        </p:spPr>
        <p:txBody>
          <a:bodyPr/>
          <a:lstStyle/>
          <a:p>
            <a:r>
              <a:rPr lang="en-US" sz="4800" dirty="0" err="1">
                <a:latin typeface="Montserrat SemiBold" pitchFamily="2" charset="77"/>
                <a:ea typeface="+mn-ea"/>
                <a:cs typeface="+mn-cs"/>
              </a:rPr>
              <a:t>Códigos</a:t>
            </a:r>
            <a:r>
              <a:rPr lang="en-US" sz="4800" dirty="0">
                <a:latin typeface="Montserrat SemiBold" pitchFamily="2" charset="77"/>
                <a:ea typeface="+mn-ea"/>
                <a:cs typeface="+mn-cs"/>
              </a:rPr>
              <a:t> de </a:t>
            </a:r>
            <a:r>
              <a:rPr lang="en-US" sz="4800" dirty="0" err="1">
                <a:latin typeface="Montserrat SemiBold" pitchFamily="2" charset="77"/>
                <a:ea typeface="+mn-ea"/>
                <a:cs typeface="+mn-cs"/>
              </a:rPr>
              <a:t>estado</a:t>
            </a:r>
            <a:r>
              <a:rPr lang="en-US" sz="4800" dirty="0">
                <a:latin typeface="Montserrat SemiBold" pitchFamily="2" charset="77"/>
                <a:ea typeface="+mn-ea"/>
                <a:cs typeface="+mn-cs"/>
              </a:rPr>
              <a:t> HTTP</a:t>
            </a:r>
            <a:endParaRPr lang="es-ES" sz="4800" dirty="0">
              <a:latin typeface="Montserrat SemiBold" pitchFamily="2" charset="77"/>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3209436338"/>
              </p:ext>
            </p:extLst>
          </p:nvPr>
        </p:nvGraphicFramePr>
        <p:xfrm>
          <a:off x="913015" y="2441360"/>
          <a:ext cx="9618055" cy="4052801"/>
        </p:xfrm>
        <a:graphic>
          <a:graphicData uri="http://schemas.openxmlformats.org/drawingml/2006/table">
            <a:tbl>
              <a:tblPr firstRow="1" bandRow="1">
                <a:tableStyleId>{5C22544A-7EE6-4342-B048-85BDC9FD1C3A}</a:tableStyleId>
              </a:tblPr>
              <a:tblGrid>
                <a:gridCol w="722630">
                  <a:extLst>
                    <a:ext uri="{9D8B030D-6E8A-4147-A177-3AD203B41FA5}">
                      <a16:colId xmlns:a16="http://schemas.microsoft.com/office/drawing/2014/main" val="20001"/>
                    </a:ext>
                  </a:extLst>
                </a:gridCol>
                <a:gridCol w="2139519">
                  <a:extLst>
                    <a:ext uri="{9D8B030D-6E8A-4147-A177-3AD203B41FA5}">
                      <a16:colId xmlns:a16="http://schemas.microsoft.com/office/drawing/2014/main" val="20002"/>
                    </a:ext>
                  </a:extLst>
                </a:gridCol>
                <a:gridCol w="6755906">
                  <a:extLst>
                    <a:ext uri="{9D8B030D-6E8A-4147-A177-3AD203B41FA5}">
                      <a16:colId xmlns:a16="http://schemas.microsoft.com/office/drawing/2014/main" val="20003"/>
                    </a:ext>
                  </a:extLst>
                </a:gridCol>
              </a:tblGrid>
              <a:tr h="534953">
                <a:tc>
                  <a:txBody>
                    <a:bodyPr/>
                    <a:lstStyle/>
                    <a:p>
                      <a:r>
                        <a:rPr lang="en-US" sz="1100" b="0" i="0" dirty="0">
                          <a:solidFill>
                            <a:schemeClr val="tx1">
                              <a:alpha val="60000"/>
                            </a:schemeClr>
                          </a:solidFill>
                          <a:latin typeface="Montserrat" pitchFamily="2" charset="77"/>
                        </a:rPr>
                        <a:t>Código</a:t>
                      </a:r>
                    </a:p>
                  </a:txBody>
                  <a:tcPr anchor="ctr">
                    <a:noFill/>
                  </a:tcPr>
                </a:tc>
                <a:tc>
                  <a:txBody>
                    <a:bodyPr/>
                    <a:lstStyle/>
                    <a:p>
                      <a:r>
                        <a:rPr lang="en-US" sz="1100" b="0" i="0" dirty="0" err="1">
                          <a:solidFill>
                            <a:schemeClr val="tx1">
                              <a:alpha val="60000"/>
                            </a:schemeClr>
                          </a:solidFill>
                          <a:latin typeface="Montserrat" pitchFamily="2" charset="77"/>
                        </a:rPr>
                        <a:t>Significado</a:t>
                      </a:r>
                      <a:endParaRPr lang="en-US" sz="1100" b="0" i="0" dirty="0">
                        <a:solidFill>
                          <a:schemeClr val="tx1">
                            <a:alpha val="60000"/>
                          </a:schemeClr>
                        </a:solidFill>
                        <a:latin typeface="Montserrat" pitchFamily="2" charset="77"/>
                      </a:endParaRPr>
                    </a:p>
                  </a:txBody>
                  <a:tcPr anchor="ctr">
                    <a:noFill/>
                  </a:tcPr>
                </a:tc>
                <a:tc>
                  <a:txBody>
                    <a:bodyPr/>
                    <a:lstStyle/>
                    <a:p>
                      <a:r>
                        <a:rPr lang="en-US" sz="1100" b="0" i="0" dirty="0" err="1">
                          <a:solidFill>
                            <a:schemeClr val="tx1">
                              <a:alpha val="60000"/>
                            </a:schemeClr>
                          </a:solidFill>
                          <a:latin typeface="Montserrat" pitchFamily="2" charset="77"/>
                        </a:rPr>
                        <a:t>Descripción</a:t>
                      </a:r>
                      <a:endParaRPr lang="en-US" sz="1100" b="0" i="0" dirty="0">
                        <a:solidFill>
                          <a:schemeClr val="tx1">
                            <a:alpha val="60000"/>
                          </a:schemeClr>
                        </a:solidFill>
                        <a:latin typeface="Montserrat" pitchFamily="2" charset="77"/>
                      </a:endParaRPr>
                    </a:p>
                  </a:txBody>
                  <a:tcPr anchor="ctr">
                    <a:noFill/>
                  </a:tcPr>
                </a:tc>
                <a:extLst>
                  <a:ext uri="{0D108BD9-81ED-4DB2-BD59-A6C34878D82A}">
                    <a16:rowId xmlns:a16="http://schemas.microsoft.com/office/drawing/2014/main" val="10000"/>
                  </a:ext>
                </a:extLst>
              </a:tr>
              <a:tr h="489788">
                <a:tc>
                  <a:txBody>
                    <a:bodyPr/>
                    <a:lstStyle/>
                    <a:p>
                      <a:r>
                        <a:rPr lang="en-US" sz="1600" b="0" i="0" dirty="0">
                          <a:solidFill>
                            <a:schemeClr val="tx1"/>
                          </a:solidFill>
                          <a:latin typeface="Montserrat" pitchFamily="2" charset="77"/>
                        </a:rPr>
                        <a:t>200</a:t>
                      </a:r>
                    </a:p>
                  </a:txBody>
                  <a:tcPr anchor="ctr">
                    <a:solidFill>
                      <a:schemeClr val="tx1">
                        <a:alpha val="10000"/>
                      </a:schemeClr>
                    </a:solidFill>
                  </a:tcPr>
                </a:tc>
                <a:tc>
                  <a:txBody>
                    <a:bodyPr/>
                    <a:lstStyle/>
                    <a:p>
                      <a:r>
                        <a:rPr lang="en-US" sz="1600" b="0" i="0" dirty="0">
                          <a:solidFill>
                            <a:schemeClr val="tx1"/>
                          </a:solidFill>
                          <a:latin typeface="Montserrat" pitchFamily="2" charset="77"/>
                        </a:rPr>
                        <a:t>OK</a:t>
                      </a:r>
                    </a:p>
                  </a:txBody>
                  <a:tcPr anchor="ctr">
                    <a:solidFill>
                      <a:schemeClr val="tx1">
                        <a:alpha val="10000"/>
                      </a:schemeClr>
                    </a:solidFill>
                  </a:tcPr>
                </a:tc>
                <a:tc>
                  <a:txBody>
                    <a:bodyPr/>
                    <a:lstStyle/>
                    <a:p>
                      <a:r>
                        <a:rPr lang="en-US" sz="1600" b="0" i="0" dirty="0" err="1">
                          <a:solidFill>
                            <a:schemeClr val="tx1"/>
                          </a:solidFill>
                          <a:latin typeface="Montserrat" pitchFamily="2" charset="77"/>
                        </a:rPr>
                        <a:t>Resultado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correcto</a:t>
                      </a:r>
                      <a:r>
                        <a:rPr lang="en-US" sz="1600" b="0" i="0" dirty="0">
                          <a:solidFill>
                            <a:schemeClr val="tx1"/>
                          </a:solidFill>
                          <a:latin typeface="Montserrat" pitchFamily="2" charset="77"/>
                        </a:rPr>
                        <a:t>, con </a:t>
                      </a:r>
                      <a:r>
                        <a:rPr lang="en-US" sz="1600" b="0" i="0" dirty="0" err="1">
                          <a:solidFill>
                            <a:schemeClr val="tx1"/>
                          </a:solidFill>
                          <a:latin typeface="Montserrat" pitchFamily="2" charset="77"/>
                        </a:rPr>
                        <a:t>datos</a:t>
                      </a:r>
                      <a:r>
                        <a:rPr lang="en-US" sz="1600" b="0" i="0" dirty="0">
                          <a:solidFill>
                            <a:schemeClr val="tx1"/>
                          </a:solidFill>
                          <a:latin typeface="Montserrat" pitchFamily="2" charset="77"/>
                        </a:rPr>
                        <a:t> de </a:t>
                      </a:r>
                      <a:r>
                        <a:rPr lang="en-US" sz="1600" b="0" i="0" dirty="0" err="1">
                          <a:solidFill>
                            <a:schemeClr val="tx1"/>
                          </a:solidFill>
                          <a:latin typeface="Montserrat" pitchFamily="2" charset="77"/>
                        </a:rPr>
                        <a:t>respuesta</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1"/>
                  </a:ext>
                </a:extLst>
              </a:tr>
              <a:tr h="489788">
                <a:tc>
                  <a:txBody>
                    <a:bodyPr/>
                    <a:lstStyle/>
                    <a:p>
                      <a:r>
                        <a:rPr lang="en-US" sz="1600" b="0" i="0" dirty="0">
                          <a:solidFill>
                            <a:schemeClr val="tx1"/>
                          </a:solidFill>
                          <a:latin typeface="Montserrat" pitchFamily="2" charset="77"/>
                        </a:rPr>
                        <a:t>201</a:t>
                      </a:r>
                    </a:p>
                  </a:txBody>
                  <a:tcPr anchor="ctr">
                    <a:noFill/>
                  </a:tcPr>
                </a:tc>
                <a:tc>
                  <a:txBody>
                    <a:bodyPr/>
                    <a:lstStyle/>
                    <a:p>
                      <a:r>
                        <a:rPr lang="en-US" sz="1600" b="0" i="0" dirty="0">
                          <a:solidFill>
                            <a:schemeClr val="tx1"/>
                          </a:solidFill>
                          <a:latin typeface="Montserrat" pitchFamily="2" charset="77"/>
                        </a:rPr>
                        <a:t>CREATED</a:t>
                      </a:r>
                    </a:p>
                  </a:txBody>
                  <a:tcPr anchor="ctr">
                    <a:no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recurso</a:t>
                      </a:r>
                      <a:r>
                        <a:rPr lang="en-US" sz="1600" b="0" i="0" dirty="0">
                          <a:solidFill>
                            <a:schemeClr val="tx1"/>
                          </a:solidFill>
                          <a:latin typeface="Montserrat" pitchFamily="2" charset="77"/>
                        </a:rPr>
                        <a:t> ha </a:t>
                      </a:r>
                      <a:r>
                        <a:rPr lang="en-US" sz="1600" b="0" i="0" dirty="0" err="1">
                          <a:solidFill>
                            <a:schemeClr val="tx1"/>
                          </a:solidFill>
                          <a:latin typeface="Montserrat" pitchFamily="2" charset="77"/>
                        </a:rPr>
                        <a:t>sido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creado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correctamente</a:t>
                      </a:r>
                      <a:endParaRPr lang="en-US" sz="1600" b="0" i="0" dirty="0">
                        <a:solidFill>
                          <a:schemeClr val="tx1"/>
                        </a:solidFill>
                        <a:latin typeface="Montserrat" pitchFamily="2" charset="77"/>
                      </a:endParaRPr>
                    </a:p>
                  </a:txBody>
                  <a:tcPr anchor="ctr">
                    <a:noFill/>
                  </a:tcPr>
                </a:tc>
                <a:extLst>
                  <a:ext uri="{0D108BD9-81ED-4DB2-BD59-A6C34878D82A}">
                    <a16:rowId xmlns:a16="http://schemas.microsoft.com/office/drawing/2014/main" val="10002"/>
                  </a:ext>
                </a:extLst>
              </a:tr>
              <a:tr h="489788">
                <a:tc>
                  <a:txBody>
                    <a:bodyPr/>
                    <a:lstStyle/>
                    <a:p>
                      <a:r>
                        <a:rPr lang="en-US" sz="1600" b="0" i="0" dirty="0">
                          <a:solidFill>
                            <a:schemeClr val="tx1"/>
                          </a:solidFill>
                          <a:latin typeface="Montserrat" pitchFamily="2" charset="77"/>
                        </a:rPr>
                        <a:t>204</a:t>
                      </a:r>
                    </a:p>
                  </a:txBody>
                  <a:tcPr anchor="ctr">
                    <a:solidFill>
                      <a:schemeClr val="tx1">
                        <a:alpha val="10000"/>
                      </a:schemeClr>
                    </a:solidFill>
                  </a:tcPr>
                </a:tc>
                <a:tc>
                  <a:txBody>
                    <a:bodyPr/>
                    <a:lstStyle/>
                    <a:p>
                      <a:r>
                        <a:rPr lang="en-US" sz="1600" b="0" i="0" dirty="0">
                          <a:solidFill>
                            <a:schemeClr val="tx1"/>
                          </a:solidFill>
                          <a:latin typeface="Montserrat" pitchFamily="2" charset="77"/>
                        </a:rPr>
                        <a:t>NO CONTENT</a:t>
                      </a:r>
                    </a:p>
                  </a:txBody>
                  <a:tcPr anchor="ctr">
                    <a:solidFill>
                      <a:schemeClr val="tx1">
                        <a:alpha val="10000"/>
                      </a:schemeClr>
                    </a:solidFill>
                  </a:tcPr>
                </a:tc>
                <a:tc>
                  <a:txBody>
                    <a:bodyPr/>
                    <a:lstStyle/>
                    <a:p>
                      <a:r>
                        <a:rPr lang="en-US" sz="1600" b="0" i="0" dirty="0" err="1">
                          <a:solidFill>
                            <a:schemeClr val="tx1"/>
                          </a:solidFill>
                          <a:latin typeface="Montserrat" pitchFamily="2" charset="77"/>
                        </a:rPr>
                        <a:t>Resultado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correcto</a:t>
                      </a:r>
                      <a:r>
                        <a:rPr lang="en-US" sz="1600" b="0" i="0" dirty="0">
                          <a:solidFill>
                            <a:schemeClr val="tx1"/>
                          </a:solidFill>
                          <a:latin typeface="Montserrat" pitchFamily="2" charset="77"/>
                        </a:rPr>
                        <a:t>, no hay </a:t>
                      </a:r>
                      <a:r>
                        <a:rPr lang="en-US" sz="1600" b="0" i="0" dirty="0" err="1">
                          <a:solidFill>
                            <a:schemeClr val="tx1"/>
                          </a:solidFill>
                          <a:latin typeface="Montserrat" pitchFamily="2" charset="77"/>
                        </a:rPr>
                        <a:t>datos</a:t>
                      </a:r>
                      <a:r>
                        <a:rPr lang="en-US" sz="1600" b="0" i="0" dirty="0">
                          <a:solidFill>
                            <a:schemeClr val="tx1"/>
                          </a:solidFill>
                          <a:latin typeface="Montserrat" pitchFamily="2" charset="77"/>
                        </a:rPr>
                        <a:t> de </a:t>
                      </a:r>
                      <a:r>
                        <a:rPr lang="en-US" sz="1600" b="0" i="0" dirty="0" err="1">
                          <a:solidFill>
                            <a:schemeClr val="tx1"/>
                          </a:solidFill>
                          <a:latin typeface="Montserrat" pitchFamily="2" charset="77"/>
                        </a:rPr>
                        <a:t>respuesta</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3"/>
                  </a:ext>
                </a:extLst>
              </a:tr>
              <a:tr h="489788">
                <a:tc>
                  <a:txBody>
                    <a:bodyPr/>
                    <a:lstStyle/>
                    <a:p>
                      <a:r>
                        <a:rPr lang="en-US" sz="1600" b="0" i="0" dirty="0">
                          <a:solidFill>
                            <a:schemeClr val="tx1"/>
                          </a:solidFill>
                          <a:latin typeface="Montserrat" pitchFamily="2" charset="77"/>
                        </a:rPr>
                        <a:t>400</a:t>
                      </a:r>
                    </a:p>
                  </a:txBody>
                  <a:tcPr anchor="ctr">
                    <a:noFill/>
                  </a:tcPr>
                </a:tc>
                <a:tc>
                  <a:txBody>
                    <a:bodyPr/>
                    <a:lstStyle/>
                    <a:p>
                      <a:r>
                        <a:rPr lang="en-US" sz="1600" b="0" i="0" dirty="0">
                          <a:solidFill>
                            <a:schemeClr val="tx1"/>
                          </a:solidFill>
                          <a:latin typeface="Montserrat" pitchFamily="2" charset="77"/>
                        </a:rPr>
                        <a:t>BAD REQUEST</a:t>
                      </a:r>
                    </a:p>
                  </a:txBody>
                  <a:tcPr anchor="ctr">
                    <a:noFill/>
                  </a:tcPr>
                </a:tc>
                <a:tc>
                  <a:txBody>
                    <a:bodyPr/>
                    <a:lstStyle/>
                    <a:p>
                      <a:r>
                        <a:rPr lang="en-US" sz="1600" b="0" i="0" dirty="0">
                          <a:solidFill>
                            <a:schemeClr val="tx1"/>
                          </a:solidFill>
                          <a:latin typeface="Montserrat" pitchFamily="2" charset="77"/>
                        </a:rPr>
                        <a:t>La </a:t>
                      </a:r>
                      <a:r>
                        <a:rPr lang="en-US" sz="1600" b="0" i="0" dirty="0" err="1">
                          <a:solidFill>
                            <a:schemeClr val="tx1"/>
                          </a:solidFill>
                          <a:latin typeface="Montserrat" pitchFamily="2" charset="77"/>
                        </a:rPr>
                        <a:t>petición</a:t>
                      </a:r>
                      <a:r>
                        <a:rPr lang="en-US" sz="1600" b="0" i="0" dirty="0">
                          <a:solidFill>
                            <a:schemeClr val="tx1"/>
                          </a:solidFill>
                          <a:latin typeface="Montserrat" pitchFamily="2" charset="77"/>
                        </a:rPr>
                        <a:t> es </a:t>
                      </a:r>
                      <a:r>
                        <a:rPr lang="en-US" sz="1600" b="0" i="0" dirty="0" err="1">
                          <a:solidFill>
                            <a:schemeClr val="tx1"/>
                          </a:solidFill>
                          <a:latin typeface="Montserrat" pitchFamily="2" charset="77"/>
                        </a:rPr>
                        <a:t>inválida</a:t>
                      </a:r>
                      <a:r>
                        <a:rPr lang="en-US" sz="1600" b="0" i="0" dirty="0">
                          <a:solidFill>
                            <a:schemeClr val="tx1"/>
                          </a:solidFill>
                          <a:latin typeface="Montserrat" pitchFamily="2" charset="77"/>
                        </a:rPr>
                        <a:t>, no se </a:t>
                      </a:r>
                      <a:r>
                        <a:rPr lang="en-US" sz="1600" b="0" i="0" dirty="0" err="1">
                          <a:solidFill>
                            <a:schemeClr val="tx1"/>
                          </a:solidFill>
                          <a:latin typeface="Montserrat" pitchFamily="2" charset="77"/>
                        </a:rPr>
                        <a:t>puede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servir</a:t>
                      </a:r>
                      <a:endParaRPr lang="en-US" sz="1600" b="0" i="0" dirty="0">
                        <a:solidFill>
                          <a:schemeClr val="tx1"/>
                        </a:solidFill>
                        <a:latin typeface="Montserrat" pitchFamily="2" charset="77"/>
                      </a:endParaRPr>
                    </a:p>
                  </a:txBody>
                  <a:tcPr anchor="ctr">
                    <a:noFill/>
                  </a:tcPr>
                </a:tc>
                <a:extLst>
                  <a:ext uri="{0D108BD9-81ED-4DB2-BD59-A6C34878D82A}">
                    <a16:rowId xmlns:a16="http://schemas.microsoft.com/office/drawing/2014/main" val="10004"/>
                  </a:ext>
                </a:extLst>
              </a:tr>
              <a:tr h="489788">
                <a:tc>
                  <a:txBody>
                    <a:bodyPr/>
                    <a:lstStyle/>
                    <a:p>
                      <a:r>
                        <a:rPr lang="en-US" sz="1600" b="0" i="0" dirty="0">
                          <a:solidFill>
                            <a:schemeClr val="tx1"/>
                          </a:solidFill>
                          <a:latin typeface="Montserrat" pitchFamily="2" charset="77"/>
                        </a:rPr>
                        <a:t>401</a:t>
                      </a:r>
                    </a:p>
                  </a:txBody>
                  <a:tcPr anchor="ctr">
                    <a:solidFill>
                      <a:schemeClr val="tx1">
                        <a:alpha val="10000"/>
                      </a:schemeClr>
                    </a:solidFill>
                  </a:tcPr>
                </a:tc>
                <a:tc>
                  <a:txBody>
                    <a:bodyPr/>
                    <a:lstStyle/>
                    <a:p>
                      <a:r>
                        <a:rPr lang="en-US" sz="1600" b="0" i="0" dirty="0">
                          <a:solidFill>
                            <a:schemeClr val="tx1"/>
                          </a:solidFill>
                          <a:latin typeface="Montserrat" pitchFamily="2" charset="77"/>
                        </a:rPr>
                        <a:t>UNAUTHORIZED</a:t>
                      </a:r>
                    </a:p>
                  </a:txBody>
                  <a:tcPr anchor="ctr">
                    <a:solidFill>
                      <a:schemeClr val="tx1">
                        <a:alpha val="10000"/>
                      </a:schemeClr>
                    </a:solid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usuario</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debe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autenticarse</a:t>
                      </a:r>
                      <a:r>
                        <a:rPr lang="en-US" sz="1600" b="0" i="0" dirty="0">
                          <a:solidFill>
                            <a:schemeClr val="tx1"/>
                          </a:solidFill>
                          <a:latin typeface="Montserrat" pitchFamily="2" charset="77"/>
                        </a:rPr>
                        <a:t> antes de acceder al </a:t>
                      </a:r>
                      <a:r>
                        <a:rPr lang="en-US" sz="1600" b="0" i="0" dirty="0" err="1">
                          <a:solidFill>
                            <a:schemeClr val="tx1"/>
                          </a:solidFill>
                          <a:latin typeface="Montserrat" pitchFamily="2" charset="77"/>
                        </a:rPr>
                        <a:t>recurso</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10005"/>
                  </a:ext>
                </a:extLst>
              </a:tr>
              <a:tr h="489788">
                <a:tc>
                  <a:txBody>
                    <a:bodyPr/>
                    <a:lstStyle/>
                    <a:p>
                      <a:r>
                        <a:rPr lang="en-US" sz="1600" b="0" i="0" kern="1200" dirty="0">
                          <a:solidFill>
                            <a:schemeClr val="tx1"/>
                          </a:solidFill>
                          <a:latin typeface="Montserrat" pitchFamily="2" charset="77"/>
                          <a:ea typeface="+mn-ea"/>
                          <a:cs typeface="+mn-cs"/>
                        </a:rPr>
                        <a:t>403</a:t>
                      </a:r>
                    </a:p>
                  </a:txBody>
                  <a:tcPr anchor="ctr">
                    <a:noFill/>
                  </a:tcPr>
                </a:tc>
                <a:tc>
                  <a:txBody>
                    <a:bodyPr/>
                    <a:lstStyle/>
                    <a:p>
                      <a:r>
                        <a:rPr lang="en-US" sz="1600" b="0" i="0" kern="1200" dirty="0">
                          <a:solidFill>
                            <a:schemeClr val="tx1"/>
                          </a:solidFill>
                          <a:latin typeface="Montserrat" pitchFamily="2" charset="77"/>
                          <a:ea typeface="+mn-ea"/>
                          <a:cs typeface="+mn-cs"/>
                        </a:rPr>
                        <a:t>FORBIDDEN</a:t>
                      </a:r>
                    </a:p>
                  </a:txBody>
                  <a:tcPr anchor="ctr">
                    <a:noFill/>
                  </a:tcPr>
                </a:tc>
                <a:tc>
                  <a:txBody>
                    <a:bodyPr/>
                    <a:lstStyle/>
                    <a:p>
                      <a:r>
                        <a:rPr lang="en-US" sz="1600" b="0" i="0" kern="1200" dirty="0">
                          <a:solidFill>
                            <a:schemeClr val="tx1"/>
                          </a:solidFill>
                          <a:latin typeface="Montserrat" pitchFamily="2" charset="77"/>
                          <a:ea typeface="+mn-ea"/>
                          <a:cs typeface="+mn-cs"/>
                        </a:rPr>
                        <a:t>El </a:t>
                      </a:r>
                      <a:r>
                        <a:rPr lang="en-US" sz="1600" b="0" i="0" kern="1200" dirty="0" err="1">
                          <a:solidFill>
                            <a:schemeClr val="tx1"/>
                          </a:solidFill>
                          <a:latin typeface="Montserrat" pitchFamily="2" charset="77"/>
                          <a:ea typeface="+mn-ea"/>
                          <a:cs typeface="+mn-cs"/>
                        </a:rPr>
                        <a:t>usuario</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está</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autenticado</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pero</a:t>
                      </a:r>
                      <a:r>
                        <a:rPr lang="en-US" sz="1600" b="0" i="0" kern="1200" dirty="0">
                          <a:solidFill>
                            <a:schemeClr val="tx1"/>
                          </a:solidFill>
                          <a:latin typeface="Montserrat" pitchFamily="2" charset="77"/>
                          <a:ea typeface="+mn-ea"/>
                          <a:cs typeface="+mn-cs"/>
                        </a:rPr>
                        <a:t> no </a:t>
                      </a:r>
                      <a:r>
                        <a:rPr lang="en-US" sz="1600" b="0" i="0" kern="1200" dirty="0" err="1">
                          <a:solidFill>
                            <a:schemeClr val="tx1"/>
                          </a:solidFill>
                          <a:latin typeface="Montserrat" pitchFamily="2" charset="77"/>
                          <a:ea typeface="+mn-ea"/>
                          <a:cs typeface="+mn-cs"/>
                        </a:rPr>
                        <a:t>tiene</a:t>
                      </a:r>
                      <a:r>
                        <a:rPr lang="en-US" sz="1600" b="0" i="0" kern="1200" dirty="0">
                          <a:solidFill>
                            <a:schemeClr val="tx1"/>
                          </a:solidFill>
                          <a:latin typeface="Montserrat" pitchFamily="2" charset="77"/>
                          <a:ea typeface="+mn-ea"/>
                          <a:cs typeface="+mn-cs"/>
                        </a:rPr>
                        <a:t> </a:t>
                      </a:r>
                      <a:r>
                        <a:rPr lang="en-US" sz="1600" b="0" i="0" kern="1200" dirty="0" err="1">
                          <a:solidFill>
                            <a:schemeClr val="tx1"/>
                          </a:solidFill>
                          <a:latin typeface="Montserrat" pitchFamily="2" charset="77"/>
                          <a:ea typeface="+mn-ea"/>
                          <a:cs typeface="+mn-cs"/>
                        </a:rPr>
                        <a:t>acceso</a:t>
                      </a:r>
                      <a:r>
                        <a:rPr lang="en-US" sz="1600" b="0" i="0" kern="1200" dirty="0">
                          <a:solidFill>
                            <a:schemeClr val="tx1"/>
                          </a:solidFill>
                          <a:latin typeface="Montserrat" pitchFamily="2" charset="77"/>
                          <a:ea typeface="+mn-ea"/>
                          <a:cs typeface="+mn-cs"/>
                        </a:rPr>
                        <a:t> al </a:t>
                      </a:r>
                      <a:r>
                        <a:rPr lang="en-US" sz="1600" b="0" i="0" kern="1200" dirty="0" err="1">
                          <a:solidFill>
                            <a:schemeClr val="tx1"/>
                          </a:solidFill>
                          <a:latin typeface="Montserrat" pitchFamily="2" charset="77"/>
                          <a:ea typeface="+mn-ea"/>
                          <a:cs typeface="+mn-cs"/>
                        </a:rPr>
                        <a:t>recurso</a:t>
                      </a:r>
                      <a:endParaRPr lang="en-US" sz="1600" b="0" i="0" kern="1200" dirty="0">
                        <a:solidFill>
                          <a:schemeClr val="tx1"/>
                        </a:solidFill>
                        <a:latin typeface="Montserrat" pitchFamily="2" charset="77"/>
                        <a:ea typeface="+mn-ea"/>
                        <a:cs typeface="+mn-cs"/>
                      </a:endParaRPr>
                    </a:p>
                  </a:txBody>
                  <a:tcPr anchor="ctr">
                    <a:noFill/>
                  </a:tcPr>
                </a:tc>
                <a:extLst>
                  <a:ext uri="{0D108BD9-81ED-4DB2-BD59-A6C34878D82A}">
                    <a16:rowId xmlns:a16="http://schemas.microsoft.com/office/drawing/2014/main" val="2674616787"/>
                  </a:ext>
                </a:extLst>
              </a:tr>
              <a:tr h="565661">
                <a:tc>
                  <a:txBody>
                    <a:bodyPr/>
                    <a:lstStyle/>
                    <a:p>
                      <a:r>
                        <a:rPr lang="en-US" sz="1600" b="0" i="0" dirty="0">
                          <a:solidFill>
                            <a:schemeClr val="tx1"/>
                          </a:solidFill>
                          <a:latin typeface="Montserrat" pitchFamily="2" charset="77"/>
                        </a:rPr>
                        <a:t>500</a:t>
                      </a:r>
                    </a:p>
                  </a:txBody>
                  <a:tcPr anchor="ctr">
                    <a:solidFill>
                      <a:schemeClr val="tx1">
                        <a:alpha val="10000"/>
                      </a:schemeClr>
                    </a:solidFill>
                  </a:tcPr>
                </a:tc>
                <a:tc>
                  <a:txBody>
                    <a:bodyPr/>
                    <a:lstStyle/>
                    <a:p>
                      <a:r>
                        <a:rPr lang="en-US" sz="1600" b="0" i="0" dirty="0">
                          <a:solidFill>
                            <a:schemeClr val="tx1"/>
                          </a:solidFill>
                          <a:latin typeface="Montserrat" pitchFamily="2" charset="77"/>
                        </a:rPr>
                        <a:t>INTERNAL SERVER ERROR</a:t>
                      </a:r>
                    </a:p>
                  </a:txBody>
                  <a:tcPr anchor="ctr">
                    <a:solidFill>
                      <a:schemeClr val="tx1">
                        <a:alpha val="10000"/>
                      </a:schemeClr>
                    </a:solidFill>
                  </a:tcPr>
                </a:tc>
                <a:tc>
                  <a:txBody>
                    <a:bodyPr/>
                    <a:lstStyle/>
                    <a:p>
                      <a:r>
                        <a:rPr lang="en-US" sz="1600" b="0" i="0" dirty="0">
                          <a:solidFill>
                            <a:schemeClr val="tx1"/>
                          </a:solidFill>
                          <a:latin typeface="Montserrat" pitchFamily="2" charset="77"/>
                        </a:rPr>
                        <a:t>El </a:t>
                      </a:r>
                      <a:r>
                        <a:rPr lang="en-US" sz="1600" b="0" i="0" dirty="0" err="1">
                          <a:solidFill>
                            <a:schemeClr val="tx1"/>
                          </a:solidFill>
                          <a:latin typeface="Montserrat" pitchFamily="2" charset="77"/>
                        </a:rPr>
                        <a:t>servidor</a:t>
                      </a:r>
                      <a:r>
                        <a:rPr lang="en-US" sz="1600" b="0" i="0" dirty="0">
                          <a:solidFill>
                            <a:schemeClr val="tx1"/>
                          </a:solidFill>
                          <a:latin typeface="Montserrat" pitchFamily="2" charset="77"/>
                        </a:rPr>
                        <a:t> ha </a:t>
                      </a:r>
                      <a:r>
                        <a:rPr lang="en-US" sz="1600" b="0" i="0" dirty="0" err="1">
                          <a:solidFill>
                            <a:schemeClr val="tx1"/>
                          </a:solidFill>
                          <a:latin typeface="Montserrat" pitchFamily="2" charset="77"/>
                        </a:rPr>
                        <a:t>sufrido</a:t>
                      </a:r>
                      <a:r>
                        <a:rPr lang="en-US" sz="1600" b="0" i="0" dirty="0">
                          <a:solidFill>
                            <a:schemeClr val="tx1"/>
                          </a:solidFill>
                          <a:latin typeface="Montserrat" pitchFamily="2" charset="77"/>
                        </a:rPr>
                        <a:t> un error </a:t>
                      </a:r>
                      <a:r>
                        <a:rPr lang="en-US" sz="1600" b="0" i="0" dirty="0" err="1">
                          <a:solidFill>
                            <a:schemeClr val="tx1"/>
                          </a:solidFill>
                          <a:latin typeface="Montserrat" pitchFamily="2" charset="77"/>
                        </a:rPr>
                        <a:t>inespecifico</a:t>
                      </a:r>
                      <a:r>
                        <a:rPr lang="en-US" sz="1600" b="0" i="0" dirty="0">
                          <a:solidFill>
                            <a:schemeClr val="tx1"/>
                          </a:solidFill>
                          <a:latin typeface="Montserrat" pitchFamily="2" charset="77"/>
                        </a:rPr>
                        <a:t>, y no </a:t>
                      </a:r>
                      <a:r>
                        <a:rPr lang="en-US" sz="1600" b="0" i="0" dirty="0" err="1">
                          <a:solidFill>
                            <a:schemeClr val="tx1"/>
                          </a:solidFill>
                          <a:latin typeface="Montserrat" pitchFamily="2" charset="77"/>
                        </a:rPr>
                        <a:t>puede</a:t>
                      </a:r>
                      <a:r>
                        <a:rPr lang="en-US" sz="1600" b="0" i="0" dirty="0">
                          <a:solidFill>
                            <a:schemeClr val="tx1"/>
                          </a:solidFill>
                          <a:latin typeface="Montserrat" pitchFamily="2" charset="77"/>
                        </a:rPr>
                        <a:t> </a:t>
                      </a:r>
                      <a:r>
                        <a:rPr lang="en-US" sz="1600" b="0" i="0" dirty="0" err="1">
                          <a:solidFill>
                            <a:schemeClr val="tx1"/>
                          </a:solidFill>
                          <a:latin typeface="Montserrat" pitchFamily="2" charset="77"/>
                        </a:rPr>
                        <a:t>servir</a:t>
                      </a:r>
                      <a:r>
                        <a:rPr lang="en-US" sz="1600" b="0" i="0" dirty="0">
                          <a:solidFill>
                            <a:schemeClr val="tx1"/>
                          </a:solidFill>
                          <a:latin typeface="Montserrat" pitchFamily="2" charset="77"/>
                        </a:rPr>
                        <a:t> la </a:t>
                      </a:r>
                      <a:r>
                        <a:rPr lang="en-US" sz="1600" b="0" i="0" dirty="0" err="1">
                          <a:solidFill>
                            <a:schemeClr val="tx1"/>
                          </a:solidFill>
                          <a:latin typeface="Montserrat" pitchFamily="2" charset="77"/>
                        </a:rPr>
                        <a:t>petición</a:t>
                      </a:r>
                      <a:endParaRPr lang="en-US" sz="1600" b="0" i="0" dirty="0">
                        <a:solidFill>
                          <a:schemeClr val="tx1"/>
                        </a:solidFill>
                        <a:latin typeface="Montserrat" pitchFamily="2" charset="77"/>
                      </a:endParaRPr>
                    </a:p>
                  </a:txBody>
                  <a:tcPr anchor="ctr">
                    <a:solidFill>
                      <a:schemeClr val="tx1">
                        <a:alpha val="10000"/>
                      </a:schemeClr>
                    </a:solidFill>
                  </a:tcPr>
                </a:tc>
                <a:extLst>
                  <a:ext uri="{0D108BD9-81ED-4DB2-BD59-A6C34878D82A}">
                    <a16:rowId xmlns:a16="http://schemas.microsoft.com/office/drawing/2014/main" val="3353187062"/>
                  </a:ext>
                </a:extLst>
              </a:tr>
            </a:tbl>
          </a:graphicData>
        </a:graphic>
      </p:graphicFrame>
    </p:spTree>
    <p:extLst>
      <p:ext uri="{BB962C8B-B14F-4D97-AF65-F5344CB8AC3E}">
        <p14:creationId xmlns:p14="http://schemas.microsoft.com/office/powerpoint/2010/main" val="3540171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4" y="1506375"/>
            <a:ext cx="9999431" cy="651610"/>
          </a:xfrm>
        </p:spPr>
        <p:txBody>
          <a:bodyPr/>
          <a:lstStyle/>
          <a:p>
            <a:r>
              <a:rPr lang="en-US" dirty="0"/>
              <a:t>Cuerpo de la </a:t>
            </a:r>
            <a:r>
              <a:rPr lang="en-US" dirty="0" err="1"/>
              <a:t>petición</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El </a:t>
            </a:r>
            <a:r>
              <a:rPr lang="en-US" dirty="0" err="1"/>
              <a:t>cuerpo</a:t>
            </a:r>
            <a:r>
              <a:rPr lang="en-US" dirty="0"/>
              <a:t> de la </a:t>
            </a:r>
            <a:r>
              <a:rPr lang="en-US" dirty="0" err="1"/>
              <a:t>petición</a:t>
            </a:r>
            <a:r>
              <a:rPr lang="en-US" dirty="0"/>
              <a:t> es </a:t>
            </a:r>
            <a:r>
              <a:rPr lang="en-US" dirty="0" err="1"/>
              <a:t>una</a:t>
            </a:r>
            <a:r>
              <a:rPr lang="en-US" dirty="0"/>
              <a:t> </a:t>
            </a:r>
            <a:r>
              <a:rPr lang="en-US" dirty="0" err="1"/>
              <a:t>parte</a:t>
            </a:r>
            <a:r>
              <a:rPr lang="en-US" dirty="0"/>
              <a:t> </a:t>
            </a:r>
            <a:r>
              <a:rPr lang="en-US" dirty="0" err="1"/>
              <a:t>opcional</a:t>
            </a:r>
            <a:r>
              <a:rPr lang="en-US" dirty="0"/>
              <a:t> </a:t>
            </a:r>
            <a:r>
              <a:rPr lang="en-US" dirty="0" err="1"/>
              <a:t>en</a:t>
            </a:r>
            <a:r>
              <a:rPr lang="en-US" dirty="0"/>
              <a:t> </a:t>
            </a:r>
            <a:r>
              <a:rPr lang="en-US" dirty="0" err="1"/>
              <a:t>peticiones</a:t>
            </a:r>
            <a:r>
              <a:rPr lang="en-US" dirty="0"/>
              <a:t> y </a:t>
            </a:r>
            <a:r>
              <a:rPr lang="en-US" dirty="0" err="1"/>
              <a:t>respuestas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3264763"/>
          </a:xfrm>
        </p:spPr>
        <p:txBody>
          <a:bodyPr/>
          <a:lstStyle/>
          <a:p>
            <a:r>
              <a:rPr lang="es-ES" sz="2400" dirty="0"/>
              <a:t>Es el campo donde se envía la información del recurso a modificar o añadir</a:t>
            </a:r>
          </a:p>
          <a:p>
            <a:r>
              <a:rPr lang="es-ES" sz="2400" dirty="0"/>
              <a:t>No puede usarse en peticiones GET.</a:t>
            </a:r>
          </a:p>
          <a:p>
            <a:r>
              <a:rPr lang="es-ES" sz="2400" dirty="0"/>
              <a:t>Solo se usa en peticiones PUT, PATCH, y POST</a:t>
            </a:r>
          </a:p>
          <a:p>
            <a:r>
              <a:rPr lang="es-ES" sz="2400" dirty="0"/>
              <a:t>Muy raramente se usa en peticiones DELETE</a:t>
            </a:r>
          </a:p>
          <a:p>
            <a:pPr marL="0" indent="0">
              <a:buNone/>
            </a:pPr>
            <a:endParaRPr lang="es-ES" sz="2400" dirty="0"/>
          </a:p>
          <a:p>
            <a:pPr marL="0" indent="0">
              <a:buNone/>
            </a:pPr>
            <a:endParaRPr lang="es-ES" dirty="0"/>
          </a:p>
        </p:txBody>
      </p:sp>
      <p:pic>
        <p:nvPicPr>
          <p:cNvPr id="5" name="object 4">
            <a:extLst>
              <a:ext uri="{FF2B5EF4-FFF2-40B4-BE49-F238E27FC236}">
                <a16:creationId xmlns:a16="http://schemas.microsoft.com/office/drawing/2014/main" id="{A99CA833-92CA-2F4B-4338-73E95CFFC902}"/>
              </a:ext>
            </a:extLst>
          </p:cNvPr>
          <p:cNvPicPr/>
          <p:nvPr/>
        </p:nvPicPr>
        <p:blipFill>
          <a:blip r:embed="rId2" cstate="print"/>
          <a:stretch>
            <a:fillRect/>
          </a:stretch>
        </p:blipFill>
        <p:spPr>
          <a:xfrm>
            <a:off x="7387819" y="3333661"/>
            <a:ext cx="4462272" cy="2540508"/>
          </a:xfrm>
          <a:prstGeom prst="rect">
            <a:avLst/>
          </a:prstGeom>
        </p:spPr>
      </p:pic>
    </p:spTree>
    <p:extLst>
      <p:ext uri="{BB962C8B-B14F-4D97-AF65-F5344CB8AC3E}">
        <p14:creationId xmlns:p14="http://schemas.microsoft.com/office/powerpoint/2010/main" val="268122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5" y="1506375"/>
            <a:ext cx="10034942" cy="651610"/>
          </a:xfrm>
        </p:spPr>
        <p:txBody>
          <a:bodyPr/>
          <a:lstStyle/>
          <a:p>
            <a:r>
              <a:rPr lang="en-US" dirty="0"/>
              <a:t>Cabeceras de la </a:t>
            </a:r>
            <a:r>
              <a:rPr lang="en-US" dirty="0" err="1"/>
              <a:t>petición</a:t>
            </a:r>
            <a:r>
              <a:rPr lang="en-US" dirty="0"/>
              <a:t> HTTP</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Las cabeceras de </a:t>
            </a:r>
            <a:r>
              <a:rPr lang="en-US" dirty="0" err="1"/>
              <a:t>una</a:t>
            </a:r>
            <a:r>
              <a:rPr lang="en-US" dirty="0"/>
              <a:t> </a:t>
            </a:r>
            <a:r>
              <a:rPr lang="en-US" dirty="0" err="1"/>
              <a:t>petición</a:t>
            </a:r>
            <a:r>
              <a:rPr lang="en-US" dirty="0"/>
              <a:t> </a:t>
            </a:r>
            <a:r>
              <a:rPr lang="en-US" dirty="0" err="1"/>
              <a:t>permiten</a:t>
            </a:r>
            <a:r>
              <a:rPr lang="en-US" dirty="0"/>
              <a:t> </a:t>
            </a:r>
            <a:r>
              <a:rPr lang="en-US" dirty="0" err="1"/>
              <a:t>insertar</a:t>
            </a:r>
            <a:r>
              <a:rPr lang="en-US" dirty="0"/>
              <a:t> </a:t>
            </a:r>
            <a:r>
              <a:rPr lang="en-US" dirty="0" err="1"/>
              <a:t>metadatos</a:t>
            </a:r>
            <a:r>
              <a:rPr lang="en-US" dirty="0"/>
              <a:t> tanto </a:t>
            </a:r>
            <a:r>
              <a:rPr lang="en-US" dirty="0" err="1"/>
              <a:t>en</a:t>
            </a:r>
            <a:r>
              <a:rPr lang="en-US" dirty="0"/>
              <a:t> </a:t>
            </a:r>
            <a:r>
              <a:rPr lang="en-US" dirty="0" err="1"/>
              <a:t>peticiones</a:t>
            </a:r>
            <a:r>
              <a:rPr lang="en-US" dirty="0"/>
              <a:t> </a:t>
            </a:r>
            <a:r>
              <a:rPr lang="en-US" dirty="0" err="1"/>
              <a:t>como</a:t>
            </a:r>
            <a:r>
              <a:rPr lang="en-US" dirty="0"/>
              <a:t> </a:t>
            </a:r>
            <a:r>
              <a:rPr lang="en-US" dirty="0" err="1"/>
              <a:t>en</a:t>
            </a:r>
            <a:r>
              <a:rPr lang="en-US" dirty="0"/>
              <a:t> </a:t>
            </a:r>
            <a:r>
              <a:rPr lang="en-US" dirty="0" err="1"/>
              <a:t>repuestas</a:t>
            </a:r>
            <a:r>
              <a:rPr lang="en-US" dirty="0"/>
              <a:t> HTTP</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5936143" cy="2820881"/>
          </a:xfrm>
        </p:spPr>
        <p:txBody>
          <a:bodyPr/>
          <a:lstStyle/>
          <a:p>
            <a:r>
              <a:rPr lang="es-ES" sz="2400" dirty="0"/>
              <a:t>Cookies</a:t>
            </a:r>
          </a:p>
          <a:p>
            <a:r>
              <a:rPr lang="es-ES" sz="2400" dirty="0"/>
              <a:t>CORS</a:t>
            </a:r>
          </a:p>
          <a:p>
            <a:r>
              <a:rPr lang="es-ES" sz="2400" dirty="0"/>
              <a:t>Cache</a:t>
            </a:r>
          </a:p>
          <a:p>
            <a:r>
              <a:rPr lang="es-ES" sz="2400" dirty="0"/>
              <a:t>Content-</a:t>
            </a:r>
            <a:r>
              <a:rPr lang="es-ES" sz="2400" dirty="0" err="1"/>
              <a:t>Type</a:t>
            </a:r>
            <a:endParaRPr lang="es-ES" sz="2400" dirty="0"/>
          </a:p>
          <a:p>
            <a:r>
              <a:rPr lang="es-ES" sz="2400" dirty="0"/>
              <a:t>Idioma</a:t>
            </a:r>
          </a:p>
          <a:p>
            <a:r>
              <a:rPr lang="es-ES" sz="2400" dirty="0" err="1"/>
              <a:t>Custom</a:t>
            </a:r>
            <a:endParaRPr lang="es-ES" sz="2400" dirty="0"/>
          </a:p>
          <a:p>
            <a:pPr marL="0" indent="0">
              <a:buNone/>
            </a:pPr>
            <a:endParaRPr lang="es-ES" sz="2400" dirty="0"/>
          </a:p>
          <a:p>
            <a:pPr marL="0" indent="0">
              <a:buNone/>
            </a:pPr>
            <a:endParaRPr lang="es-ES" dirty="0"/>
          </a:p>
        </p:txBody>
      </p:sp>
      <p:pic>
        <p:nvPicPr>
          <p:cNvPr id="6" name="object 4">
            <a:extLst>
              <a:ext uri="{FF2B5EF4-FFF2-40B4-BE49-F238E27FC236}">
                <a16:creationId xmlns:a16="http://schemas.microsoft.com/office/drawing/2014/main" id="{4958F234-5E89-111D-0AF1-EA251CFB8811}"/>
              </a:ext>
            </a:extLst>
          </p:cNvPr>
          <p:cNvPicPr/>
          <p:nvPr/>
        </p:nvPicPr>
        <p:blipFill>
          <a:blip r:embed="rId2" cstate="print"/>
          <a:stretch>
            <a:fillRect/>
          </a:stretch>
        </p:blipFill>
        <p:spPr>
          <a:xfrm>
            <a:off x="6640496" y="3220456"/>
            <a:ext cx="5131471" cy="2284559"/>
          </a:xfrm>
          <a:prstGeom prst="rect">
            <a:avLst/>
          </a:prstGeom>
        </p:spPr>
      </p:pic>
    </p:spTree>
    <p:extLst>
      <p:ext uri="{BB962C8B-B14F-4D97-AF65-F5344CB8AC3E}">
        <p14:creationId xmlns:p14="http://schemas.microsoft.com/office/powerpoint/2010/main" val="3370836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3F88AF4-5115-DC27-DC46-FE02F87EF706}"/>
              </a:ext>
            </a:extLst>
          </p:cNvPr>
          <p:cNvSpPr>
            <a:spLocks noGrp="1"/>
          </p:cNvSpPr>
          <p:nvPr>
            <p:ph type="body" sz="quarter" idx="12"/>
          </p:nvPr>
        </p:nvSpPr>
        <p:spPr>
          <a:xfrm>
            <a:off x="911225" y="1506375"/>
            <a:ext cx="10034942" cy="651610"/>
          </a:xfrm>
        </p:spPr>
        <p:txBody>
          <a:bodyPr/>
          <a:lstStyle/>
          <a:p>
            <a:r>
              <a:rPr lang="en-US" dirty="0"/>
              <a:t>HATEOAS</a:t>
            </a:r>
            <a:endParaRPr lang="es-ES" dirty="0"/>
          </a:p>
        </p:txBody>
      </p:sp>
      <p:sp>
        <p:nvSpPr>
          <p:cNvPr id="3" name="Marcador de texto 2">
            <a:extLst>
              <a:ext uri="{FF2B5EF4-FFF2-40B4-BE49-F238E27FC236}">
                <a16:creationId xmlns:a16="http://schemas.microsoft.com/office/drawing/2014/main" id="{E874E262-296C-9453-204A-6343C45BD379}"/>
              </a:ext>
            </a:extLst>
          </p:cNvPr>
          <p:cNvSpPr>
            <a:spLocks noGrp="1"/>
          </p:cNvSpPr>
          <p:nvPr>
            <p:ph type="body" sz="quarter" idx="13"/>
          </p:nvPr>
        </p:nvSpPr>
        <p:spPr>
          <a:xfrm>
            <a:off x="911224" y="2521359"/>
            <a:ext cx="10523215" cy="651610"/>
          </a:xfrm>
        </p:spPr>
        <p:txBody>
          <a:bodyPr/>
          <a:lstStyle/>
          <a:p>
            <a:r>
              <a:rPr lang="en-US" dirty="0"/>
              <a:t>Hypermedia As The Engine Of Application State</a:t>
            </a:r>
            <a:endParaRPr lang="es-ES" dirty="0"/>
          </a:p>
        </p:txBody>
      </p:sp>
      <p:sp>
        <p:nvSpPr>
          <p:cNvPr id="4" name="Marcador de texto 3">
            <a:extLst>
              <a:ext uri="{FF2B5EF4-FFF2-40B4-BE49-F238E27FC236}">
                <a16:creationId xmlns:a16="http://schemas.microsoft.com/office/drawing/2014/main" id="{CA8BF834-13A3-77DA-9A74-7F171F7C94D0}"/>
              </a:ext>
            </a:extLst>
          </p:cNvPr>
          <p:cNvSpPr>
            <a:spLocks noGrp="1"/>
          </p:cNvSpPr>
          <p:nvPr>
            <p:ph type="body" sz="quarter" idx="14"/>
          </p:nvPr>
        </p:nvSpPr>
        <p:spPr>
          <a:xfrm>
            <a:off x="911224" y="3428999"/>
            <a:ext cx="7371539" cy="2820881"/>
          </a:xfrm>
        </p:spPr>
        <p:txBody>
          <a:bodyPr/>
          <a:lstStyle/>
          <a:p>
            <a:r>
              <a:rPr lang="es-ES" sz="2400" dirty="0"/>
              <a:t>Es un enfoque de diseño de </a:t>
            </a:r>
            <a:r>
              <a:rPr lang="es-ES" sz="2400" dirty="0" err="1"/>
              <a:t>APIs</a:t>
            </a:r>
            <a:r>
              <a:rPr lang="es-ES" sz="2400" dirty="0"/>
              <a:t> REST que promueve una mayor independencia cliente-servidor</a:t>
            </a:r>
          </a:p>
          <a:p>
            <a:r>
              <a:rPr lang="es-ES" sz="2400" dirty="0"/>
              <a:t>El cliente debe poder navegar el API en base únicamente a identificadores que el servidor especifica</a:t>
            </a:r>
          </a:p>
          <a:p>
            <a:pPr marL="0" indent="0">
              <a:buNone/>
            </a:pPr>
            <a:endParaRPr lang="es-ES" sz="2400" dirty="0"/>
          </a:p>
          <a:p>
            <a:pPr marL="0" indent="0">
              <a:buNone/>
            </a:pPr>
            <a:endParaRPr lang="es-ES" dirty="0"/>
          </a:p>
        </p:txBody>
      </p:sp>
      <p:pic>
        <p:nvPicPr>
          <p:cNvPr id="5" name="object 4">
            <a:extLst>
              <a:ext uri="{FF2B5EF4-FFF2-40B4-BE49-F238E27FC236}">
                <a16:creationId xmlns:a16="http://schemas.microsoft.com/office/drawing/2014/main" id="{BC11E10E-9477-5053-2101-D30413B172C4}"/>
              </a:ext>
            </a:extLst>
          </p:cNvPr>
          <p:cNvPicPr/>
          <p:nvPr/>
        </p:nvPicPr>
        <p:blipFill>
          <a:blip r:embed="rId2" cstate="print"/>
          <a:stretch>
            <a:fillRect/>
          </a:stretch>
        </p:blipFill>
        <p:spPr>
          <a:xfrm>
            <a:off x="8593703" y="3172969"/>
            <a:ext cx="2840736" cy="2217420"/>
          </a:xfrm>
          <a:prstGeom prst="rect">
            <a:avLst/>
          </a:prstGeom>
        </p:spPr>
      </p:pic>
    </p:spTree>
    <p:extLst>
      <p:ext uri="{BB962C8B-B14F-4D97-AF65-F5344CB8AC3E}">
        <p14:creationId xmlns:p14="http://schemas.microsoft.com/office/powerpoint/2010/main" val="3262114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de </a:t>
            </a:r>
            <a:r>
              <a:rPr lang="en-US" dirty="0" err="1"/>
              <a:t>uso</a:t>
            </a:r>
            <a:r>
              <a:rPr lang="en-US" dirty="0"/>
              <a:t> de Postman</a:t>
            </a:r>
            <a:endParaRPr lang="en-ES" dirty="0"/>
          </a:p>
        </p:txBody>
      </p:sp>
      <p:pic>
        <p:nvPicPr>
          <p:cNvPr id="5" name="Marcador de posición de imagen 4" descr="Mujer haciendo ejercicio en el parque">
            <a:extLst>
              <a:ext uri="{FF2B5EF4-FFF2-40B4-BE49-F238E27FC236}">
                <a16:creationId xmlns:a16="http://schemas.microsoft.com/office/drawing/2014/main" id="{05665928-B93E-A47E-74A6-EA8CC26A19CB}"/>
              </a:ext>
            </a:extLst>
          </p:cNvPr>
          <p:cNvPicPr>
            <a:picLocks noGrp="1" noChangeAspect="1"/>
          </p:cNvPicPr>
          <p:nvPr>
            <p:ph type="pic" sz="quarter" idx="15"/>
          </p:nvPr>
        </p:nvPicPr>
        <p:blipFill>
          <a:blip r:embed="rId2"/>
          <a:srcRect l="15456" r="15456"/>
          <a:stretch>
            <a:fillRect/>
          </a:stretch>
        </p:blipFill>
        <p:spPr/>
      </p:pic>
    </p:spTree>
    <p:extLst>
      <p:ext uri="{BB962C8B-B14F-4D97-AF65-F5344CB8AC3E}">
        <p14:creationId xmlns:p14="http://schemas.microsoft.com/office/powerpoint/2010/main" val="2561778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Tiempo</a:t>
            </a:r>
            <a:r>
              <a:rPr lang="en-US" dirty="0"/>
              <a:t> para </a:t>
            </a:r>
            <a:r>
              <a:rPr lang="en-US" dirty="0" err="1"/>
              <a:t>realizar</a:t>
            </a:r>
            <a:r>
              <a:rPr lang="en-US" dirty="0"/>
              <a:t> un </a:t>
            </a:r>
            <a:r>
              <a:rPr lang="en-US" dirty="0" err="1"/>
              <a:t>ejercicio</a:t>
            </a:r>
            <a:r>
              <a:rPr lang="en-US" dirty="0"/>
              <a:t> de </a:t>
            </a:r>
            <a:r>
              <a:rPr lang="en-US" dirty="0" err="1"/>
              <a:t>diseño</a:t>
            </a:r>
            <a:r>
              <a:rPr lang="en-US" dirty="0"/>
              <a:t> de APIs</a:t>
            </a:r>
            <a:endParaRPr lang="en-ES" dirty="0"/>
          </a:p>
        </p:txBody>
      </p:sp>
      <p:pic>
        <p:nvPicPr>
          <p:cNvPr id="5" name="Marcador de posición de imagen 4" descr="Mujer levantando pesas">
            <a:extLst>
              <a:ext uri="{FF2B5EF4-FFF2-40B4-BE49-F238E27FC236}">
                <a16:creationId xmlns:a16="http://schemas.microsoft.com/office/drawing/2014/main" id="{5252CFC3-9A68-0C7C-4EBB-EB11A4FEA7B2}"/>
              </a:ext>
            </a:extLst>
          </p:cNvPr>
          <p:cNvPicPr>
            <a:picLocks noGrp="1" noChangeAspect="1"/>
          </p:cNvPicPr>
          <p:nvPr>
            <p:ph type="pic" sz="quarter" idx="15"/>
          </p:nvPr>
        </p:nvPicPr>
        <p:blipFill>
          <a:blip r:embed="rId2"/>
          <a:srcRect l="15436" r="15436"/>
          <a:stretch>
            <a:fillRect/>
          </a:stretch>
        </p:blipFill>
        <p:spPr/>
      </p:pic>
    </p:spTree>
    <p:extLst>
      <p:ext uri="{BB962C8B-B14F-4D97-AF65-F5344CB8AC3E}">
        <p14:creationId xmlns:p14="http://schemas.microsoft.com/office/powerpoint/2010/main" val="26468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772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DF39C9-B5B6-5E43-8C39-509F0F607665}"/>
              </a:ext>
            </a:extLst>
          </p:cNvPr>
          <p:cNvSpPr>
            <a:spLocks noGrp="1"/>
          </p:cNvSpPr>
          <p:nvPr>
            <p:ph type="body" sz="quarter" idx="12"/>
          </p:nvPr>
        </p:nvSpPr>
        <p:spPr>
          <a:xfrm>
            <a:off x="911225" y="1798982"/>
            <a:ext cx="7965297" cy="1351721"/>
          </a:xfrm>
        </p:spPr>
        <p:txBody>
          <a:bodyPr/>
          <a:lstStyle/>
          <a:p>
            <a:r>
              <a:rPr lang="es-ES" dirty="0"/>
              <a:t>Fundamentos de ASP.NET Core</a:t>
            </a:r>
          </a:p>
        </p:txBody>
      </p:sp>
      <p:sp>
        <p:nvSpPr>
          <p:cNvPr id="5" name="Text Placeholder 4">
            <a:extLst>
              <a:ext uri="{FF2B5EF4-FFF2-40B4-BE49-F238E27FC236}">
                <a16:creationId xmlns:a16="http://schemas.microsoft.com/office/drawing/2014/main" id="{87DA1AD1-3B5E-9A41-9B65-C21D3B1BF937}"/>
              </a:ext>
            </a:extLst>
          </p:cNvPr>
          <p:cNvSpPr>
            <a:spLocks noGrp="1"/>
          </p:cNvSpPr>
          <p:nvPr>
            <p:ph type="body" sz="quarter" idx="13"/>
          </p:nvPr>
        </p:nvSpPr>
        <p:spPr/>
        <p:txBody>
          <a:bodyPr/>
          <a:lstStyle/>
          <a:p>
            <a:r>
              <a:rPr lang="en-US" dirty="0"/>
              <a:t>Desarrollo de APIs HTTP Restful con ASP.NET Core</a:t>
            </a:r>
            <a:endParaRPr lang="en-ES" dirty="0"/>
          </a:p>
        </p:txBody>
      </p:sp>
    </p:spTree>
    <p:extLst>
      <p:ext uri="{BB962C8B-B14F-4D97-AF65-F5344CB8AC3E}">
        <p14:creationId xmlns:p14="http://schemas.microsoft.com/office/powerpoint/2010/main" val="235517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F25FDDC-5AE8-1D43-9731-4ABF6FF07EA7}"/>
              </a:ext>
            </a:extLst>
          </p:cNvPr>
          <p:cNvSpPr>
            <a:spLocks noGrp="1"/>
          </p:cNvSpPr>
          <p:nvPr>
            <p:ph type="body" sz="quarter" idx="11"/>
          </p:nvPr>
        </p:nvSpPr>
        <p:spPr>
          <a:xfrm>
            <a:off x="6095999" y="884582"/>
            <a:ext cx="5598368" cy="5695122"/>
          </a:xfrm>
        </p:spPr>
        <p:txBody>
          <a:bodyPr/>
          <a:lstStyle/>
          <a:p>
            <a:r>
              <a:rPr lang="en-US" dirty="0" err="1"/>
              <a:t>Estructura</a:t>
            </a:r>
            <a:r>
              <a:rPr lang="en-US" dirty="0"/>
              <a:t> del </a:t>
            </a:r>
            <a:r>
              <a:rPr lang="en-US" dirty="0" err="1"/>
              <a:t>proyecto</a:t>
            </a:r>
            <a:endParaRPr lang="en-US" dirty="0"/>
          </a:p>
          <a:p>
            <a:r>
              <a:rPr lang="en-US" dirty="0"/>
              <a:t>Minimal APIs</a:t>
            </a:r>
          </a:p>
          <a:p>
            <a:r>
              <a:rPr lang="en-US" dirty="0" err="1"/>
              <a:t>Inyección</a:t>
            </a:r>
            <a:r>
              <a:rPr lang="en-US" dirty="0"/>
              <a:t> de </a:t>
            </a:r>
            <a:r>
              <a:rPr lang="en-US" dirty="0" err="1"/>
              <a:t>dependencias</a:t>
            </a:r>
            <a:endParaRPr lang="en-US" dirty="0"/>
          </a:p>
          <a:p>
            <a:r>
              <a:rPr lang="en-US" dirty="0"/>
              <a:t>El </a:t>
            </a:r>
            <a:r>
              <a:rPr lang="en-US" dirty="0" err="1"/>
              <a:t>patrón</a:t>
            </a:r>
            <a:r>
              <a:rPr lang="en-US" dirty="0"/>
              <a:t> builder</a:t>
            </a:r>
          </a:p>
          <a:p>
            <a:r>
              <a:rPr lang="en-US" dirty="0"/>
              <a:t>Middleware</a:t>
            </a:r>
          </a:p>
          <a:p>
            <a:r>
              <a:rPr lang="en-US" dirty="0" err="1"/>
              <a:t>Configuración</a:t>
            </a:r>
            <a:endParaRPr lang="en-US" dirty="0"/>
          </a:p>
          <a:p>
            <a:r>
              <a:rPr lang="en-US" dirty="0"/>
              <a:t>Logging</a:t>
            </a:r>
          </a:p>
          <a:p>
            <a:r>
              <a:rPr lang="en-US" dirty="0"/>
              <a:t>Swagger</a:t>
            </a:r>
          </a:p>
          <a:p>
            <a:endParaRPr lang="en-US" dirty="0"/>
          </a:p>
          <a:p>
            <a:endParaRPr lang="en-US" dirty="0"/>
          </a:p>
          <a:p>
            <a:endParaRPr lang="es-ES" dirty="0"/>
          </a:p>
          <a:p>
            <a:endParaRPr lang="en-US" dirty="0"/>
          </a:p>
        </p:txBody>
      </p:sp>
      <p:sp>
        <p:nvSpPr>
          <p:cNvPr id="13" name="Marcador de texto 12">
            <a:extLst>
              <a:ext uri="{FF2B5EF4-FFF2-40B4-BE49-F238E27FC236}">
                <a16:creationId xmlns:a16="http://schemas.microsoft.com/office/drawing/2014/main" id="{4CAEDFDD-BF1B-E047-B5BD-F37DAC2E0CC7}"/>
              </a:ext>
            </a:extLst>
          </p:cNvPr>
          <p:cNvSpPr>
            <a:spLocks noGrp="1"/>
          </p:cNvSpPr>
          <p:nvPr>
            <p:ph type="body" sz="quarter" idx="12"/>
          </p:nvPr>
        </p:nvSpPr>
        <p:spPr>
          <a:xfrm>
            <a:off x="796212" y="884582"/>
            <a:ext cx="5122057" cy="1351721"/>
          </a:xfrm>
        </p:spPr>
        <p:txBody>
          <a:bodyPr/>
          <a:lstStyle/>
          <a:p>
            <a:r>
              <a:rPr lang="en-US" dirty="0" err="1"/>
              <a:t>Fundamentos</a:t>
            </a:r>
            <a:r>
              <a:rPr lang="en-US" dirty="0"/>
              <a:t> de ASP.NET Core</a:t>
            </a:r>
            <a:endParaRPr lang="es-ES" dirty="0"/>
          </a:p>
        </p:txBody>
      </p:sp>
    </p:spTree>
    <p:extLst>
      <p:ext uri="{BB962C8B-B14F-4D97-AF65-F5344CB8AC3E}">
        <p14:creationId xmlns:p14="http://schemas.microsoft.com/office/powerpoint/2010/main" val="3339496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s-ES" sz="2000" dirty="0" err="1">
                <a:solidFill>
                  <a:schemeClr val="accent1"/>
                </a:solidFill>
              </a:rPr>
              <a:t>launchSettings.json</a:t>
            </a:r>
            <a:r>
              <a:rPr lang="es-ES" sz="2000" dirty="0">
                <a:solidFill>
                  <a:schemeClr val="accent1"/>
                </a:solidFill>
              </a:rPr>
              <a:t>: </a:t>
            </a:r>
            <a:r>
              <a:rPr lang="es-ES" sz="2000" dirty="0"/>
              <a:t>Configuración de arranque local</a:t>
            </a:r>
            <a:endParaRPr lang="es-ES" sz="2000" dirty="0">
              <a:solidFill>
                <a:schemeClr val="accent1"/>
              </a:solidFill>
            </a:endParaRPr>
          </a:p>
          <a:p>
            <a:r>
              <a:rPr lang="es-ES" sz="2000" dirty="0" err="1">
                <a:solidFill>
                  <a:schemeClr val="accent1"/>
                </a:solidFill>
              </a:rPr>
              <a:t>appsettings.json</a:t>
            </a:r>
            <a:r>
              <a:rPr lang="es-ES" sz="2000" dirty="0">
                <a:solidFill>
                  <a:schemeClr val="accent1"/>
                </a:solidFill>
              </a:rPr>
              <a:t>: </a:t>
            </a:r>
            <a:r>
              <a:rPr lang="es-ES" sz="2000" dirty="0"/>
              <a:t>Configuración general de la aplicación. Puede haber un fichero por entorno.</a:t>
            </a:r>
          </a:p>
          <a:p>
            <a:r>
              <a:rPr lang="es-ES" sz="2000" dirty="0" err="1">
                <a:solidFill>
                  <a:schemeClr val="accent1"/>
                </a:solidFill>
              </a:rPr>
              <a:t>Program.cs</a:t>
            </a:r>
            <a:r>
              <a:rPr lang="es-ES" sz="2000" dirty="0">
                <a:solidFill>
                  <a:schemeClr val="accent1"/>
                </a:solidFill>
              </a:rPr>
              <a:t>: </a:t>
            </a:r>
            <a:r>
              <a:rPr lang="es-ES" sz="2000" dirty="0"/>
              <a:t>Punto de entrada de la aplicación</a:t>
            </a:r>
            <a:endParaRPr lang="es-ES" sz="2000" dirty="0">
              <a:solidFill>
                <a:schemeClr val="accent1"/>
              </a:solidFill>
            </a:endParaRPr>
          </a:p>
          <a:p>
            <a:r>
              <a:rPr lang="es-ES" sz="2000" dirty="0"/>
              <a:t>Dependencias </a:t>
            </a:r>
            <a:r>
              <a:rPr lang="es-ES" sz="2000" dirty="0" err="1"/>
              <a:t>Nuget</a:t>
            </a:r>
            <a:r>
              <a:rPr lang="es-ES" sz="2000" dirty="0"/>
              <a:t> y de otros proyectos</a:t>
            </a:r>
          </a:p>
          <a:p>
            <a:endParaRPr lang="en-ES" dirty="0"/>
          </a:p>
        </p:txBody>
      </p:sp>
      <p:pic>
        <p:nvPicPr>
          <p:cNvPr id="7" name="object 5">
            <a:extLst>
              <a:ext uri="{FF2B5EF4-FFF2-40B4-BE49-F238E27FC236}">
                <a16:creationId xmlns:a16="http://schemas.microsoft.com/office/drawing/2014/main" id="{0E4C815C-6D31-8A58-BCF1-0EDFD4A90EB9}"/>
              </a:ext>
            </a:extLst>
          </p:cNvPr>
          <p:cNvPicPr>
            <a:picLocks noGrp="1"/>
          </p:cNvPicPr>
          <p:nvPr>
            <p:ph type="pic" sz="quarter" idx="15"/>
          </p:nvPr>
        </p:nvPicPr>
        <p:blipFill>
          <a:blip r:embed="rId2" cstate="print"/>
          <a:stretch>
            <a:fillRect/>
          </a:stretch>
        </p:blipFill>
        <p:spPr>
          <a:xfrm>
            <a:off x="6904626" y="2306841"/>
            <a:ext cx="4656668" cy="3321422"/>
          </a:xfrm>
          <a:prstGeom prst="rect">
            <a:avLst/>
          </a:prstGeom>
        </p:spPr>
      </p:pic>
    </p:spTree>
    <p:extLst>
      <p:ext uri="{BB962C8B-B14F-4D97-AF65-F5344CB8AC3E}">
        <p14:creationId xmlns:p14="http://schemas.microsoft.com/office/powerpoint/2010/main" val="1387298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Estructura</a:t>
            </a:r>
            <a:r>
              <a:rPr lang="en-US" dirty="0"/>
              <a:t> del </a:t>
            </a:r>
            <a:r>
              <a:rPr lang="en-US" dirty="0" err="1"/>
              <a:t>proyecto</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923952"/>
            <a:ext cx="5040313" cy="505047"/>
          </a:xfrm>
        </p:spPr>
        <p:txBody>
          <a:bodyPr/>
          <a:lstStyle/>
          <a:p>
            <a:r>
              <a:rPr lang="en-US" dirty="0" err="1"/>
              <a:t>Program.cs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1224" y="3428999"/>
            <a:ext cx="10486877" cy="2916239"/>
          </a:xfrm>
        </p:spPr>
        <p:txBody>
          <a:bodyPr/>
          <a:lstStyle/>
          <a:p>
            <a:r>
              <a:rPr lang="es-ES" sz="2000" dirty="0"/>
              <a:t>Punto de entrada de </a:t>
            </a:r>
            <a:r>
              <a:rPr lang="es-ES" sz="2000" dirty="0" err="1"/>
              <a:t>.Net</a:t>
            </a:r>
            <a:r>
              <a:rPr lang="es-ES" sz="2000" dirty="0"/>
              <a:t> Core</a:t>
            </a:r>
          </a:p>
          <a:p>
            <a:r>
              <a:rPr lang="es-ES" sz="2000" dirty="0"/>
              <a:t>En net6 incluye el anterior </a:t>
            </a:r>
            <a:r>
              <a:rPr lang="es-ES" sz="2000" dirty="0" err="1"/>
              <a:t>Startup.cs</a:t>
            </a:r>
            <a:endParaRPr lang="es-ES" sz="2000" dirty="0"/>
          </a:p>
          <a:p>
            <a:r>
              <a:rPr lang="es-ES" sz="2000" dirty="0"/>
              <a:t>La función </a:t>
            </a:r>
            <a:r>
              <a:rPr lang="es-ES" sz="2000" dirty="0" err="1"/>
              <a:t>WebApplication.CreateBuilder</a:t>
            </a:r>
            <a:r>
              <a:rPr lang="es-ES" sz="2000" dirty="0"/>
              <a:t> nos da un objeto sobre el que configurar servicios</a:t>
            </a:r>
          </a:p>
          <a:p>
            <a:r>
              <a:rPr lang="es-ES" sz="2000" dirty="0"/>
              <a:t>La función .</a:t>
            </a:r>
            <a:r>
              <a:rPr lang="es-ES" sz="2000" dirty="0" err="1"/>
              <a:t>Build</a:t>
            </a:r>
            <a:r>
              <a:rPr lang="es-ES" sz="2000" dirty="0"/>
              <a:t>() crea la aplicación ASP.NET Core, sobre la que podemos:</a:t>
            </a:r>
          </a:p>
          <a:p>
            <a:pPr lvl="1"/>
            <a:r>
              <a:rPr lang="es-ES" sz="1800" dirty="0"/>
              <a:t>Configurar middleware</a:t>
            </a:r>
          </a:p>
          <a:p>
            <a:pPr lvl="1"/>
            <a:r>
              <a:rPr lang="es-ES" sz="1800" dirty="0"/>
              <a:t>Configurar rutas</a:t>
            </a:r>
          </a:p>
          <a:p>
            <a:pPr lvl="1"/>
            <a:r>
              <a:rPr lang="es-ES" sz="1800" dirty="0"/>
              <a:t>Ejecutar la aplicación</a:t>
            </a:r>
          </a:p>
        </p:txBody>
      </p:sp>
      <p:pic>
        <p:nvPicPr>
          <p:cNvPr id="2" name="object 4">
            <a:extLst>
              <a:ext uri="{FF2B5EF4-FFF2-40B4-BE49-F238E27FC236}">
                <a16:creationId xmlns:a16="http://schemas.microsoft.com/office/drawing/2014/main" id="{958DCD66-EC3C-77AF-2323-5A74846C174C}"/>
              </a:ext>
            </a:extLst>
          </p:cNvPr>
          <p:cNvPicPr>
            <a:picLocks noGrp="1"/>
          </p:cNvPicPr>
          <p:nvPr>
            <p:ph type="pic" sz="quarter" idx="15"/>
          </p:nvPr>
        </p:nvPicPr>
        <p:blipFill>
          <a:blip r:embed="rId2" cstate="print"/>
          <a:stretch>
            <a:fillRect/>
          </a:stretch>
        </p:blipFill>
        <p:spPr>
          <a:xfrm>
            <a:off x="7273776" y="1506375"/>
            <a:ext cx="4124325" cy="1238250"/>
          </a:xfrm>
          <a:prstGeom prst="rect">
            <a:avLst/>
          </a:prstGeom>
        </p:spPr>
      </p:pic>
    </p:spTree>
    <p:extLst>
      <p:ext uri="{BB962C8B-B14F-4D97-AF65-F5344CB8AC3E}">
        <p14:creationId xmlns:p14="http://schemas.microsoft.com/office/powerpoint/2010/main" val="1452678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1225" y="921585"/>
            <a:ext cx="9945146" cy="651610"/>
          </a:xfrm>
        </p:spPr>
        <p:txBody>
          <a:bodyPr/>
          <a:lstStyle/>
          <a:p>
            <a:r>
              <a:rPr lang="en-US" dirty="0"/>
              <a:t>Minimal APIs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1573195"/>
            <a:ext cx="5040313" cy="372563"/>
          </a:xfrm>
        </p:spPr>
        <p:txBody>
          <a:bodyPr/>
          <a:lstStyle/>
          <a:p>
            <a:r>
              <a:rPr lang="en-US" dirty="0" err="1"/>
              <a:t>Program.cs</a:t>
            </a:r>
            <a:endParaRPr lang="en-ES" dirty="0"/>
          </a:p>
        </p:txBody>
      </p:sp>
      <p:pic>
        <p:nvPicPr>
          <p:cNvPr id="10" name="object 4">
            <a:extLst>
              <a:ext uri="{FF2B5EF4-FFF2-40B4-BE49-F238E27FC236}">
                <a16:creationId xmlns:a16="http://schemas.microsoft.com/office/drawing/2014/main" id="{815FC218-9461-8F59-2A80-3A76FD630A13}"/>
              </a:ext>
            </a:extLst>
          </p:cNvPr>
          <p:cNvPicPr>
            <a:picLocks noGrp="1"/>
          </p:cNvPicPr>
          <p:nvPr>
            <p:ph type="pic" sz="quarter" idx="15"/>
          </p:nvPr>
        </p:nvPicPr>
        <p:blipFill>
          <a:blip r:embed="rId2" cstate="print"/>
          <a:stretch>
            <a:fillRect/>
          </a:stretch>
        </p:blipFill>
        <p:spPr>
          <a:xfrm>
            <a:off x="911225" y="2083557"/>
            <a:ext cx="10267950" cy="4362450"/>
          </a:xfrm>
          <a:prstGeom prst="rect">
            <a:avLst/>
          </a:prstGeom>
        </p:spPr>
      </p:pic>
    </p:spTree>
    <p:extLst>
      <p:ext uri="{BB962C8B-B14F-4D97-AF65-F5344CB8AC3E}">
        <p14:creationId xmlns:p14="http://schemas.microsoft.com/office/powerpoint/2010/main" val="42173444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Minimal APIs</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p:txBody>
          <a:bodyPr/>
          <a:lstStyle/>
          <a:p>
            <a:r>
              <a:rPr lang="en-US" dirty="0" err="1"/>
              <a:t>Ejemplos</a:t>
            </a:r>
            <a:r>
              <a:rPr lang="en-US" dirty="0"/>
              <a:t> de </a:t>
            </a:r>
            <a:r>
              <a:rPr lang="en-US" dirty="0" err="1"/>
              <a:t>uso</a:t>
            </a:r>
            <a:r>
              <a:rPr lang="en-US" dirty="0"/>
              <a:t> de mappings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p:txBody>
          <a:bodyPr/>
          <a:lstStyle/>
          <a:p>
            <a:r>
              <a:rPr lang="es-ES" dirty="0"/>
              <a:t>//</a:t>
            </a:r>
            <a:r>
              <a:rPr lang="es-ES" dirty="0" err="1"/>
              <a:t>Get</a:t>
            </a:r>
            <a:endParaRPr lang="es-ES" dirty="0"/>
          </a:p>
          <a:p>
            <a:r>
              <a:rPr lang="es-ES" dirty="0" err="1"/>
              <a:t>app.MapGet</a:t>
            </a:r>
            <a:r>
              <a:rPr lang="es-ES" dirty="0"/>
              <a:t>("/</a:t>
            </a:r>
            <a:r>
              <a:rPr lang="es-ES" dirty="0" err="1"/>
              <a:t>students</a:t>
            </a:r>
            <a:r>
              <a:rPr lang="es-ES" dirty="0"/>
              <a:t>", () =&gt; {</a:t>
            </a:r>
          </a:p>
          <a:p>
            <a:r>
              <a:rPr lang="es-ES" dirty="0"/>
              <a:t>   //</a:t>
            </a:r>
            <a:r>
              <a:rPr lang="es-ES" dirty="0" err="1"/>
              <a:t>Return</a:t>
            </a:r>
            <a:r>
              <a:rPr lang="es-ES" dirty="0"/>
              <a:t> </a:t>
            </a:r>
            <a:r>
              <a:rPr lang="es-ES" dirty="0" err="1"/>
              <a:t>the</a:t>
            </a:r>
            <a:r>
              <a:rPr lang="es-ES" dirty="0"/>
              <a:t> </a:t>
            </a:r>
            <a:r>
              <a:rPr lang="es-ES" dirty="0" err="1"/>
              <a:t>list</a:t>
            </a:r>
            <a:r>
              <a:rPr lang="es-ES" dirty="0"/>
              <a:t> </a:t>
            </a:r>
            <a:r>
              <a:rPr lang="es-ES" dirty="0" err="1"/>
              <a:t>of</a:t>
            </a:r>
            <a:r>
              <a:rPr lang="es-ES" dirty="0"/>
              <a:t> </a:t>
            </a:r>
            <a:r>
              <a:rPr lang="es-ES" dirty="0" err="1"/>
              <a:t>students</a:t>
            </a:r>
            <a:endParaRPr lang="es-ES" dirty="0"/>
          </a:p>
          <a:p>
            <a:r>
              <a:rPr lang="es-ES" dirty="0"/>
              <a:t>});</a:t>
            </a:r>
          </a:p>
          <a:p>
            <a:endParaRPr lang="es-ES" dirty="0"/>
          </a:p>
          <a:p>
            <a:r>
              <a:rPr lang="es-ES" dirty="0"/>
              <a:t>//Post</a:t>
            </a:r>
          </a:p>
          <a:p>
            <a:r>
              <a:rPr lang="es-ES" dirty="0" err="1"/>
              <a:t>app.MapPost</a:t>
            </a:r>
            <a:r>
              <a:rPr lang="es-ES" dirty="0"/>
              <a:t>("/</a:t>
            </a:r>
            <a:r>
              <a:rPr lang="es-ES" dirty="0" err="1"/>
              <a:t>students</a:t>
            </a:r>
            <a:r>
              <a:rPr lang="es-ES" dirty="0"/>
              <a:t>/", (</a:t>
            </a:r>
            <a:r>
              <a:rPr lang="es-ES" dirty="0" err="1"/>
              <a:t>Student</a:t>
            </a:r>
            <a:r>
              <a:rPr lang="es-ES" dirty="0"/>
              <a:t> </a:t>
            </a:r>
            <a:r>
              <a:rPr lang="es-ES" dirty="0" err="1"/>
              <a:t>student</a:t>
            </a:r>
            <a:r>
              <a:rPr lang="es-ES" dirty="0"/>
              <a:t>) =&gt; {</a:t>
            </a:r>
          </a:p>
          <a:p>
            <a:r>
              <a:rPr lang="es-ES" dirty="0"/>
              <a:t>   //</a:t>
            </a:r>
            <a:r>
              <a:rPr lang="es-ES" dirty="0" err="1"/>
              <a:t>Insert</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s-ES" dirty="0"/>
          </a:p>
          <a:p>
            <a:r>
              <a:rPr lang="es-ES" dirty="0"/>
              <a:t>//</a:t>
            </a:r>
            <a:r>
              <a:rPr lang="es-ES" dirty="0" err="1"/>
              <a:t>Delete</a:t>
            </a:r>
            <a:endParaRPr lang="es-ES" dirty="0"/>
          </a:p>
          <a:p>
            <a:r>
              <a:rPr lang="es-ES" dirty="0" err="1"/>
              <a:t>app.MapDelete</a:t>
            </a:r>
            <a:r>
              <a:rPr lang="es-ES" dirty="0"/>
              <a:t>("/</a:t>
            </a:r>
            <a:r>
              <a:rPr lang="es-ES" dirty="0" err="1"/>
              <a:t>students</a:t>
            </a:r>
            <a:r>
              <a:rPr lang="es-ES" dirty="0"/>
              <a:t>/{id}", (</a:t>
            </a:r>
            <a:r>
              <a:rPr lang="es-ES" dirty="0" err="1"/>
              <a:t>int</a:t>
            </a:r>
            <a:r>
              <a:rPr lang="es-ES" dirty="0"/>
              <a:t> id) =&gt; {</a:t>
            </a:r>
          </a:p>
          <a:p>
            <a:r>
              <a:rPr lang="es-ES" dirty="0"/>
              <a:t>   //</a:t>
            </a:r>
            <a:r>
              <a:rPr lang="es-ES" dirty="0" err="1"/>
              <a:t>Delete</a:t>
            </a:r>
            <a:r>
              <a:rPr lang="es-ES" dirty="0"/>
              <a:t> </a:t>
            </a:r>
            <a:r>
              <a:rPr lang="es-ES" dirty="0" err="1"/>
              <a:t>the</a:t>
            </a:r>
            <a:r>
              <a:rPr lang="es-ES" dirty="0"/>
              <a:t> </a:t>
            </a:r>
            <a:r>
              <a:rPr lang="es-ES" dirty="0" err="1"/>
              <a:t>student</a:t>
            </a:r>
            <a:r>
              <a:rPr lang="es-ES" dirty="0"/>
              <a:t> in </a:t>
            </a:r>
            <a:r>
              <a:rPr lang="es-ES" dirty="0" err="1"/>
              <a:t>the</a:t>
            </a:r>
            <a:r>
              <a:rPr lang="es-ES" dirty="0"/>
              <a:t> data store</a:t>
            </a:r>
          </a:p>
          <a:p>
            <a:r>
              <a:rPr lang="es-ES" dirty="0"/>
              <a:t>});</a:t>
            </a:r>
          </a:p>
          <a:p>
            <a:endParaRPr lang="en-ES" dirty="0"/>
          </a:p>
        </p:txBody>
      </p:sp>
    </p:spTree>
    <p:extLst>
      <p:ext uri="{BB962C8B-B14F-4D97-AF65-F5344CB8AC3E}">
        <p14:creationId xmlns:p14="http://schemas.microsoft.com/office/powerpoint/2010/main" val="40501973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para </a:t>
            </a:r>
            <a:r>
              <a:rPr lang="en-US" dirty="0" err="1"/>
              <a:t>familiarizarnos</a:t>
            </a:r>
            <a:r>
              <a:rPr lang="en-US" dirty="0"/>
              <a:t> con </a:t>
            </a:r>
            <a:r>
              <a:rPr lang="en-US" dirty="0" err="1"/>
              <a:t>los</a:t>
            </a:r>
            <a:r>
              <a:rPr lang="en-US" dirty="0"/>
              <a:t> mappings </a:t>
            </a:r>
            <a:r>
              <a:rPr lang="en-US" dirty="0" err="1"/>
              <a:t>en</a:t>
            </a:r>
            <a:r>
              <a:rPr lang="en-US" dirty="0"/>
              <a:t> ASP.NET Core</a:t>
            </a:r>
            <a:endParaRPr lang="en-ES" dirty="0"/>
          </a:p>
        </p:txBody>
      </p:sp>
      <p:pic>
        <p:nvPicPr>
          <p:cNvPr id="8" name="Marcador de posición de imagen 7" descr="Niños escribiendo">
            <a:extLst>
              <a:ext uri="{FF2B5EF4-FFF2-40B4-BE49-F238E27FC236}">
                <a16:creationId xmlns:a16="http://schemas.microsoft.com/office/drawing/2014/main" id="{106B5B97-D531-B2CE-AC9D-74BD6155AC66}"/>
              </a:ext>
            </a:extLst>
          </p:cNvPr>
          <p:cNvPicPr>
            <a:picLocks noGrp="1" noChangeAspect="1"/>
          </p:cNvPicPr>
          <p:nvPr>
            <p:ph type="pic" sz="quarter" idx="15"/>
          </p:nvPr>
        </p:nvPicPr>
        <p:blipFill>
          <a:blip r:embed="rId2"/>
          <a:srcRect l="15422" r="15422"/>
          <a:stretch>
            <a:fillRect/>
          </a:stretch>
        </p:blipFill>
        <p:spPr/>
      </p:pic>
    </p:spTree>
    <p:extLst>
      <p:ext uri="{BB962C8B-B14F-4D97-AF65-F5344CB8AC3E}">
        <p14:creationId xmlns:p14="http://schemas.microsoft.com/office/powerpoint/2010/main" val="1959247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a:t>Una forma de </a:t>
            </a:r>
            <a:r>
              <a:rPr lang="en-US" dirty="0" err="1"/>
              <a:t>implementar</a:t>
            </a:r>
            <a:r>
              <a:rPr lang="en-US" dirty="0"/>
              <a:t> la inversion de control</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a:t>Los servicios nos permiten desacoplar la lógica de nuestro sistema</a:t>
            </a:r>
          </a:p>
          <a:p>
            <a:r>
              <a:rPr lang="es-ES" sz="2000" dirty="0"/>
              <a:t>Se registran sobre el contenedor de inyección de dependencias en el </a:t>
            </a:r>
            <a:r>
              <a:rPr lang="es-ES" sz="2000" dirty="0" err="1"/>
              <a:t>builder</a:t>
            </a:r>
            <a:r>
              <a:rPr lang="es-ES" sz="2000" dirty="0"/>
              <a:t> de la aplicación</a:t>
            </a:r>
          </a:p>
          <a:p>
            <a:r>
              <a:rPr lang="es-ES" sz="2000" dirty="0"/>
              <a:t>Se pueden registrar directamente o a través de interfaces</a:t>
            </a:r>
          </a:p>
          <a:p>
            <a:r>
              <a:rPr lang="es-ES" sz="2000" dirty="0"/>
              <a:t>Un mismo servicio puede implementar varias interfaces (I de SOLID)</a:t>
            </a:r>
          </a:p>
        </p:txBody>
      </p:sp>
      <p:pic>
        <p:nvPicPr>
          <p:cNvPr id="5" name="object 4">
            <a:extLst>
              <a:ext uri="{FF2B5EF4-FFF2-40B4-BE49-F238E27FC236}">
                <a16:creationId xmlns:a16="http://schemas.microsoft.com/office/drawing/2014/main" id="{B2E5DA09-8075-90FE-FE52-0F63AFB5A026}"/>
              </a:ext>
            </a:extLst>
          </p:cNvPr>
          <p:cNvPicPr>
            <a:picLocks noGrp="1"/>
          </p:cNvPicPr>
          <p:nvPr>
            <p:ph type="pic" sz="quarter" idx="15"/>
          </p:nvPr>
        </p:nvPicPr>
        <p:blipFill>
          <a:blip r:embed="rId2" cstate="print"/>
          <a:stretch>
            <a:fillRect/>
          </a:stretch>
        </p:blipFill>
        <p:spPr>
          <a:xfrm>
            <a:off x="2031473" y="4986067"/>
            <a:ext cx="7852448" cy="1042594"/>
          </a:xfrm>
          <a:prstGeom prst="rect">
            <a:avLst/>
          </a:prstGeom>
        </p:spPr>
      </p:pic>
    </p:spTree>
    <p:extLst>
      <p:ext uri="{BB962C8B-B14F-4D97-AF65-F5344CB8AC3E}">
        <p14:creationId xmlns:p14="http://schemas.microsoft.com/office/powerpoint/2010/main" val="39368833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de </a:t>
            </a:r>
            <a:r>
              <a:rPr lang="en-US" dirty="0" err="1"/>
              <a:t>servicios</a:t>
            </a:r>
            <a:r>
              <a:rPr lang="en-US" dirty="0"/>
              <a:t> </a:t>
            </a:r>
            <a:r>
              <a:rPr lang="en-US" dirty="0" err="1"/>
              <a:t>en</a:t>
            </a:r>
            <a:r>
              <a:rPr lang="en-US" dirty="0"/>
              <a:t> ASP.NET Core</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1"/>
            <a:ext cx="10486877" cy="1314162"/>
          </a:xfrm>
        </p:spPr>
        <p:txBody>
          <a:bodyPr/>
          <a:lstStyle/>
          <a:p>
            <a:r>
              <a:rPr lang="es-ES" sz="2000" dirty="0"/>
              <a:t>Los servicios pueden inyectarse en constructores y métodos del </a:t>
            </a:r>
            <a:r>
              <a:rPr lang="es-ES" sz="2000" dirty="0" err="1"/>
              <a:t>framework</a:t>
            </a:r>
            <a:r>
              <a:rPr lang="es-ES" sz="2000" dirty="0"/>
              <a:t>, así como en otros servicios.</a:t>
            </a:r>
          </a:p>
          <a:p>
            <a:r>
              <a:rPr lang="es-ES" sz="2000" dirty="0"/>
              <a:t>ASP.NET Core se encarga de hacer </a:t>
            </a:r>
            <a:r>
              <a:rPr lang="es-ES" sz="2000" dirty="0" err="1"/>
              <a:t>Dispose</a:t>
            </a:r>
            <a:r>
              <a:rPr lang="es-ES" sz="2000" dirty="0"/>
              <a:t> por nosotros de los servicios </a:t>
            </a:r>
            <a:r>
              <a:rPr lang="es-ES" sz="2000" dirty="0" err="1"/>
              <a:t>IDisposables</a:t>
            </a:r>
            <a:endParaRPr lang="es-ES" sz="2000" dirty="0"/>
          </a:p>
        </p:txBody>
      </p:sp>
      <p:pic>
        <p:nvPicPr>
          <p:cNvPr id="4" name="object 5">
            <a:extLst>
              <a:ext uri="{FF2B5EF4-FFF2-40B4-BE49-F238E27FC236}">
                <a16:creationId xmlns:a16="http://schemas.microsoft.com/office/drawing/2014/main" id="{35B78C72-6691-97CE-990F-2D7BDD7A0B81}"/>
              </a:ext>
            </a:extLst>
          </p:cNvPr>
          <p:cNvPicPr>
            <a:picLocks noGrp="1"/>
          </p:cNvPicPr>
          <p:nvPr>
            <p:ph type="pic" sz="quarter" idx="15"/>
          </p:nvPr>
        </p:nvPicPr>
        <p:blipFill>
          <a:blip r:embed="rId2" cstate="print"/>
          <a:stretch>
            <a:fillRect/>
          </a:stretch>
        </p:blipFill>
        <p:spPr>
          <a:xfrm>
            <a:off x="145842" y="4187822"/>
            <a:ext cx="6800850" cy="2228850"/>
          </a:xfrm>
          <a:prstGeom prst="rect">
            <a:avLst/>
          </a:prstGeom>
        </p:spPr>
      </p:pic>
      <p:pic>
        <p:nvPicPr>
          <p:cNvPr id="9" name="object 6">
            <a:extLst>
              <a:ext uri="{FF2B5EF4-FFF2-40B4-BE49-F238E27FC236}">
                <a16:creationId xmlns:a16="http://schemas.microsoft.com/office/drawing/2014/main" id="{13245722-628B-784E-C87A-80D60C04AB07}"/>
              </a:ext>
            </a:extLst>
          </p:cNvPr>
          <p:cNvPicPr/>
          <p:nvPr/>
        </p:nvPicPr>
        <p:blipFill>
          <a:blip r:embed="rId3" cstate="print"/>
          <a:stretch>
            <a:fillRect/>
          </a:stretch>
        </p:blipFill>
        <p:spPr>
          <a:xfrm>
            <a:off x="6946692" y="4187823"/>
            <a:ext cx="5073270" cy="2228849"/>
          </a:xfrm>
          <a:prstGeom prst="rect">
            <a:avLst/>
          </a:prstGeom>
        </p:spPr>
      </p:pic>
    </p:spTree>
    <p:extLst>
      <p:ext uri="{BB962C8B-B14F-4D97-AF65-F5344CB8AC3E}">
        <p14:creationId xmlns:p14="http://schemas.microsoft.com/office/powerpoint/2010/main" val="4000739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Ciclo</a:t>
            </a:r>
            <a:r>
              <a:rPr lang="en-US" dirty="0"/>
              <a:t> de </a:t>
            </a:r>
            <a:r>
              <a:rPr lang="en-US" dirty="0" err="1"/>
              <a:t>vida</a:t>
            </a:r>
            <a:r>
              <a:rPr lang="en-US" dirty="0"/>
              <a:t> de </a:t>
            </a:r>
            <a:r>
              <a:rPr lang="en-US" dirty="0" err="1"/>
              <a:t>los</a:t>
            </a:r>
            <a:r>
              <a:rPr lang="en-US" dirty="0"/>
              <a:t> </a:t>
            </a:r>
            <a:r>
              <a:rPr lang="en-US" dirty="0" err="1"/>
              <a:t>servicios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6" y="2784760"/>
            <a:ext cx="10486877" cy="2916239"/>
          </a:xfrm>
        </p:spPr>
        <p:txBody>
          <a:bodyPr/>
          <a:lstStyle/>
          <a:p>
            <a:r>
              <a:rPr lang="es-ES" sz="2000" dirty="0" err="1">
                <a:solidFill>
                  <a:schemeClr val="accent1"/>
                </a:solidFill>
              </a:rPr>
              <a:t>Singleton</a:t>
            </a:r>
            <a:r>
              <a:rPr lang="es-ES" sz="2000" dirty="0"/>
              <a:t>: Se crea la instancia del servicio la primera vez que es necesario, y se mantiene durante toda la ejecución del servidor</a:t>
            </a:r>
          </a:p>
          <a:p>
            <a:pPr lvl="1"/>
            <a:r>
              <a:rPr lang="es-ES" sz="1600" dirty="0"/>
              <a:t>Muy eficiente</a:t>
            </a:r>
          </a:p>
          <a:p>
            <a:pPr lvl="1"/>
            <a:r>
              <a:rPr lang="es-ES" sz="1600" dirty="0"/>
              <a:t>Cuidado con el acceso simultáneo si hay estado</a:t>
            </a:r>
          </a:p>
          <a:p>
            <a:pPr lvl="1"/>
            <a:r>
              <a:rPr lang="es-ES" sz="1600" dirty="0"/>
              <a:t>Cuidado con </a:t>
            </a:r>
            <a:r>
              <a:rPr lang="es-ES" sz="1600" dirty="0" err="1"/>
              <a:t>memory</a:t>
            </a:r>
            <a:r>
              <a:rPr lang="es-ES" sz="1600" dirty="0"/>
              <a:t> </a:t>
            </a:r>
            <a:r>
              <a:rPr lang="es-ES" sz="1600" dirty="0" err="1"/>
              <a:t>leaks</a:t>
            </a:r>
            <a:endParaRPr lang="es-ES" sz="1600" dirty="0"/>
          </a:p>
          <a:p>
            <a:r>
              <a:rPr lang="es-ES" sz="2000" dirty="0" err="1">
                <a:solidFill>
                  <a:schemeClr val="accent1"/>
                </a:solidFill>
              </a:rPr>
              <a:t>Scoped</a:t>
            </a:r>
            <a:r>
              <a:rPr lang="es-ES" sz="2000" dirty="0"/>
              <a:t>: Se crea una nueva instancia del servicio para cada petición.</a:t>
            </a:r>
          </a:p>
          <a:p>
            <a:pPr lvl="1"/>
            <a:r>
              <a:rPr lang="es-ES" sz="1600" dirty="0"/>
              <a:t>Ideal para mantener estado durante el flujo de una petición</a:t>
            </a:r>
          </a:p>
          <a:p>
            <a:r>
              <a:rPr lang="es-ES" sz="2000" dirty="0" err="1">
                <a:solidFill>
                  <a:schemeClr val="accent1"/>
                </a:solidFill>
              </a:rPr>
              <a:t>Trasient</a:t>
            </a:r>
            <a:r>
              <a:rPr lang="es-ES" sz="2000" dirty="0"/>
              <a:t>: Cada vez que se solicita el servicio se crea una nueva instancia</a:t>
            </a:r>
          </a:p>
          <a:p>
            <a:pPr lvl="1"/>
            <a:r>
              <a:rPr lang="es-ES" sz="1600" dirty="0"/>
              <a:t>Sólo para servicios muy ligeros que no importe </a:t>
            </a:r>
            <a:r>
              <a:rPr lang="es-ES" sz="1600" dirty="0" err="1"/>
              <a:t>reinstanciar</a:t>
            </a:r>
            <a:r>
              <a:rPr lang="es-ES" sz="1600" dirty="0"/>
              <a:t> múltiples veces</a:t>
            </a:r>
          </a:p>
        </p:txBody>
      </p:sp>
    </p:spTree>
    <p:extLst>
      <p:ext uri="{BB962C8B-B14F-4D97-AF65-F5344CB8AC3E}">
        <p14:creationId xmlns:p14="http://schemas.microsoft.com/office/powerpoint/2010/main" val="1558325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xfrm>
            <a:off x="4494882" y="-1"/>
            <a:ext cx="7697117" cy="6858001"/>
          </a:xfrm>
        </p:spPr>
      </p:sp>
      <p:sp>
        <p:nvSpPr>
          <p:cNvPr id="4" name="Title 3"/>
          <p:cNvSpPr>
            <a:spLocks noGrp="1"/>
          </p:cNvSpPr>
          <p:nvPr>
            <p:ph type="title"/>
          </p:nvPr>
        </p:nvSpPr>
        <p:spPr/>
        <p:txBody>
          <a:bodyPr/>
          <a:lstStyle/>
          <a:p>
            <a:r>
              <a:rPr lang="en-US" dirty="0"/>
              <a:t>¡Hola!</a:t>
            </a:r>
          </a:p>
        </p:txBody>
      </p:sp>
      <p:sp>
        <p:nvSpPr>
          <p:cNvPr id="10" name="TextBox 9"/>
          <p:cNvSpPr txBox="1"/>
          <p:nvPr/>
        </p:nvSpPr>
        <p:spPr>
          <a:xfrm>
            <a:off x="913015" y="2568432"/>
            <a:ext cx="3267098" cy="707886"/>
          </a:xfrm>
          <a:prstGeom prst="rect">
            <a:avLst/>
          </a:prstGeom>
          <a:noFill/>
        </p:spPr>
        <p:txBody>
          <a:bodyPr wrap="square" lIns="0" rIns="0" rtlCol="0">
            <a:spAutoFit/>
          </a:bodyPr>
          <a:lstStyle/>
          <a:p>
            <a:r>
              <a:rPr lang="en-US" sz="2000" dirty="0" err="1">
                <a:solidFill>
                  <a:schemeClr val="tx1">
                    <a:alpha val="70000"/>
                  </a:schemeClr>
                </a:solidFill>
                <a:latin typeface="Montserrat" pitchFamily="2" charset="77"/>
              </a:rPr>
              <a:t>Conozcámonos</a:t>
            </a:r>
            <a:r>
              <a:rPr lang="en-US" sz="2000" dirty="0">
                <a:solidFill>
                  <a:schemeClr val="tx1">
                    <a:alpha val="70000"/>
                  </a:schemeClr>
                </a:solidFill>
                <a:latin typeface="Montserrat" pitchFamily="2" charset="77"/>
              </a:rPr>
              <a:t> un poco </a:t>
            </a:r>
            <a:r>
              <a:rPr lang="en-US" sz="2000" dirty="0" err="1">
                <a:solidFill>
                  <a:schemeClr val="tx1">
                    <a:alpha val="70000"/>
                  </a:schemeClr>
                </a:solidFill>
                <a:latin typeface="Montserrat" pitchFamily="2" charset="77"/>
              </a:rPr>
              <a:t>mejor</a:t>
            </a:r>
            <a:endParaRPr lang="en-US" sz="2000" dirty="0">
              <a:solidFill>
                <a:schemeClr val="tx1">
                  <a:alpha val="70000"/>
                </a:schemeClr>
              </a:solidFill>
              <a:latin typeface="Montserrat" pitchFamily="2" charset="77"/>
            </a:endParaRPr>
          </a:p>
        </p:txBody>
      </p:sp>
      <p:sp>
        <p:nvSpPr>
          <p:cNvPr id="5" name="TextBox 9">
            <a:extLst>
              <a:ext uri="{FF2B5EF4-FFF2-40B4-BE49-F238E27FC236}">
                <a16:creationId xmlns:a16="http://schemas.microsoft.com/office/drawing/2014/main" id="{BAB92A41-DC67-31E1-9E38-3524BFEEB403}"/>
              </a:ext>
            </a:extLst>
          </p:cNvPr>
          <p:cNvSpPr txBox="1"/>
          <p:nvPr/>
        </p:nvSpPr>
        <p:spPr>
          <a:xfrm>
            <a:off x="5189546" y="1598936"/>
            <a:ext cx="6200022" cy="2464008"/>
          </a:xfrm>
          <a:prstGeom prst="rect">
            <a:avLst/>
          </a:prstGeom>
          <a:noFill/>
        </p:spPr>
        <p:txBody>
          <a:bodyPr wrap="square" lIns="0" rIns="0" rtlCol="0">
            <a:spAutoFit/>
          </a:bodyPr>
          <a:lstStyle/>
          <a:p>
            <a:pPr marL="342900" indent="-342900">
              <a:lnSpc>
                <a:spcPct val="200000"/>
              </a:lnSpc>
              <a:buFont typeface="Arial" panose="020B0604020202020204" pitchFamily="34" charset="0"/>
              <a:buChar char="•"/>
            </a:pPr>
            <a:r>
              <a:rPr lang="en-US" sz="2000" dirty="0">
                <a:solidFill>
                  <a:schemeClr val="tx1">
                    <a:alpha val="70000"/>
                  </a:schemeClr>
                </a:solidFill>
                <a:latin typeface="Montserrat" pitchFamily="2" charset="77"/>
              </a:rPr>
              <a:t>¿</a:t>
            </a:r>
            <a:r>
              <a:rPr lang="en-US" sz="2000" dirty="0" err="1">
                <a:solidFill>
                  <a:schemeClr val="tx1">
                    <a:alpha val="70000"/>
                  </a:schemeClr>
                </a:solidFill>
                <a:latin typeface="Montserrat" pitchFamily="2" charset="77"/>
              </a:rPr>
              <a:t>Cómo</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te</a:t>
            </a:r>
            <a:r>
              <a:rPr lang="en-US" sz="2000" dirty="0">
                <a:solidFill>
                  <a:schemeClr val="tx1">
                    <a:alpha val="70000"/>
                  </a:schemeClr>
                </a:solidFill>
                <a:latin typeface="Montserrat" pitchFamily="2" charset="77"/>
              </a:rPr>
              <a:t> llamas?</a:t>
            </a:r>
          </a:p>
          <a:p>
            <a:pPr marL="342900" indent="-342900">
              <a:lnSpc>
                <a:spcPct val="200000"/>
              </a:lnSpc>
              <a:buFont typeface="Arial" panose="020B0604020202020204" pitchFamily="34" charset="0"/>
              <a:buChar char="•"/>
            </a:pPr>
            <a:r>
              <a:rPr lang="en-US" sz="2000" dirty="0">
                <a:solidFill>
                  <a:schemeClr val="tx1">
                    <a:alpha val="70000"/>
                  </a:schemeClr>
                </a:solidFill>
                <a:latin typeface="Montserrat" pitchFamily="2" charset="77"/>
              </a:rPr>
              <a:t>¿</a:t>
            </a:r>
            <a:r>
              <a:rPr lang="en-US" sz="2000" dirty="0" err="1">
                <a:solidFill>
                  <a:schemeClr val="tx1">
                    <a:alpha val="70000"/>
                  </a:schemeClr>
                </a:solidFill>
                <a:latin typeface="Montserrat" pitchFamily="2" charset="77"/>
              </a:rPr>
              <a:t>En</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qué</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consiste</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tu</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trabajo</a:t>
            </a:r>
            <a:r>
              <a:rPr lang="en-US" sz="2000" dirty="0">
                <a:solidFill>
                  <a:schemeClr val="tx1">
                    <a:alpha val="70000"/>
                  </a:schemeClr>
                </a:solidFill>
                <a:latin typeface="Montserrat" pitchFamily="2" charset="77"/>
              </a:rPr>
              <a:t>?</a:t>
            </a:r>
          </a:p>
          <a:p>
            <a:pPr marL="342900" indent="-342900">
              <a:lnSpc>
                <a:spcPct val="200000"/>
              </a:lnSpc>
              <a:buFont typeface="Arial" panose="020B0604020202020204" pitchFamily="34" charset="0"/>
              <a:buChar char="•"/>
            </a:pPr>
            <a:r>
              <a:rPr lang="en-US" sz="2000" dirty="0" err="1">
                <a:solidFill>
                  <a:schemeClr val="tx1">
                    <a:alpha val="70000"/>
                  </a:schemeClr>
                </a:solidFill>
                <a:latin typeface="Montserrat" pitchFamily="2" charset="77"/>
              </a:rPr>
              <a:t>Experiencia</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en</a:t>
            </a:r>
            <a:r>
              <a:rPr lang="en-US" sz="2000" dirty="0">
                <a:solidFill>
                  <a:schemeClr val="tx1">
                    <a:alpha val="70000"/>
                  </a:schemeClr>
                </a:solidFill>
                <a:latin typeface="Montserrat" pitchFamily="2" charset="77"/>
              </a:rPr>
              <a:t> </a:t>
            </a:r>
            <a:r>
              <a:rPr lang="en-US" sz="2000" dirty="0" err="1">
                <a:solidFill>
                  <a:schemeClr val="tx1">
                    <a:alpha val="70000"/>
                  </a:schemeClr>
                </a:solidFill>
                <a:latin typeface="Montserrat" pitchFamily="2" charset="77"/>
              </a:rPr>
              <a:t>programación</a:t>
            </a:r>
            <a:endParaRPr lang="en-US" sz="2000" dirty="0">
              <a:solidFill>
                <a:schemeClr val="tx1">
                  <a:alpha val="70000"/>
                </a:schemeClr>
              </a:solidFill>
              <a:latin typeface="Montserrat" pitchFamily="2" charset="77"/>
            </a:endParaRPr>
          </a:p>
          <a:p>
            <a:pPr marL="342900" indent="-342900">
              <a:lnSpc>
                <a:spcPct val="200000"/>
              </a:lnSpc>
              <a:buFont typeface="Arial" panose="020B0604020202020204" pitchFamily="34" charset="0"/>
              <a:buChar char="•"/>
            </a:pPr>
            <a:r>
              <a:rPr lang="en-US" sz="2000" dirty="0" err="1">
                <a:solidFill>
                  <a:schemeClr val="tx1">
                    <a:alpha val="70000"/>
                  </a:schemeClr>
                </a:solidFill>
                <a:latin typeface="Montserrat" pitchFamily="2" charset="77"/>
              </a:rPr>
              <a:t>Experiencia</a:t>
            </a:r>
            <a:r>
              <a:rPr lang="en-US" sz="2000" dirty="0">
                <a:solidFill>
                  <a:schemeClr val="tx1">
                    <a:alpha val="70000"/>
                  </a:schemeClr>
                </a:solidFill>
                <a:latin typeface="Montserrat" pitchFamily="2" charset="77"/>
              </a:rPr>
              <a:t> con .NET</a:t>
            </a:r>
          </a:p>
        </p:txBody>
      </p:sp>
    </p:spTree>
    <p:extLst>
      <p:ext uri="{BB962C8B-B14F-4D97-AF65-F5344CB8AC3E}">
        <p14:creationId xmlns:p14="http://schemas.microsoft.com/office/powerpoint/2010/main" val="711953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err="1"/>
              <a:t>Inyección</a:t>
            </a:r>
            <a:r>
              <a:rPr lang="en-US" dirty="0"/>
              <a:t> de </a:t>
            </a:r>
            <a:r>
              <a:rPr lang="en-US" dirty="0" err="1"/>
              <a:t>dependencias</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Dependencias</a:t>
            </a:r>
            <a:r>
              <a:rPr lang="en-US" dirty="0"/>
              <a:t> entre </a:t>
            </a:r>
            <a:r>
              <a:rPr lang="en-US" dirty="0" err="1"/>
              <a:t>servicios</a:t>
            </a:r>
            <a:r>
              <a:rPr lang="en-US" dirty="0"/>
              <a:t> con </a:t>
            </a:r>
            <a:r>
              <a:rPr lang="en-US" dirty="0" err="1"/>
              <a:t>distintos</a:t>
            </a:r>
            <a:r>
              <a:rPr lang="en-US" dirty="0"/>
              <a:t> </a:t>
            </a:r>
            <a:r>
              <a:rPr lang="en-US" dirty="0" err="1"/>
              <a:t>ciclos</a:t>
            </a:r>
            <a:r>
              <a:rPr lang="en-US" dirty="0"/>
              <a:t> de </a:t>
            </a:r>
            <a:r>
              <a:rPr lang="en-US" dirty="0" err="1"/>
              <a:t>vida</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923950"/>
            <a:ext cx="9040849" cy="3421288"/>
          </a:xfrm>
        </p:spPr>
        <p:txBody>
          <a:bodyPr/>
          <a:lstStyle/>
          <a:p>
            <a:r>
              <a:rPr lang="es-ES" sz="2000" dirty="0" err="1">
                <a:solidFill>
                  <a:schemeClr val="accent1"/>
                </a:solidFill>
              </a:rPr>
              <a:t>Singleton</a:t>
            </a:r>
            <a:r>
              <a:rPr lang="es-ES" sz="2000" dirty="0"/>
              <a:t>: Sólo debería depender de otros </a:t>
            </a:r>
            <a:r>
              <a:rPr lang="es-ES" sz="2000" dirty="0" err="1"/>
              <a:t>singleton</a:t>
            </a:r>
            <a:endParaRPr lang="es-ES" sz="1600" dirty="0"/>
          </a:p>
          <a:p>
            <a:r>
              <a:rPr lang="es-ES" sz="2000" dirty="0" err="1">
                <a:solidFill>
                  <a:schemeClr val="accent1"/>
                </a:solidFill>
              </a:rPr>
              <a:t>Scoped</a:t>
            </a:r>
            <a:r>
              <a:rPr lang="es-ES" sz="2000" dirty="0"/>
              <a:t>: Sólo debería depender de otros </a:t>
            </a:r>
            <a:r>
              <a:rPr lang="es-ES" sz="2000" dirty="0" err="1"/>
              <a:t>singleton</a:t>
            </a:r>
            <a:r>
              <a:rPr lang="es-ES" sz="2000" dirty="0"/>
              <a:t> o </a:t>
            </a:r>
            <a:r>
              <a:rPr lang="es-ES" sz="2000" dirty="0" err="1"/>
              <a:t>scoped</a:t>
            </a:r>
            <a:endParaRPr lang="es-ES" sz="1600" dirty="0"/>
          </a:p>
          <a:p>
            <a:r>
              <a:rPr lang="es-ES" sz="2000" dirty="0" err="1">
                <a:solidFill>
                  <a:schemeClr val="accent1"/>
                </a:solidFill>
              </a:rPr>
              <a:t>Trasient</a:t>
            </a:r>
            <a:r>
              <a:rPr lang="es-ES" sz="2000" dirty="0"/>
              <a:t>: Puede depender servicios con cualquier ciclo de vida</a:t>
            </a:r>
          </a:p>
          <a:p>
            <a:endParaRPr lang="es-ES" sz="2000" dirty="0"/>
          </a:p>
          <a:p>
            <a:endParaRPr lang="es-ES" sz="1600" dirty="0"/>
          </a:p>
          <a:p>
            <a:endParaRPr lang="es-ES" dirty="0"/>
          </a:p>
        </p:txBody>
      </p:sp>
    </p:spTree>
    <p:extLst>
      <p:ext uri="{BB962C8B-B14F-4D97-AF65-F5344CB8AC3E}">
        <p14:creationId xmlns:p14="http://schemas.microsoft.com/office/powerpoint/2010/main" val="1611268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inyección</a:t>
            </a:r>
            <a:r>
              <a:rPr lang="en-US" dirty="0"/>
              <a:t> de </a:t>
            </a:r>
            <a:r>
              <a:rPr lang="en-US" dirty="0" err="1"/>
              <a:t>dependencias</a:t>
            </a:r>
            <a:endParaRPr lang="en-ES" dirty="0"/>
          </a:p>
        </p:txBody>
      </p:sp>
      <p:pic>
        <p:nvPicPr>
          <p:cNvPr id="5" name="Marcador de posición de imagen 4" descr="Tres libros perfectamente apilados">
            <a:extLst>
              <a:ext uri="{FF2B5EF4-FFF2-40B4-BE49-F238E27FC236}">
                <a16:creationId xmlns:a16="http://schemas.microsoft.com/office/drawing/2014/main" id="{89BB6D5C-7AF7-696F-6DE0-7CC44377B0C8}"/>
              </a:ext>
            </a:extLst>
          </p:cNvPr>
          <p:cNvPicPr>
            <a:picLocks noGrp="1" noChangeAspect="1"/>
          </p:cNvPicPr>
          <p:nvPr>
            <p:ph type="pic" sz="quarter" idx="15"/>
          </p:nvPr>
        </p:nvPicPr>
        <p:blipFill>
          <a:blip r:embed="rId2"/>
          <a:srcRect l="15447" r="15447"/>
          <a:stretch>
            <a:fillRect/>
          </a:stretch>
        </p:blipFill>
        <p:spPr/>
      </p:pic>
    </p:spTree>
    <p:extLst>
      <p:ext uri="{BB962C8B-B14F-4D97-AF65-F5344CB8AC3E}">
        <p14:creationId xmlns:p14="http://schemas.microsoft.com/office/powerpoint/2010/main" val="35024775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F2046B-F3F4-834B-A837-3919B8D2C183}"/>
              </a:ext>
            </a:extLst>
          </p:cNvPr>
          <p:cNvSpPr>
            <a:spLocks noGrp="1"/>
          </p:cNvSpPr>
          <p:nvPr>
            <p:ph type="body" sz="quarter" idx="12"/>
          </p:nvPr>
        </p:nvSpPr>
        <p:spPr/>
        <p:txBody>
          <a:bodyPr/>
          <a:lstStyle/>
          <a:p>
            <a:r>
              <a:rPr lang="en-US" dirty="0"/>
              <a:t>El </a:t>
            </a:r>
            <a:r>
              <a:rPr lang="en-US" dirty="0" err="1"/>
              <a:t>patrón</a:t>
            </a:r>
            <a:r>
              <a:rPr lang="en-US" dirty="0"/>
              <a:t> builder</a:t>
            </a:r>
            <a:endParaRPr lang="en-ES" dirty="0"/>
          </a:p>
          <a:p>
            <a:endParaRPr lang="en-ES" dirty="0"/>
          </a:p>
        </p:txBody>
      </p:sp>
      <p:sp>
        <p:nvSpPr>
          <p:cNvPr id="5" name="Text Placeholder 4">
            <a:extLst>
              <a:ext uri="{FF2B5EF4-FFF2-40B4-BE49-F238E27FC236}">
                <a16:creationId xmlns:a16="http://schemas.microsoft.com/office/drawing/2014/main" id="{573E943F-D32C-F64D-80AE-707DDC3EDBB2}"/>
              </a:ext>
            </a:extLst>
          </p:cNvPr>
          <p:cNvSpPr>
            <a:spLocks noGrp="1"/>
          </p:cNvSpPr>
          <p:nvPr>
            <p:ph type="body" sz="quarter" idx="14"/>
          </p:nvPr>
        </p:nvSpPr>
        <p:spPr>
          <a:xfrm>
            <a:off x="911227" y="2222206"/>
            <a:ext cx="4809090" cy="4327450"/>
          </a:xfrm>
        </p:spPr>
        <p:txBody>
          <a:bodyPr/>
          <a:lstStyle/>
          <a:p>
            <a:pPr marL="342900" indent="-342900">
              <a:buFont typeface="Arial" panose="020B0604020202020204" pitchFamily="34" charset="0"/>
              <a:buChar char="•"/>
            </a:pPr>
            <a:r>
              <a:rPr lang="en-US" dirty="0"/>
              <a:t>Permite </a:t>
            </a:r>
            <a:r>
              <a:rPr lang="en-US" dirty="0" err="1"/>
              <a:t>separar</a:t>
            </a:r>
            <a:r>
              <a:rPr lang="en-US" dirty="0"/>
              <a:t> la </a:t>
            </a:r>
            <a:r>
              <a:rPr lang="en-US" dirty="0" err="1"/>
              <a:t>configuración</a:t>
            </a:r>
            <a:r>
              <a:rPr lang="en-US" dirty="0"/>
              <a:t> de un </a:t>
            </a:r>
            <a:r>
              <a:rPr lang="en-US" dirty="0" err="1"/>
              <a:t>objeto</a:t>
            </a:r>
            <a:r>
              <a:rPr lang="en-US" dirty="0"/>
              <a:t> </a:t>
            </a:r>
            <a:r>
              <a:rPr lang="en-US" dirty="0" err="1"/>
              <a:t>complejo</a:t>
            </a:r>
            <a:r>
              <a:rPr lang="en-US" dirty="0"/>
              <a:t> de </a:t>
            </a:r>
            <a:r>
              <a:rPr lang="en-US" dirty="0" err="1"/>
              <a:t>su</a:t>
            </a:r>
            <a:r>
              <a:rPr lang="en-US" dirty="0"/>
              <a:t> </a:t>
            </a:r>
            <a:r>
              <a:rPr lang="en-US" dirty="0" err="1"/>
              <a:t>instanciación</a:t>
            </a:r>
            <a:endParaRPr lang="en-US" dirty="0"/>
          </a:p>
          <a:p>
            <a:pPr marL="342900" indent="-342900">
              <a:buFont typeface="Arial" panose="020B0604020202020204" pitchFamily="34" charset="0"/>
              <a:buChar char="•"/>
            </a:pPr>
            <a:r>
              <a:rPr lang="en-US" dirty="0"/>
              <a:t>Los </a:t>
            </a:r>
            <a:r>
              <a:rPr lang="en-US" dirty="0" err="1"/>
              <a:t>métodos</a:t>
            </a:r>
            <a:r>
              <a:rPr lang="en-US" dirty="0"/>
              <a:t> del builder </a:t>
            </a:r>
            <a:r>
              <a:rPr lang="en-US" dirty="0" err="1"/>
              <a:t>establecen</a:t>
            </a:r>
            <a:r>
              <a:rPr lang="en-US" dirty="0"/>
              <a:t> </a:t>
            </a:r>
            <a:r>
              <a:rPr lang="en-US" dirty="0" err="1"/>
              <a:t>configuración</a:t>
            </a:r>
            <a:r>
              <a:rPr lang="en-US" dirty="0"/>
              <a:t> y </a:t>
            </a:r>
            <a:r>
              <a:rPr lang="en-US" dirty="0" err="1"/>
              <a:t>devuelven</a:t>
            </a:r>
            <a:r>
              <a:rPr lang="en-US" dirty="0"/>
              <a:t> la </a:t>
            </a:r>
            <a:r>
              <a:rPr lang="en-US" dirty="0" err="1"/>
              <a:t>propia</a:t>
            </a:r>
            <a:r>
              <a:rPr lang="en-US" dirty="0"/>
              <a:t> </a:t>
            </a:r>
            <a:r>
              <a:rPr lang="en-US" dirty="0" err="1"/>
              <a:t>instancia</a:t>
            </a:r>
            <a:r>
              <a:rPr lang="en-US" dirty="0"/>
              <a:t> del builder</a:t>
            </a:r>
          </a:p>
          <a:p>
            <a:pPr marL="342900" indent="-342900">
              <a:buFont typeface="Arial" panose="020B0604020202020204" pitchFamily="34" charset="0"/>
              <a:buChar char="•"/>
            </a:pPr>
            <a:r>
              <a:rPr lang="en-US" dirty="0"/>
              <a:t>Un </a:t>
            </a:r>
            <a:r>
              <a:rPr lang="en-US" dirty="0" err="1"/>
              <a:t>método</a:t>
            </a:r>
            <a:r>
              <a:rPr lang="en-US" dirty="0"/>
              <a:t> especial </a:t>
            </a:r>
            <a:r>
              <a:rPr lang="en-US" dirty="0" err="1"/>
              <a:t>crea</a:t>
            </a:r>
            <a:r>
              <a:rPr lang="en-US" dirty="0"/>
              <a:t> la </a:t>
            </a:r>
            <a:r>
              <a:rPr lang="en-US" dirty="0" err="1"/>
              <a:t>instancia</a:t>
            </a:r>
            <a:r>
              <a:rPr lang="en-US" dirty="0"/>
              <a:t> del </a:t>
            </a:r>
            <a:r>
              <a:rPr lang="en-US" dirty="0" err="1"/>
              <a:t>objeto</a:t>
            </a:r>
            <a:r>
              <a:rPr lang="en-US" dirty="0"/>
              <a:t> a </a:t>
            </a:r>
            <a:r>
              <a:rPr lang="en-US" dirty="0" err="1"/>
              <a:t>construir</a:t>
            </a:r>
            <a:endParaRPr lang="en-US" dirty="0"/>
          </a:p>
          <a:p>
            <a:pPr marL="342900" indent="-342900">
              <a:buFont typeface="Arial" panose="020B0604020202020204" pitchFamily="34" charset="0"/>
              <a:buChar char="•"/>
            </a:pPr>
            <a:r>
              <a:rPr lang="en-US" dirty="0"/>
              <a:t>Una </a:t>
            </a:r>
            <a:r>
              <a:rPr lang="en-US" dirty="0" err="1"/>
              <a:t>misma</a:t>
            </a:r>
            <a:r>
              <a:rPr lang="en-US" dirty="0"/>
              <a:t> </a:t>
            </a:r>
            <a:r>
              <a:rPr lang="en-US" dirty="0" err="1"/>
              <a:t>configuración</a:t>
            </a:r>
            <a:r>
              <a:rPr lang="en-US" dirty="0"/>
              <a:t> se </a:t>
            </a:r>
            <a:r>
              <a:rPr lang="en-US" dirty="0" err="1"/>
              <a:t>puede</a:t>
            </a:r>
            <a:r>
              <a:rPr lang="en-US" dirty="0"/>
              <a:t> usar para </a:t>
            </a:r>
            <a:r>
              <a:rPr lang="en-US" dirty="0" err="1"/>
              <a:t>crear</a:t>
            </a:r>
            <a:r>
              <a:rPr lang="en-US" dirty="0"/>
              <a:t> </a:t>
            </a:r>
            <a:r>
              <a:rPr lang="en-US" dirty="0" err="1"/>
              <a:t>muchas</a:t>
            </a:r>
            <a:r>
              <a:rPr lang="en-US" dirty="0"/>
              <a:t> </a:t>
            </a:r>
            <a:r>
              <a:rPr lang="en-US" dirty="0" err="1"/>
              <a:t>instancias</a:t>
            </a:r>
            <a:r>
              <a:rPr lang="en-US" dirty="0"/>
              <a:t> </a:t>
            </a:r>
            <a:r>
              <a:rPr lang="en-US" dirty="0" err="1"/>
              <a:t>distintas</a:t>
            </a:r>
            <a:endParaRPr lang="en-ES" dirty="0"/>
          </a:p>
        </p:txBody>
      </p:sp>
      <p:sp>
        <p:nvSpPr>
          <p:cNvPr id="6" name="Text Placeholder 5">
            <a:extLst>
              <a:ext uri="{FF2B5EF4-FFF2-40B4-BE49-F238E27FC236}">
                <a16:creationId xmlns:a16="http://schemas.microsoft.com/office/drawing/2014/main" id="{F41193A1-077B-8B44-8068-F1730F467B98}"/>
              </a:ext>
            </a:extLst>
          </p:cNvPr>
          <p:cNvSpPr>
            <a:spLocks noGrp="1"/>
          </p:cNvSpPr>
          <p:nvPr>
            <p:ph type="body" sz="quarter" idx="15"/>
          </p:nvPr>
        </p:nvSpPr>
        <p:spPr>
          <a:xfrm>
            <a:off x="5916613" y="308344"/>
            <a:ext cx="6023750" cy="6400800"/>
          </a:xfrm>
        </p:spPr>
        <p:txBody>
          <a:bodyPr/>
          <a:lstStyle/>
          <a:p>
            <a:r>
              <a:rPr lang="en-US" dirty="0"/>
              <a:t>public class </a:t>
            </a:r>
            <a:r>
              <a:rPr lang="en-US" dirty="0" err="1"/>
              <a:t>PizzaBuilder</a:t>
            </a:r>
            <a:endParaRPr lang="en-US" dirty="0"/>
          </a:p>
          <a:p>
            <a:r>
              <a:rPr lang="en-US" dirty="0"/>
              <a:t>{</a:t>
            </a:r>
          </a:p>
          <a:p>
            <a:r>
              <a:rPr lang="en-US" dirty="0"/>
              <a:t>    private string _masa = “Suave”</a:t>
            </a:r>
          </a:p>
          <a:p>
            <a:r>
              <a:rPr lang="en-US" dirty="0"/>
              <a:t>    private string? _salsa = null;</a:t>
            </a:r>
          </a:p>
          <a:p>
            <a:r>
              <a:rPr lang="en-US" dirty="0"/>
              <a:t>	    </a:t>
            </a:r>
          </a:p>
          <a:p>
            <a:r>
              <a:rPr lang="en-US" dirty="0"/>
              <a:t>    public </a:t>
            </a:r>
            <a:r>
              <a:rPr lang="en-US" dirty="0" err="1"/>
              <a:t>PizzaFluentBuilder</a:t>
            </a:r>
            <a:r>
              <a:rPr lang="en-US" dirty="0"/>
              <a:t> </a:t>
            </a:r>
            <a:r>
              <a:rPr lang="en-US" dirty="0" err="1"/>
              <a:t>ConMasaCocida</a:t>
            </a:r>
            <a:r>
              <a:rPr lang="en-US" dirty="0"/>
              <a:t>()</a:t>
            </a:r>
          </a:p>
          <a:p>
            <a:r>
              <a:rPr lang="en-US" dirty="0"/>
              <a:t>    {</a:t>
            </a:r>
          </a:p>
          <a:p>
            <a:r>
              <a:rPr lang="en-US" dirty="0"/>
              <a:t>        _masa = “</a:t>
            </a:r>
            <a:r>
              <a:rPr lang="en-US" dirty="0" err="1"/>
              <a:t>Cocida</a:t>
            </a:r>
            <a:r>
              <a:rPr lang="en-US" dirty="0"/>
              <a:t>”;</a:t>
            </a:r>
          </a:p>
          <a:p>
            <a:r>
              <a:rPr lang="en-US" dirty="0"/>
              <a:t>        return this;</a:t>
            </a:r>
          </a:p>
          <a:p>
            <a:r>
              <a:rPr lang="en-US" dirty="0"/>
              <a:t>    }</a:t>
            </a:r>
          </a:p>
          <a:p>
            <a:endParaRPr lang="en-US" dirty="0"/>
          </a:p>
          <a:p>
            <a:r>
              <a:rPr lang="en-US" dirty="0"/>
              <a:t>    public </a:t>
            </a:r>
            <a:r>
              <a:rPr lang="en-US" dirty="0" err="1"/>
              <a:t>PizzaFluentBuilder</a:t>
            </a:r>
            <a:r>
              <a:rPr lang="en-US" dirty="0"/>
              <a:t> </a:t>
            </a:r>
            <a:r>
              <a:rPr lang="en-US" dirty="0" err="1"/>
              <a:t>ConSalsaBarbacoa</a:t>
            </a:r>
            <a:r>
              <a:rPr lang="en-US" dirty="0"/>
              <a:t>()</a:t>
            </a:r>
          </a:p>
          <a:p>
            <a:r>
              <a:rPr lang="en-US" dirty="0"/>
              <a:t>    {</a:t>
            </a:r>
          </a:p>
          <a:p>
            <a:r>
              <a:rPr lang="en-US" dirty="0"/>
              <a:t>        _ salsa = “Barbacoa”;</a:t>
            </a:r>
          </a:p>
          <a:p>
            <a:r>
              <a:rPr lang="en-US" dirty="0"/>
              <a:t>        return this;</a:t>
            </a:r>
          </a:p>
          <a:p>
            <a:r>
              <a:rPr lang="en-US" dirty="0"/>
              <a:t>    }</a:t>
            </a:r>
          </a:p>
          <a:p>
            <a:endParaRPr lang="en-US" dirty="0"/>
          </a:p>
          <a:p>
            <a:r>
              <a:rPr lang="en-US" dirty="0"/>
              <a:t>    public Pizza </a:t>
            </a:r>
            <a:r>
              <a:rPr lang="en-US" dirty="0" err="1"/>
              <a:t>Cocinar</a:t>
            </a:r>
            <a:r>
              <a:rPr lang="en-US" dirty="0"/>
              <a:t>()</a:t>
            </a:r>
          </a:p>
          <a:p>
            <a:r>
              <a:rPr lang="en-US" dirty="0"/>
              <a:t>    {</a:t>
            </a:r>
          </a:p>
          <a:p>
            <a:r>
              <a:rPr lang="en-US" dirty="0"/>
              <a:t>	        return new Pizza { Masa = _masa, Salsa = _salsa };</a:t>
            </a:r>
          </a:p>
          <a:p>
            <a:r>
              <a:rPr lang="en-US" dirty="0"/>
              <a:t>    }			</a:t>
            </a:r>
          </a:p>
          <a:p>
            <a:r>
              <a:rPr lang="en-US" dirty="0"/>
              <a:t>}</a:t>
            </a:r>
          </a:p>
          <a:p>
            <a:endParaRPr lang="en-US" dirty="0"/>
          </a:p>
          <a:p>
            <a:r>
              <a:rPr lang="en-US" dirty="0"/>
              <a:t>var pizza = new </a:t>
            </a:r>
            <a:r>
              <a:rPr lang="en-US" dirty="0" err="1"/>
              <a:t>PizzaBuilder</a:t>
            </a:r>
            <a:r>
              <a:rPr lang="en-US" dirty="0"/>
              <a:t>()</a:t>
            </a:r>
          </a:p>
          <a:p>
            <a:r>
              <a:rPr lang="en-US" dirty="0"/>
              <a:t>    .</a:t>
            </a:r>
            <a:r>
              <a:rPr lang="en-US" dirty="0" err="1"/>
              <a:t>ConMasaCocida</a:t>
            </a:r>
            <a:r>
              <a:rPr lang="en-US" dirty="0"/>
              <a:t>()</a:t>
            </a:r>
          </a:p>
          <a:p>
            <a:r>
              <a:rPr lang="en-US" dirty="0"/>
              <a:t>    .</a:t>
            </a:r>
            <a:r>
              <a:rPr lang="en-US" dirty="0" err="1"/>
              <a:t>ConSalsaBarbacoa</a:t>
            </a:r>
            <a:r>
              <a:rPr lang="en-US" dirty="0"/>
              <a:t>()</a:t>
            </a:r>
          </a:p>
          <a:p>
            <a:r>
              <a:rPr lang="en-US" dirty="0"/>
              <a:t>    .</a:t>
            </a:r>
            <a:r>
              <a:rPr lang="en-US" dirty="0" err="1"/>
              <a:t>Cocinar</a:t>
            </a:r>
            <a:r>
              <a:rPr lang="en-US" dirty="0"/>
              <a:t>();</a:t>
            </a:r>
            <a:endParaRPr lang="en-ES" dirty="0"/>
          </a:p>
        </p:txBody>
      </p:sp>
    </p:spTree>
    <p:extLst>
      <p:ext uri="{BB962C8B-B14F-4D97-AF65-F5344CB8AC3E}">
        <p14:creationId xmlns:p14="http://schemas.microsoft.com/office/powerpoint/2010/main" val="712490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El </a:t>
            </a:r>
            <a:r>
              <a:rPr lang="en-US" dirty="0" err="1"/>
              <a:t>patrón</a:t>
            </a:r>
            <a:r>
              <a:rPr lang="en-US" dirty="0"/>
              <a:t> builder</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Uso</a:t>
            </a:r>
            <a:r>
              <a:rPr lang="en-US" dirty="0"/>
              <a:t> </a:t>
            </a:r>
            <a:r>
              <a:rPr lang="en-US" dirty="0" err="1"/>
              <a:t>en</a:t>
            </a:r>
            <a:r>
              <a:rPr lang="en-US" dirty="0"/>
              <a:t> ASP.NET Core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9040849" cy="3551747"/>
          </a:xfrm>
        </p:spPr>
        <p:txBody>
          <a:bodyPr/>
          <a:lstStyle/>
          <a:p>
            <a:r>
              <a:rPr lang="es-ES" sz="2000" dirty="0"/>
              <a:t>ASP.NET emplea el patrón </a:t>
            </a:r>
            <a:r>
              <a:rPr lang="es-ES" sz="2000" dirty="0" err="1"/>
              <a:t>builder</a:t>
            </a:r>
            <a:r>
              <a:rPr lang="es-ES" sz="2000" dirty="0"/>
              <a:t> en la configuración de servicios y middlewares</a:t>
            </a:r>
          </a:p>
          <a:p>
            <a:r>
              <a:rPr lang="es-ES" sz="2000" dirty="0"/>
              <a:t>Podemos extender la funcionalidad con métodos de extensión para hacer la configuración del API más legible</a:t>
            </a:r>
          </a:p>
          <a:p>
            <a:endParaRPr lang="es-ES" sz="2000" dirty="0"/>
          </a:p>
          <a:p>
            <a:endParaRPr lang="es-ES" sz="1600" dirty="0"/>
          </a:p>
          <a:p>
            <a:endParaRPr lang="es-ES" dirty="0"/>
          </a:p>
        </p:txBody>
      </p:sp>
      <p:pic>
        <p:nvPicPr>
          <p:cNvPr id="2" name="object 4">
            <a:extLst>
              <a:ext uri="{FF2B5EF4-FFF2-40B4-BE49-F238E27FC236}">
                <a16:creationId xmlns:a16="http://schemas.microsoft.com/office/drawing/2014/main" id="{8C30FFC1-0E3F-BE2A-2F57-E6F7F925F5E9}"/>
              </a:ext>
            </a:extLst>
          </p:cNvPr>
          <p:cNvPicPr/>
          <p:nvPr/>
        </p:nvPicPr>
        <p:blipFill>
          <a:blip r:embed="rId2" cstate="print"/>
          <a:stretch>
            <a:fillRect/>
          </a:stretch>
        </p:blipFill>
        <p:spPr>
          <a:xfrm>
            <a:off x="910696" y="4391471"/>
            <a:ext cx="7699248" cy="1953767"/>
          </a:xfrm>
          <a:prstGeom prst="rect">
            <a:avLst/>
          </a:prstGeom>
        </p:spPr>
      </p:pic>
    </p:spTree>
    <p:extLst>
      <p:ext uri="{BB962C8B-B14F-4D97-AF65-F5344CB8AC3E}">
        <p14:creationId xmlns:p14="http://schemas.microsoft.com/office/powerpoint/2010/main" val="3870054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Qué</a:t>
            </a:r>
            <a:r>
              <a:rPr lang="en-US" dirty="0"/>
              <a:t> es un middleware</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3912409" cy="3734900"/>
          </a:xfrm>
        </p:spPr>
        <p:txBody>
          <a:bodyPr/>
          <a:lstStyle/>
          <a:p>
            <a:r>
              <a:rPr lang="es-ES" sz="2000" dirty="0"/>
              <a:t>Pieza de </a:t>
            </a:r>
            <a:r>
              <a:rPr lang="es-ES" sz="2000" dirty="0" err="1"/>
              <a:t>sofware</a:t>
            </a:r>
            <a:r>
              <a:rPr lang="es-ES" sz="2000" dirty="0"/>
              <a:t> ensamblada en el flujo de ejecución de una petición</a:t>
            </a:r>
          </a:p>
          <a:p>
            <a:r>
              <a:rPr lang="es-ES" sz="2000" dirty="0"/>
              <a:t>Se ejecutan en un orden determinado</a:t>
            </a:r>
          </a:p>
          <a:p>
            <a:pPr marL="0" indent="0">
              <a:buNone/>
            </a:pPr>
            <a:endParaRPr lang="es-ES" sz="2000" dirty="0"/>
          </a:p>
          <a:p>
            <a:endParaRPr lang="es-ES" sz="1600" dirty="0"/>
          </a:p>
          <a:p>
            <a:endParaRPr lang="es-ES" dirty="0"/>
          </a:p>
        </p:txBody>
      </p:sp>
      <p:pic>
        <p:nvPicPr>
          <p:cNvPr id="9" name="Imagen 8">
            <a:extLst>
              <a:ext uri="{FF2B5EF4-FFF2-40B4-BE49-F238E27FC236}">
                <a16:creationId xmlns:a16="http://schemas.microsoft.com/office/drawing/2014/main" id="{DF51FACF-3A7E-1B6E-8686-9E6FD5022843}"/>
              </a:ext>
            </a:extLst>
          </p:cNvPr>
          <p:cNvPicPr>
            <a:picLocks noChangeAspect="1"/>
          </p:cNvPicPr>
          <p:nvPr/>
        </p:nvPicPr>
        <p:blipFill>
          <a:blip r:embed="rId2"/>
          <a:stretch>
            <a:fillRect/>
          </a:stretch>
        </p:blipFill>
        <p:spPr>
          <a:xfrm>
            <a:off x="4823634" y="1832180"/>
            <a:ext cx="7317156" cy="4030911"/>
          </a:xfrm>
          <a:prstGeom prst="rect">
            <a:avLst/>
          </a:prstGeom>
        </p:spPr>
      </p:pic>
    </p:spTree>
    <p:extLst>
      <p:ext uri="{BB962C8B-B14F-4D97-AF65-F5344CB8AC3E}">
        <p14:creationId xmlns:p14="http://schemas.microsoft.com/office/powerpoint/2010/main" val="28479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10486877" cy="651610"/>
          </a:xfrm>
        </p:spPr>
        <p:txBody>
          <a:bodyPr/>
          <a:lstStyle/>
          <a:p>
            <a:r>
              <a:rPr lang="en-US" dirty="0"/>
              <a:t>Middleware</a:t>
            </a:r>
            <a:endParaRPr lang="en-ES" dirty="0"/>
          </a:p>
          <a:p>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6" y="2288444"/>
            <a:ext cx="10094002" cy="505047"/>
          </a:xfrm>
        </p:spPr>
        <p:txBody>
          <a:bodyPr/>
          <a:lstStyle/>
          <a:p>
            <a:r>
              <a:rPr lang="en-US" dirty="0" err="1"/>
              <a:t>Cómo</a:t>
            </a:r>
            <a:r>
              <a:rPr lang="en-US" dirty="0"/>
              <a:t> se </a:t>
            </a:r>
            <a:r>
              <a:rPr lang="en-US" dirty="0" err="1"/>
              <a:t>ejecutan</a:t>
            </a:r>
            <a:endParaRPr lang="en-ES" dirty="0"/>
          </a:p>
        </p:txBody>
      </p:sp>
      <p:sp>
        <p:nvSpPr>
          <p:cNvPr id="3" name="Marcador de texto 2">
            <a:extLst>
              <a:ext uri="{FF2B5EF4-FFF2-40B4-BE49-F238E27FC236}">
                <a16:creationId xmlns:a16="http://schemas.microsoft.com/office/drawing/2014/main" id="{47ABC7BC-BB4C-BE6F-E216-94EBC5A4D490}"/>
              </a:ext>
            </a:extLst>
          </p:cNvPr>
          <p:cNvSpPr>
            <a:spLocks noGrp="1"/>
          </p:cNvSpPr>
          <p:nvPr>
            <p:ph type="body" sz="quarter" idx="14"/>
          </p:nvPr>
        </p:nvSpPr>
        <p:spPr>
          <a:xfrm>
            <a:off x="911225" y="2793491"/>
            <a:ext cx="4032915" cy="3734900"/>
          </a:xfrm>
        </p:spPr>
        <p:txBody>
          <a:bodyPr/>
          <a:lstStyle/>
          <a:p>
            <a:r>
              <a:rPr lang="es-ES" sz="2000" dirty="0"/>
              <a:t>El siguiente elemento en la cadena es el </a:t>
            </a:r>
            <a:r>
              <a:rPr lang="es-ES" sz="2000" dirty="0" err="1"/>
              <a:t>RequestDelegate</a:t>
            </a:r>
            <a:r>
              <a:rPr lang="es-ES" sz="2000" dirty="0"/>
              <a:t> </a:t>
            </a:r>
            <a:r>
              <a:rPr lang="es-ES" sz="2000" dirty="0" err="1"/>
              <a:t>next</a:t>
            </a:r>
            <a:endParaRPr lang="es-ES" sz="2000" dirty="0"/>
          </a:p>
          <a:p>
            <a:r>
              <a:rPr lang="es-ES" sz="2000" dirty="0"/>
              <a:t>Pueden elegir si pasar la petición al siguiente elemento, o finalizar la ejecución</a:t>
            </a:r>
          </a:p>
          <a:p>
            <a:r>
              <a:rPr lang="es-ES" sz="2000" dirty="0"/>
              <a:t>Pueden ejecutar código antes y después del siguiente elemento</a:t>
            </a:r>
          </a:p>
          <a:p>
            <a:pPr marL="0" indent="0">
              <a:buNone/>
            </a:pPr>
            <a:endParaRPr lang="es-ES" sz="2000" dirty="0"/>
          </a:p>
          <a:p>
            <a:endParaRPr lang="es-ES" sz="1600" dirty="0"/>
          </a:p>
          <a:p>
            <a:endParaRPr lang="es-ES" dirty="0"/>
          </a:p>
        </p:txBody>
      </p:sp>
      <p:pic>
        <p:nvPicPr>
          <p:cNvPr id="2" name="object 6">
            <a:extLst>
              <a:ext uri="{FF2B5EF4-FFF2-40B4-BE49-F238E27FC236}">
                <a16:creationId xmlns:a16="http://schemas.microsoft.com/office/drawing/2014/main" id="{6D25B49D-528D-2DAD-48EC-E1E8D0F71046}"/>
              </a:ext>
            </a:extLst>
          </p:cNvPr>
          <p:cNvPicPr/>
          <p:nvPr/>
        </p:nvPicPr>
        <p:blipFill>
          <a:blip r:embed="rId2" cstate="print"/>
          <a:stretch>
            <a:fillRect/>
          </a:stretch>
        </p:blipFill>
        <p:spPr>
          <a:xfrm>
            <a:off x="5610942" y="572348"/>
            <a:ext cx="6031339" cy="2174965"/>
          </a:xfrm>
          <a:prstGeom prst="rect">
            <a:avLst/>
          </a:prstGeom>
        </p:spPr>
      </p:pic>
      <p:pic>
        <p:nvPicPr>
          <p:cNvPr id="4" name="object 5">
            <a:extLst>
              <a:ext uri="{FF2B5EF4-FFF2-40B4-BE49-F238E27FC236}">
                <a16:creationId xmlns:a16="http://schemas.microsoft.com/office/drawing/2014/main" id="{4F727EDA-FEFD-C8C3-88B8-1F14A4D94C1F}"/>
              </a:ext>
            </a:extLst>
          </p:cNvPr>
          <p:cNvPicPr/>
          <p:nvPr/>
        </p:nvPicPr>
        <p:blipFill>
          <a:blip r:embed="rId3" cstate="print"/>
          <a:stretch>
            <a:fillRect/>
          </a:stretch>
        </p:blipFill>
        <p:spPr>
          <a:xfrm>
            <a:off x="5610942" y="2720416"/>
            <a:ext cx="6031339" cy="3560806"/>
          </a:xfrm>
          <a:prstGeom prst="rect">
            <a:avLst/>
          </a:prstGeom>
        </p:spPr>
      </p:pic>
    </p:spTree>
    <p:extLst>
      <p:ext uri="{BB962C8B-B14F-4D97-AF65-F5344CB8AC3E}">
        <p14:creationId xmlns:p14="http://schemas.microsoft.com/office/powerpoint/2010/main" val="3101456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middleware</a:t>
            </a:r>
            <a:endParaRPr lang="en-ES" dirty="0"/>
          </a:p>
        </p:txBody>
      </p:sp>
      <p:pic>
        <p:nvPicPr>
          <p:cNvPr id="8" name="Marcador de posición de imagen 7" descr="Mujer joven en una cafetería">
            <a:extLst>
              <a:ext uri="{FF2B5EF4-FFF2-40B4-BE49-F238E27FC236}">
                <a16:creationId xmlns:a16="http://schemas.microsoft.com/office/drawing/2014/main" id="{84027431-EAC8-DF2E-8033-BD85EDA86B7A}"/>
              </a:ext>
            </a:extLst>
          </p:cNvPr>
          <p:cNvPicPr>
            <a:picLocks noGrp="1" noChangeAspect="1"/>
          </p:cNvPicPr>
          <p:nvPr>
            <p:ph type="pic" sz="quarter" idx="15"/>
          </p:nvPr>
        </p:nvPicPr>
        <p:blipFill>
          <a:blip r:embed="rId2"/>
          <a:srcRect l="14906" r="14906"/>
          <a:stretch>
            <a:fillRect/>
          </a:stretch>
        </p:blipFill>
        <p:spPr/>
      </p:pic>
    </p:spTree>
    <p:extLst>
      <p:ext uri="{BB962C8B-B14F-4D97-AF65-F5344CB8AC3E}">
        <p14:creationId xmlns:p14="http://schemas.microsoft.com/office/powerpoint/2010/main" val="316881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r>
              <a:rPr lang="en-US" dirty="0"/>
              <a:t> de </a:t>
            </a:r>
            <a:r>
              <a:rPr lang="en-US" dirty="0" err="1"/>
              <a:t>arranque</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838893"/>
            <a:ext cx="5040313" cy="334076"/>
          </a:xfrm>
        </p:spPr>
        <p:txBody>
          <a:bodyPr/>
          <a:lstStyle/>
          <a:p>
            <a:r>
              <a:rPr lang="en-US" dirty="0" err="1"/>
              <a:t>launchSettings.json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p:txBody>
          <a:bodyPr/>
          <a:lstStyle/>
          <a:p>
            <a:r>
              <a:rPr lang="en-US" sz="2400" dirty="0" err="1"/>
              <a:t>Fichero</a:t>
            </a:r>
            <a:r>
              <a:rPr lang="en-US" sz="2400" dirty="0"/>
              <a:t> de </a:t>
            </a:r>
            <a:r>
              <a:rPr lang="en-US" sz="2400" dirty="0" err="1"/>
              <a:t>configuración</a:t>
            </a:r>
            <a:r>
              <a:rPr lang="en-US" sz="2400" dirty="0"/>
              <a:t> de la </a:t>
            </a:r>
            <a:r>
              <a:rPr lang="en-US" sz="2400" dirty="0" err="1"/>
              <a:t>ejecución</a:t>
            </a:r>
            <a:r>
              <a:rPr lang="en-US" sz="2400" dirty="0"/>
              <a:t> </a:t>
            </a:r>
            <a:r>
              <a:rPr lang="en-US" sz="2400" dirty="0" err="1"/>
              <a:t>desde</a:t>
            </a:r>
            <a:r>
              <a:rPr lang="en-US" sz="2400" dirty="0"/>
              <a:t> Visual Studio</a:t>
            </a:r>
          </a:p>
          <a:p>
            <a:r>
              <a:rPr lang="en-US" sz="2400" dirty="0" err="1"/>
              <a:t>Posibilidad</a:t>
            </a:r>
            <a:r>
              <a:rPr lang="en-US" sz="2400" dirty="0"/>
              <a:t> de </a:t>
            </a:r>
            <a:r>
              <a:rPr lang="en-US" sz="2400" dirty="0" err="1"/>
              <a:t>crear</a:t>
            </a:r>
            <a:r>
              <a:rPr lang="en-US" sz="2400" dirty="0"/>
              <a:t> </a:t>
            </a:r>
            <a:r>
              <a:rPr lang="en-US" sz="2400" dirty="0" err="1"/>
              <a:t>múltiples</a:t>
            </a:r>
            <a:r>
              <a:rPr lang="en-US" sz="2400" dirty="0"/>
              <a:t> </a:t>
            </a:r>
            <a:r>
              <a:rPr lang="en-US" sz="2400" dirty="0" err="1"/>
              <a:t>perfiles</a:t>
            </a:r>
            <a:endParaRPr lang="en-US" sz="2400" dirty="0"/>
          </a:p>
          <a:p>
            <a:r>
              <a:rPr lang="en-US" sz="2400" dirty="0" err="1"/>
              <a:t>Configuración</a:t>
            </a:r>
            <a:r>
              <a:rPr lang="en-US" sz="2400" dirty="0"/>
              <a:t> de </a:t>
            </a:r>
            <a:r>
              <a:rPr lang="en-US" sz="2400" dirty="0" err="1"/>
              <a:t>puertos</a:t>
            </a:r>
            <a:endParaRPr lang="en-US" sz="2400" dirty="0"/>
          </a:p>
          <a:p>
            <a:r>
              <a:rPr lang="en-US" sz="2400" dirty="0"/>
              <a:t>Variables de </a:t>
            </a:r>
            <a:r>
              <a:rPr lang="en-US" sz="2400" dirty="0" err="1"/>
              <a:t>entorno</a:t>
            </a:r>
            <a:endParaRPr lang="en-US" sz="2400" dirty="0"/>
          </a:p>
          <a:p>
            <a:endParaRPr lang="en-ES" dirty="0"/>
          </a:p>
        </p:txBody>
      </p:sp>
      <p:pic>
        <p:nvPicPr>
          <p:cNvPr id="2" name="object 4">
            <a:extLst>
              <a:ext uri="{FF2B5EF4-FFF2-40B4-BE49-F238E27FC236}">
                <a16:creationId xmlns:a16="http://schemas.microsoft.com/office/drawing/2014/main" id="{72B64F1D-298E-48E8-663A-4E103B7C62F8}"/>
              </a:ext>
            </a:extLst>
          </p:cNvPr>
          <p:cNvPicPr>
            <a:picLocks noGrp="1"/>
          </p:cNvPicPr>
          <p:nvPr>
            <p:ph type="pic" sz="quarter" idx="15"/>
          </p:nvPr>
        </p:nvPicPr>
        <p:blipFill>
          <a:blip r:embed="rId2" cstate="print"/>
          <a:stretch>
            <a:fillRect/>
          </a:stretch>
        </p:blipFill>
        <p:spPr>
          <a:xfrm>
            <a:off x="6240464" y="1506375"/>
            <a:ext cx="5276850" cy="4591050"/>
          </a:xfrm>
          <a:prstGeom prst="rect">
            <a:avLst/>
          </a:prstGeom>
        </p:spPr>
      </p:pic>
    </p:spTree>
    <p:extLst>
      <p:ext uri="{BB962C8B-B14F-4D97-AF65-F5344CB8AC3E}">
        <p14:creationId xmlns:p14="http://schemas.microsoft.com/office/powerpoint/2010/main" val="199229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266170"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appsettings.json</a:t>
            </a:r>
            <a:endParaRPr lang="en-US" sz="1800" dirty="0"/>
          </a:p>
          <a:p>
            <a:pPr lvl="1"/>
            <a:r>
              <a:rPr lang="en-US" sz="1800" dirty="0" err="1"/>
              <a:t>appsettings</a:t>
            </a:r>
            <a:r>
              <a:rPr lang="en-US" sz="1800" dirty="0"/>
              <a:t>.{Environment}.</a:t>
            </a:r>
            <a:r>
              <a:rPr lang="en-US" sz="1800" dirty="0" err="1"/>
              <a:t>json</a:t>
            </a:r>
            <a:endParaRPr lang="en-US" sz="1800" dirty="0"/>
          </a:p>
          <a:p>
            <a:pPr lvl="1"/>
            <a:r>
              <a:rPr lang="en-US" sz="1800" dirty="0" err="1"/>
              <a:t>Secretos</a:t>
            </a:r>
            <a:r>
              <a:rPr lang="en-US" sz="1800" dirty="0"/>
              <a:t> de </a:t>
            </a:r>
            <a:r>
              <a:rPr lang="en-US" sz="1800" dirty="0" err="1"/>
              <a:t>usuario</a:t>
            </a:r>
            <a:endParaRPr lang="en-US" sz="1800" dirty="0"/>
          </a:p>
          <a:p>
            <a:pPr lvl="1"/>
            <a:r>
              <a:rPr lang="en-US" sz="1800" dirty="0"/>
              <a:t>Variables de </a:t>
            </a:r>
            <a:r>
              <a:rPr lang="en-US" sz="1800" dirty="0" err="1"/>
              <a:t>entorno</a:t>
            </a:r>
            <a:endParaRPr lang="en-US" sz="1800" dirty="0"/>
          </a:p>
          <a:p>
            <a:pPr lvl="1"/>
            <a:r>
              <a:rPr lang="en-US" sz="1800" dirty="0" err="1"/>
              <a:t>Argumentos</a:t>
            </a:r>
            <a:r>
              <a:rPr lang="en-US" sz="1800" dirty="0"/>
              <a:t> de </a:t>
            </a:r>
            <a:r>
              <a:rPr lang="en-US" sz="1800" dirty="0" err="1"/>
              <a:t>línea</a:t>
            </a:r>
            <a:r>
              <a:rPr lang="en-US" sz="1800" dirty="0"/>
              <a:t> de commandos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endParaRPr lang="en-US" sz="2000" dirty="0"/>
          </a:p>
          <a:p>
            <a:endParaRPr lang="en-ES" dirty="0"/>
          </a:p>
        </p:txBody>
      </p:sp>
      <p:pic>
        <p:nvPicPr>
          <p:cNvPr id="3" name="Imagen 2">
            <a:extLst>
              <a:ext uri="{FF2B5EF4-FFF2-40B4-BE49-F238E27FC236}">
                <a16:creationId xmlns:a16="http://schemas.microsoft.com/office/drawing/2014/main" id="{38B88FEA-1803-D1FC-8D8C-34668BE006F9}"/>
              </a:ext>
            </a:extLst>
          </p:cNvPr>
          <p:cNvPicPr>
            <a:picLocks noChangeAspect="1"/>
          </p:cNvPicPr>
          <p:nvPr/>
        </p:nvPicPr>
        <p:blipFill>
          <a:blip r:embed="rId2"/>
          <a:stretch>
            <a:fillRect/>
          </a:stretch>
        </p:blipFill>
        <p:spPr>
          <a:xfrm>
            <a:off x="6240464" y="3058583"/>
            <a:ext cx="5544324" cy="2962688"/>
          </a:xfrm>
          <a:prstGeom prst="rect">
            <a:avLst/>
          </a:prstGeom>
        </p:spPr>
      </p:pic>
    </p:spTree>
    <p:extLst>
      <p:ext uri="{BB962C8B-B14F-4D97-AF65-F5344CB8AC3E}">
        <p14:creationId xmlns:p14="http://schemas.microsoft.com/office/powerpoint/2010/main" val="40991663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appsettings.json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8520384" cy="3114993"/>
          </a:xfrm>
        </p:spPr>
        <p:txBody>
          <a:bodyPr/>
          <a:lstStyle/>
          <a:p>
            <a:r>
              <a:rPr lang="en-US" sz="2400" dirty="0" err="1"/>
              <a:t>Fichero</a:t>
            </a:r>
            <a:r>
              <a:rPr lang="en-US" sz="2400" dirty="0"/>
              <a:t> de </a:t>
            </a:r>
            <a:r>
              <a:rPr lang="en-US" sz="2400" dirty="0" err="1"/>
              <a:t>configuracion</a:t>
            </a:r>
            <a:r>
              <a:rPr lang="en-US" sz="2400" dirty="0"/>
              <a:t> de variables de la </a:t>
            </a:r>
            <a:r>
              <a:rPr lang="en-US" sz="2400" dirty="0" err="1"/>
              <a:t>aplicación</a:t>
            </a:r>
            <a:endParaRPr lang="en-US" sz="2400" dirty="0"/>
          </a:p>
          <a:p>
            <a:r>
              <a:rPr lang="en-US" sz="2400" dirty="0"/>
              <a:t>Se </a:t>
            </a:r>
            <a:r>
              <a:rPr lang="en-US" sz="2400" dirty="0" err="1"/>
              <a:t>pueden</a:t>
            </a:r>
            <a:r>
              <a:rPr lang="en-US" sz="2400" dirty="0"/>
              <a:t> </a:t>
            </a:r>
            <a:r>
              <a:rPr lang="en-US" sz="2400" dirty="0" err="1"/>
              <a:t>añadir</a:t>
            </a:r>
            <a:r>
              <a:rPr lang="en-US" sz="2400" dirty="0"/>
              <a:t> </a:t>
            </a:r>
            <a:r>
              <a:rPr lang="en-US" sz="2400" dirty="0" err="1"/>
              <a:t>varios</a:t>
            </a:r>
            <a:r>
              <a:rPr lang="en-US" sz="2400" dirty="0"/>
              <a:t> </a:t>
            </a:r>
            <a:r>
              <a:rPr lang="en-US" sz="2400" dirty="0" err="1"/>
              <a:t>ficheros</a:t>
            </a:r>
            <a:r>
              <a:rPr lang="en-US" sz="2400" dirty="0"/>
              <a:t> </a:t>
            </a:r>
            <a:r>
              <a:rPr lang="en-US" sz="2400" dirty="0" err="1"/>
              <a:t>simultáneamente</a:t>
            </a:r>
            <a:endParaRPr lang="en-US" sz="2400" dirty="0"/>
          </a:p>
          <a:p>
            <a:r>
              <a:rPr lang="en-US" sz="2400" dirty="0" err="1"/>
              <a:t>Práctica</a:t>
            </a:r>
            <a:r>
              <a:rPr lang="en-US" sz="2400" dirty="0"/>
              <a:t> habitual, </a:t>
            </a:r>
            <a:r>
              <a:rPr lang="en-US" sz="2400" dirty="0" err="1"/>
              <a:t>sobreescribir</a:t>
            </a:r>
            <a:r>
              <a:rPr lang="en-US" sz="2400" dirty="0"/>
              <a:t> con un </a:t>
            </a:r>
            <a:r>
              <a:rPr lang="en-US" sz="2400" dirty="0" err="1"/>
              <a:t>fichero</a:t>
            </a:r>
            <a:r>
              <a:rPr lang="en-US" sz="2400" dirty="0"/>
              <a:t> para </a:t>
            </a:r>
            <a:r>
              <a:rPr lang="en-US" sz="2400" dirty="0" err="1"/>
              <a:t>cada</a:t>
            </a:r>
            <a:r>
              <a:rPr lang="en-US" sz="2400" dirty="0"/>
              <a:t> </a:t>
            </a:r>
            <a:r>
              <a:rPr lang="en-US" sz="2400" dirty="0" err="1"/>
              <a:t>entorno</a:t>
            </a:r>
            <a:endParaRPr lang="en-US" sz="2400" dirty="0"/>
          </a:p>
          <a:p>
            <a:endParaRPr lang="en-ES" dirty="0"/>
          </a:p>
        </p:txBody>
      </p:sp>
      <p:pic>
        <p:nvPicPr>
          <p:cNvPr id="3" name="Imagen 2">
            <a:extLst>
              <a:ext uri="{FF2B5EF4-FFF2-40B4-BE49-F238E27FC236}">
                <a16:creationId xmlns:a16="http://schemas.microsoft.com/office/drawing/2014/main" id="{313AE119-32DB-1B78-0AAE-27EF1805A65A}"/>
              </a:ext>
            </a:extLst>
          </p:cNvPr>
          <p:cNvPicPr>
            <a:picLocks noChangeAspect="1"/>
          </p:cNvPicPr>
          <p:nvPr/>
        </p:nvPicPr>
        <p:blipFill>
          <a:blip r:embed="rId2"/>
          <a:stretch>
            <a:fillRect/>
          </a:stretch>
        </p:blipFill>
        <p:spPr>
          <a:xfrm>
            <a:off x="910695" y="4850357"/>
            <a:ext cx="8926171" cy="400106"/>
          </a:xfrm>
          <a:prstGeom prst="rect">
            <a:avLst/>
          </a:prstGeom>
        </p:spPr>
      </p:pic>
    </p:spTree>
    <p:extLst>
      <p:ext uri="{BB962C8B-B14F-4D97-AF65-F5344CB8AC3E}">
        <p14:creationId xmlns:p14="http://schemas.microsoft.com/office/powerpoint/2010/main" val="47722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76D3C96-4D71-C148-8956-8D20E6B08808}"/>
              </a:ext>
            </a:extLst>
          </p:cNvPr>
          <p:cNvSpPr>
            <a:spLocks noGrp="1"/>
          </p:cNvSpPr>
          <p:nvPr>
            <p:ph type="body" sz="quarter" idx="14"/>
          </p:nvPr>
        </p:nvSpPr>
        <p:spPr>
          <a:xfrm>
            <a:off x="7086600" y="2753468"/>
            <a:ext cx="4259424" cy="659327"/>
          </a:xfrm>
        </p:spPr>
        <p:txBody>
          <a:bodyPr/>
          <a:lstStyle/>
          <a:p>
            <a:pPr>
              <a:lnSpc>
                <a:spcPct val="150000"/>
              </a:lnSpc>
            </a:pPr>
            <a:r>
              <a:rPr lang="es-ES" dirty="0"/>
              <a:t>Introducción a .NET</a:t>
            </a:r>
          </a:p>
          <a:p>
            <a:pPr>
              <a:lnSpc>
                <a:spcPct val="150000"/>
              </a:lnSpc>
            </a:pPr>
            <a:r>
              <a:rPr lang="es-ES" dirty="0"/>
              <a:t>Fundamentos y características nuevas de C#</a:t>
            </a:r>
          </a:p>
          <a:p>
            <a:pPr>
              <a:lnSpc>
                <a:spcPct val="150000"/>
              </a:lnSpc>
            </a:pPr>
            <a:endParaRPr lang="es-ES" dirty="0"/>
          </a:p>
          <a:p>
            <a:endParaRPr lang="es-ES" dirty="0"/>
          </a:p>
        </p:txBody>
      </p:sp>
      <p:sp>
        <p:nvSpPr>
          <p:cNvPr id="19" name="Text Placeholder 18">
            <a:extLst>
              <a:ext uri="{FF2B5EF4-FFF2-40B4-BE49-F238E27FC236}">
                <a16:creationId xmlns:a16="http://schemas.microsoft.com/office/drawing/2014/main" id="{142F8B5B-C0D2-3B44-B363-4C62050EB76C}"/>
              </a:ext>
            </a:extLst>
          </p:cNvPr>
          <p:cNvSpPr>
            <a:spLocks noGrp="1"/>
          </p:cNvSpPr>
          <p:nvPr>
            <p:ph type="body" sz="quarter" idx="16"/>
          </p:nvPr>
        </p:nvSpPr>
        <p:spPr/>
        <p:txBody>
          <a:bodyPr/>
          <a:lstStyle/>
          <a:p>
            <a:r>
              <a:rPr lang="es-ES"/>
              <a:t>Lunes</a:t>
            </a:r>
          </a:p>
        </p:txBody>
      </p:sp>
      <p:sp>
        <p:nvSpPr>
          <p:cNvPr id="22" name="Text Placeholder 21">
            <a:extLst>
              <a:ext uri="{FF2B5EF4-FFF2-40B4-BE49-F238E27FC236}">
                <a16:creationId xmlns:a16="http://schemas.microsoft.com/office/drawing/2014/main" id="{AAB19DD9-A770-5442-9C10-28B1E2FE0F52}"/>
              </a:ext>
            </a:extLst>
          </p:cNvPr>
          <p:cNvSpPr>
            <a:spLocks noGrp="1"/>
          </p:cNvSpPr>
          <p:nvPr>
            <p:ph type="body" sz="quarter" idx="19"/>
          </p:nvPr>
        </p:nvSpPr>
        <p:spPr>
          <a:xfrm>
            <a:off x="5750171" y="3663979"/>
            <a:ext cx="1079500" cy="296256"/>
          </a:xfrm>
        </p:spPr>
        <p:txBody>
          <a:bodyPr/>
          <a:lstStyle/>
          <a:p>
            <a:r>
              <a:rPr lang="es-ES"/>
              <a:t>Martes</a:t>
            </a:r>
          </a:p>
        </p:txBody>
      </p:sp>
      <p:sp>
        <p:nvSpPr>
          <p:cNvPr id="25" name="Text Placeholder 24">
            <a:extLst>
              <a:ext uri="{FF2B5EF4-FFF2-40B4-BE49-F238E27FC236}">
                <a16:creationId xmlns:a16="http://schemas.microsoft.com/office/drawing/2014/main" id="{467B5BDB-80A2-8744-A653-00B6E39E351A}"/>
              </a:ext>
            </a:extLst>
          </p:cNvPr>
          <p:cNvSpPr>
            <a:spLocks noGrp="1"/>
          </p:cNvSpPr>
          <p:nvPr>
            <p:ph type="body" sz="quarter" idx="22"/>
          </p:nvPr>
        </p:nvSpPr>
        <p:spPr>
          <a:xfrm>
            <a:off x="5750171" y="4430192"/>
            <a:ext cx="1079500" cy="296256"/>
          </a:xfrm>
        </p:spPr>
        <p:txBody>
          <a:bodyPr/>
          <a:lstStyle/>
          <a:p>
            <a:r>
              <a:rPr lang="es-ES"/>
              <a:t>Miércoles</a:t>
            </a:r>
          </a:p>
        </p:txBody>
      </p:sp>
      <p:sp>
        <p:nvSpPr>
          <p:cNvPr id="28" name="Text Placeholder 27">
            <a:extLst>
              <a:ext uri="{FF2B5EF4-FFF2-40B4-BE49-F238E27FC236}">
                <a16:creationId xmlns:a16="http://schemas.microsoft.com/office/drawing/2014/main" id="{6052D8DA-F6FD-F743-911F-FC5520A4031C}"/>
              </a:ext>
            </a:extLst>
          </p:cNvPr>
          <p:cNvSpPr>
            <a:spLocks noGrp="1"/>
          </p:cNvSpPr>
          <p:nvPr>
            <p:ph type="body" sz="quarter" idx="25"/>
          </p:nvPr>
        </p:nvSpPr>
        <p:spPr>
          <a:xfrm>
            <a:off x="5750171" y="5195844"/>
            <a:ext cx="1079500" cy="296256"/>
          </a:xfrm>
        </p:spPr>
        <p:txBody>
          <a:bodyPr/>
          <a:lstStyle/>
          <a:p>
            <a:r>
              <a:rPr lang="es-ES"/>
              <a:t>Jueves</a:t>
            </a:r>
          </a:p>
        </p:txBody>
      </p:sp>
      <p:sp>
        <p:nvSpPr>
          <p:cNvPr id="2" name="Text Placeholder 27">
            <a:extLst>
              <a:ext uri="{FF2B5EF4-FFF2-40B4-BE49-F238E27FC236}">
                <a16:creationId xmlns:a16="http://schemas.microsoft.com/office/drawing/2014/main" id="{5602214E-EC53-9835-1251-6549898D1C9B}"/>
              </a:ext>
            </a:extLst>
          </p:cNvPr>
          <p:cNvSpPr txBox="1">
            <a:spLocks/>
          </p:cNvSpPr>
          <p:nvPr/>
        </p:nvSpPr>
        <p:spPr>
          <a:xfrm>
            <a:off x="5750171" y="5962137"/>
            <a:ext cx="1079500" cy="296256"/>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1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Viernes</a:t>
            </a:r>
          </a:p>
        </p:txBody>
      </p:sp>
      <p:sp>
        <p:nvSpPr>
          <p:cNvPr id="3" name="Text Placeholder 16">
            <a:extLst>
              <a:ext uri="{FF2B5EF4-FFF2-40B4-BE49-F238E27FC236}">
                <a16:creationId xmlns:a16="http://schemas.microsoft.com/office/drawing/2014/main" id="{C698841C-0267-2C5D-20A1-421F3A502F39}"/>
              </a:ext>
            </a:extLst>
          </p:cNvPr>
          <p:cNvSpPr txBox="1">
            <a:spLocks/>
          </p:cNvSpPr>
          <p:nvPr/>
        </p:nvSpPr>
        <p:spPr>
          <a:xfrm>
            <a:off x="7085158" y="3524094"/>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Introducción a HTTP API REST</a:t>
            </a:r>
          </a:p>
          <a:p>
            <a:endParaRPr lang="es-ES" dirty="0"/>
          </a:p>
        </p:txBody>
      </p:sp>
      <p:sp>
        <p:nvSpPr>
          <p:cNvPr id="4" name="Text Placeholder 16">
            <a:extLst>
              <a:ext uri="{FF2B5EF4-FFF2-40B4-BE49-F238E27FC236}">
                <a16:creationId xmlns:a16="http://schemas.microsoft.com/office/drawing/2014/main" id="{74A33A53-900F-2534-619E-356E9C1B6F75}"/>
              </a:ext>
            </a:extLst>
          </p:cNvPr>
          <p:cNvSpPr txBox="1">
            <a:spLocks/>
          </p:cNvSpPr>
          <p:nvPr/>
        </p:nvSpPr>
        <p:spPr>
          <a:xfrm>
            <a:off x="7085158" y="4294720"/>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Fundamentos de ASP.NET Core y ASP.NET Core MVC</a:t>
            </a:r>
          </a:p>
        </p:txBody>
      </p:sp>
      <p:sp>
        <p:nvSpPr>
          <p:cNvPr id="5" name="Text Placeholder 16">
            <a:extLst>
              <a:ext uri="{FF2B5EF4-FFF2-40B4-BE49-F238E27FC236}">
                <a16:creationId xmlns:a16="http://schemas.microsoft.com/office/drawing/2014/main" id="{EEBFC338-9DA7-FCF2-3D55-513CB327A995}"/>
              </a:ext>
            </a:extLst>
          </p:cNvPr>
          <p:cNvSpPr txBox="1">
            <a:spLocks/>
          </p:cNvSpPr>
          <p:nvPr/>
        </p:nvSpPr>
        <p:spPr>
          <a:xfrm>
            <a:off x="7085158" y="5065346"/>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Acceso a datos con EF Core y </a:t>
            </a:r>
            <a:r>
              <a:rPr lang="es-ES" dirty="0" err="1"/>
              <a:t>Dapper</a:t>
            </a:r>
            <a:endParaRPr lang="es-ES" dirty="0"/>
          </a:p>
        </p:txBody>
      </p:sp>
      <p:sp>
        <p:nvSpPr>
          <p:cNvPr id="6" name="Text Placeholder 16">
            <a:extLst>
              <a:ext uri="{FF2B5EF4-FFF2-40B4-BE49-F238E27FC236}">
                <a16:creationId xmlns:a16="http://schemas.microsoft.com/office/drawing/2014/main" id="{6822B1DB-C612-C687-D9A9-8B582CDD1CCB}"/>
              </a:ext>
            </a:extLst>
          </p:cNvPr>
          <p:cNvSpPr txBox="1">
            <a:spLocks/>
          </p:cNvSpPr>
          <p:nvPr/>
        </p:nvSpPr>
        <p:spPr>
          <a:xfrm>
            <a:off x="7085158" y="5835972"/>
            <a:ext cx="4049712" cy="659327"/>
          </a:xfrm>
          <a:prstGeom prst="rect">
            <a:avLst/>
          </a:prstGeom>
        </p:spPr>
        <p:txBody>
          <a:bodyPr lIns="0" tIns="0" rIns="0" bIns="0"/>
          <a:lstStyle>
            <a:lvl1pPr marL="0" indent="0" algn="l" defTabSz="914400" rtl="0" eaLnBrk="1" latinLnBrk="0" hangingPunct="1">
              <a:lnSpc>
                <a:spcPct val="90000"/>
              </a:lnSpc>
              <a:spcBef>
                <a:spcPts val="0"/>
              </a:spcBef>
              <a:buFont typeface="Arial" panose="020B0604020202020204" pitchFamily="34" charset="0"/>
              <a:buNone/>
              <a:defRPr sz="1400" b="1" i="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dirty="0"/>
              <a:t>Pruebas unitarias y de integración</a:t>
            </a:r>
          </a:p>
        </p:txBody>
      </p:sp>
    </p:spTree>
    <p:extLst>
      <p:ext uri="{BB962C8B-B14F-4D97-AF65-F5344CB8AC3E}">
        <p14:creationId xmlns:p14="http://schemas.microsoft.com/office/powerpoint/2010/main" val="2465791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User Secrets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almacenar</a:t>
            </a:r>
            <a:r>
              <a:rPr lang="en-US" sz="2000" dirty="0"/>
              <a:t> </a:t>
            </a:r>
            <a:r>
              <a:rPr lang="en-US" sz="2000" dirty="0" err="1"/>
              <a:t>valores</a:t>
            </a:r>
            <a:r>
              <a:rPr lang="en-US" sz="2000" dirty="0"/>
              <a:t> </a:t>
            </a:r>
            <a:r>
              <a:rPr lang="en-US" sz="2000" dirty="0" err="1"/>
              <a:t>secretos</a:t>
            </a:r>
            <a:r>
              <a:rPr lang="en-US" sz="2000" dirty="0"/>
              <a:t> que no se </a:t>
            </a:r>
            <a:r>
              <a:rPr lang="en-US" sz="2000" dirty="0" err="1"/>
              <a:t>deben</a:t>
            </a:r>
            <a:r>
              <a:rPr lang="en-US" sz="2000" dirty="0"/>
              <a:t> </a:t>
            </a:r>
            <a:r>
              <a:rPr lang="en-US" sz="2000" dirty="0" err="1"/>
              <a:t>guardar</a:t>
            </a:r>
            <a:r>
              <a:rPr lang="en-US" sz="2000" dirty="0"/>
              <a:t> </a:t>
            </a:r>
            <a:r>
              <a:rPr lang="en-US" sz="2000" dirty="0" err="1"/>
              <a:t>en</a:t>
            </a:r>
            <a:r>
              <a:rPr lang="en-US" sz="2000" dirty="0"/>
              <a:t> un </a:t>
            </a:r>
            <a:r>
              <a:rPr lang="en-US" sz="2000" dirty="0" err="1"/>
              <a:t>repositorio</a:t>
            </a:r>
            <a:r>
              <a:rPr lang="en-US" sz="2000" dirty="0"/>
              <a:t> de </a:t>
            </a:r>
            <a:r>
              <a:rPr lang="en-US" sz="2000" dirty="0" err="1"/>
              <a:t>código</a:t>
            </a:r>
            <a:endParaRPr lang="en-US" sz="2000" dirty="0"/>
          </a:p>
          <a:p>
            <a:r>
              <a:rPr lang="en-US" sz="2000" dirty="0"/>
              <a:t>Solo se </a:t>
            </a:r>
            <a:r>
              <a:rPr lang="en-US" sz="2000" dirty="0" err="1"/>
              <a:t>usa</a:t>
            </a:r>
            <a:r>
              <a:rPr lang="en-US" sz="2000" dirty="0"/>
              <a:t> </a:t>
            </a:r>
            <a:r>
              <a:rPr lang="en-US" sz="2000" dirty="0" err="1"/>
              <a:t>en</a:t>
            </a:r>
            <a:r>
              <a:rPr lang="en-US" sz="2000" dirty="0"/>
              <a:t> </a:t>
            </a:r>
            <a:r>
              <a:rPr lang="en-US" sz="2000" dirty="0" err="1"/>
              <a:t>entorno</a:t>
            </a:r>
            <a:r>
              <a:rPr lang="en-US" sz="2000" dirty="0"/>
              <a:t> local de </a:t>
            </a:r>
            <a:r>
              <a:rPr lang="en-US" sz="2000" dirty="0" err="1"/>
              <a:t>desarrollo</a:t>
            </a:r>
            <a:endParaRPr lang="en-US" sz="2000" dirty="0"/>
          </a:p>
          <a:p>
            <a:r>
              <a:rPr lang="en-US" sz="2000" dirty="0" err="1"/>
              <a:t>Desde</a:t>
            </a:r>
            <a:r>
              <a:rPr lang="en-US" sz="2000" dirty="0"/>
              <a:t> Visual Studio, con la </a:t>
            </a:r>
            <a:r>
              <a:rPr lang="en-US" sz="2000" dirty="0" err="1"/>
              <a:t>opción</a:t>
            </a:r>
            <a:r>
              <a:rPr lang="en-US" sz="2000" dirty="0"/>
              <a:t> Manage User Secrets</a:t>
            </a:r>
          </a:p>
          <a:p>
            <a:r>
              <a:rPr lang="en-US" sz="2000" dirty="0" err="1"/>
              <a:t>Desde</a:t>
            </a:r>
            <a:r>
              <a:rPr lang="en-US" sz="2000" dirty="0"/>
              <a:t> </a:t>
            </a:r>
            <a:r>
              <a:rPr lang="en-US" sz="2000" dirty="0" err="1"/>
              <a:t>comandos</a:t>
            </a:r>
            <a:r>
              <a:rPr lang="en-US" sz="2000" dirty="0"/>
              <a:t>, con dotnet user-secrets</a:t>
            </a:r>
            <a:endParaRPr lang="en-ES" sz="2000" dirty="0"/>
          </a:p>
        </p:txBody>
      </p:sp>
      <p:pic>
        <p:nvPicPr>
          <p:cNvPr id="2" name="object 6">
            <a:extLst>
              <a:ext uri="{FF2B5EF4-FFF2-40B4-BE49-F238E27FC236}">
                <a16:creationId xmlns:a16="http://schemas.microsoft.com/office/drawing/2014/main" id="{ED630E91-FDE2-0FBA-FB78-D3703CC4CEE0}"/>
              </a:ext>
            </a:extLst>
          </p:cNvPr>
          <p:cNvPicPr/>
          <p:nvPr/>
        </p:nvPicPr>
        <p:blipFill>
          <a:blip r:embed="rId2" cstate="print"/>
          <a:stretch>
            <a:fillRect/>
          </a:stretch>
        </p:blipFill>
        <p:spPr>
          <a:xfrm>
            <a:off x="8345124" y="422285"/>
            <a:ext cx="2789049" cy="5120294"/>
          </a:xfrm>
          <a:prstGeom prst="rect">
            <a:avLst/>
          </a:prstGeom>
        </p:spPr>
      </p:pic>
      <p:pic>
        <p:nvPicPr>
          <p:cNvPr id="5" name="Imagen 4">
            <a:extLst>
              <a:ext uri="{FF2B5EF4-FFF2-40B4-BE49-F238E27FC236}">
                <a16:creationId xmlns:a16="http://schemas.microsoft.com/office/drawing/2014/main" id="{C9F64A8D-5934-F9CA-623B-773700BC3C18}"/>
              </a:ext>
            </a:extLst>
          </p:cNvPr>
          <p:cNvPicPr>
            <a:picLocks noChangeAspect="1"/>
          </p:cNvPicPr>
          <p:nvPr/>
        </p:nvPicPr>
        <p:blipFill>
          <a:blip r:embed="rId3"/>
          <a:stretch>
            <a:fillRect/>
          </a:stretch>
        </p:blipFill>
        <p:spPr>
          <a:xfrm>
            <a:off x="910695" y="5843215"/>
            <a:ext cx="9059539" cy="571580"/>
          </a:xfrm>
          <a:prstGeom prst="rect">
            <a:avLst/>
          </a:prstGeom>
        </p:spPr>
      </p:pic>
    </p:spTree>
    <p:extLst>
      <p:ext uri="{BB962C8B-B14F-4D97-AF65-F5344CB8AC3E}">
        <p14:creationId xmlns:p14="http://schemas.microsoft.com/office/powerpoint/2010/main" val="4104916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a:t>Variables de </a:t>
            </a:r>
            <a:r>
              <a:rPr lang="en-US" dirty="0" err="1"/>
              <a:t>entorno</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6021733" cy="2369194"/>
          </a:xfrm>
        </p:spPr>
        <p:txBody>
          <a:bodyPr/>
          <a:lstStyle/>
          <a:p>
            <a:r>
              <a:rPr lang="en-US" sz="2000" dirty="0" err="1"/>
              <a:t>Permiten</a:t>
            </a:r>
            <a:r>
              <a:rPr lang="en-US" sz="2000" dirty="0"/>
              <a:t> </a:t>
            </a:r>
            <a:r>
              <a:rPr lang="en-US" sz="2000" dirty="0" err="1"/>
              <a:t>modificar</a:t>
            </a:r>
            <a:r>
              <a:rPr lang="en-US" sz="2000" dirty="0"/>
              <a:t> </a:t>
            </a:r>
            <a:r>
              <a:rPr lang="en-US" sz="2000" dirty="0" err="1"/>
              <a:t>el</a:t>
            </a:r>
            <a:r>
              <a:rPr lang="en-US" sz="2000" dirty="0"/>
              <a:t> </a:t>
            </a:r>
            <a:r>
              <a:rPr lang="en-US" sz="2000" dirty="0" err="1"/>
              <a:t>comportamiento</a:t>
            </a:r>
            <a:r>
              <a:rPr lang="en-US" sz="2000" dirty="0"/>
              <a:t> de la </a:t>
            </a:r>
            <a:r>
              <a:rPr lang="en-US" sz="2000" dirty="0" err="1"/>
              <a:t>aplicación</a:t>
            </a:r>
            <a:r>
              <a:rPr lang="en-US" sz="2000" dirty="0"/>
              <a:t> para </a:t>
            </a:r>
            <a:r>
              <a:rPr lang="en-US" sz="2000" dirty="0" err="1"/>
              <a:t>cada</a:t>
            </a:r>
            <a:r>
              <a:rPr lang="en-US" sz="2000" dirty="0"/>
              <a:t> </a:t>
            </a:r>
            <a:r>
              <a:rPr lang="en-US" sz="2000" dirty="0" err="1"/>
              <a:t>entorno</a:t>
            </a:r>
            <a:endParaRPr lang="en-US" sz="2000" dirty="0"/>
          </a:p>
          <a:p>
            <a:r>
              <a:rPr lang="en-US" sz="2000" dirty="0" err="1"/>
              <a:t>En</a:t>
            </a:r>
            <a:r>
              <a:rPr lang="en-US" sz="2000" dirty="0"/>
              <a:t> </a:t>
            </a:r>
            <a:r>
              <a:rPr lang="en-US" sz="2000" dirty="0" err="1"/>
              <a:t>entorno</a:t>
            </a:r>
            <a:r>
              <a:rPr lang="en-US" sz="2000" dirty="0"/>
              <a:t> de Desarrollo local se </a:t>
            </a:r>
            <a:r>
              <a:rPr lang="en-US" sz="2000" dirty="0" err="1"/>
              <a:t>pueden</a:t>
            </a:r>
            <a:r>
              <a:rPr lang="en-US" sz="2000" dirty="0"/>
              <a:t> </a:t>
            </a:r>
            <a:r>
              <a:rPr lang="en-US" sz="2000" dirty="0" err="1"/>
              <a:t>establecer</a:t>
            </a:r>
            <a:r>
              <a:rPr lang="en-US" sz="2000" dirty="0"/>
              <a:t> </a:t>
            </a:r>
            <a:r>
              <a:rPr lang="en-US" sz="2000" dirty="0" err="1"/>
              <a:t>en</a:t>
            </a:r>
            <a:r>
              <a:rPr lang="en-US" sz="2000" dirty="0"/>
              <a:t> </a:t>
            </a:r>
            <a:r>
              <a:rPr lang="en-US" sz="2000" dirty="0" err="1"/>
              <a:t>launchSettings.json</a:t>
            </a:r>
            <a:endParaRPr lang="en-US" sz="2000" dirty="0"/>
          </a:p>
          <a:p>
            <a:r>
              <a:rPr lang="en-US" sz="2000" dirty="0" err="1"/>
              <a:t>En</a:t>
            </a:r>
            <a:r>
              <a:rPr lang="en-US" sz="2000" dirty="0"/>
              <a:t> </a:t>
            </a:r>
            <a:r>
              <a:rPr lang="en-US" sz="2000" dirty="0" err="1"/>
              <a:t>entornos</a:t>
            </a:r>
            <a:r>
              <a:rPr lang="en-US" sz="2000" dirty="0"/>
              <a:t> </a:t>
            </a:r>
            <a:r>
              <a:rPr lang="en-US" sz="2000" dirty="0" err="1"/>
              <a:t>productivos</a:t>
            </a:r>
            <a:r>
              <a:rPr lang="en-US" sz="2000" dirty="0"/>
              <a:t> </a:t>
            </a:r>
            <a:r>
              <a:rPr lang="en-US" sz="2000" dirty="0" err="1"/>
              <a:t>dependen</a:t>
            </a:r>
            <a:r>
              <a:rPr lang="en-US" sz="2000" dirty="0"/>
              <a:t> del host</a:t>
            </a:r>
            <a:endParaRPr lang="en-ES" sz="2000" dirty="0"/>
          </a:p>
        </p:txBody>
      </p:sp>
      <p:pic>
        <p:nvPicPr>
          <p:cNvPr id="4" name="object 6">
            <a:extLst>
              <a:ext uri="{FF2B5EF4-FFF2-40B4-BE49-F238E27FC236}">
                <a16:creationId xmlns:a16="http://schemas.microsoft.com/office/drawing/2014/main" id="{B1FB2D7A-E09D-3C99-85A3-E992100BAF47}"/>
              </a:ext>
            </a:extLst>
          </p:cNvPr>
          <p:cNvPicPr/>
          <p:nvPr/>
        </p:nvPicPr>
        <p:blipFill>
          <a:blip r:embed="rId2" cstate="print"/>
          <a:stretch>
            <a:fillRect/>
          </a:stretch>
        </p:blipFill>
        <p:spPr>
          <a:xfrm>
            <a:off x="7135935" y="918491"/>
            <a:ext cx="4613042" cy="4127881"/>
          </a:xfrm>
          <a:prstGeom prst="rect">
            <a:avLst/>
          </a:prstGeom>
        </p:spPr>
      </p:pic>
      <p:pic>
        <p:nvPicPr>
          <p:cNvPr id="10" name="Imagen 9">
            <a:extLst>
              <a:ext uri="{FF2B5EF4-FFF2-40B4-BE49-F238E27FC236}">
                <a16:creationId xmlns:a16="http://schemas.microsoft.com/office/drawing/2014/main" id="{08521218-A0B6-B09B-7509-9430D10F4CCB}"/>
              </a:ext>
            </a:extLst>
          </p:cNvPr>
          <p:cNvPicPr>
            <a:picLocks noChangeAspect="1"/>
          </p:cNvPicPr>
          <p:nvPr/>
        </p:nvPicPr>
        <p:blipFill>
          <a:blip r:embed="rId3"/>
          <a:stretch>
            <a:fillRect/>
          </a:stretch>
        </p:blipFill>
        <p:spPr>
          <a:xfrm>
            <a:off x="910695" y="5351625"/>
            <a:ext cx="9069066" cy="685896"/>
          </a:xfrm>
          <a:prstGeom prst="rect">
            <a:avLst/>
          </a:prstGeom>
        </p:spPr>
      </p:pic>
    </p:spTree>
    <p:extLst>
      <p:ext uri="{BB962C8B-B14F-4D97-AF65-F5344CB8AC3E}">
        <p14:creationId xmlns:p14="http://schemas.microsoft.com/office/powerpoint/2010/main" val="2294220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err="1"/>
              <a:t>Configuración</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447045" cy="651610"/>
          </a:xfrm>
        </p:spPr>
        <p:txBody>
          <a:bodyPr/>
          <a:lstStyle/>
          <a:p>
            <a:r>
              <a:rPr lang="en-US" dirty="0" err="1"/>
              <a:t>Consumo</a:t>
            </a:r>
            <a:r>
              <a:rPr lang="en-US" dirty="0"/>
              <a:t> de variables de </a:t>
            </a:r>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2"/>
            <a:ext cx="10356440" cy="2369194"/>
          </a:xfrm>
        </p:spPr>
        <p:txBody>
          <a:bodyPr/>
          <a:lstStyle/>
          <a:p>
            <a:r>
              <a:rPr lang="en-US" sz="2000" dirty="0"/>
              <a:t>Las variables de </a:t>
            </a:r>
            <a:r>
              <a:rPr lang="en-US" sz="2000" dirty="0" err="1"/>
              <a:t>configuración</a:t>
            </a:r>
            <a:r>
              <a:rPr lang="en-US" sz="2000" dirty="0"/>
              <a:t> se </a:t>
            </a:r>
            <a:r>
              <a:rPr lang="en-US" sz="2000" dirty="0" err="1"/>
              <a:t>pueden</a:t>
            </a:r>
            <a:r>
              <a:rPr lang="en-US" sz="2000" dirty="0"/>
              <a:t> </a:t>
            </a:r>
            <a:r>
              <a:rPr lang="en-US" sz="2000" dirty="0" err="1"/>
              <a:t>consumir</a:t>
            </a:r>
            <a:r>
              <a:rPr lang="en-US" sz="2000" dirty="0"/>
              <a:t> </a:t>
            </a:r>
            <a:r>
              <a:rPr lang="en-US" sz="2000" dirty="0" err="1"/>
              <a:t>inyectando</a:t>
            </a:r>
            <a:r>
              <a:rPr lang="en-US" sz="2000" dirty="0"/>
              <a:t> </a:t>
            </a:r>
            <a:r>
              <a:rPr lang="en-US" sz="2000" dirty="0" err="1"/>
              <a:t>IConfiguration</a:t>
            </a:r>
            <a:endParaRPr lang="en-US" sz="2000" dirty="0"/>
          </a:p>
          <a:p>
            <a:endParaRPr lang="en-US" sz="2000" dirty="0"/>
          </a:p>
          <a:p>
            <a:endParaRPr lang="en-US" sz="2000" dirty="0"/>
          </a:p>
          <a:p>
            <a:r>
              <a:rPr lang="en-US" sz="2000" dirty="0" err="1"/>
              <a:t>Adicionalmente</a:t>
            </a:r>
            <a:r>
              <a:rPr lang="en-US" sz="2000" dirty="0"/>
              <a:t>, se </a:t>
            </a:r>
            <a:r>
              <a:rPr lang="en-US" sz="2000" dirty="0" err="1"/>
              <a:t>pueden</a:t>
            </a:r>
            <a:r>
              <a:rPr lang="en-US" sz="2000" dirty="0"/>
              <a:t> </a:t>
            </a:r>
            <a:r>
              <a:rPr lang="en-US" sz="2000" dirty="0" err="1"/>
              <a:t>configurar</a:t>
            </a:r>
            <a:r>
              <a:rPr lang="en-US" sz="2000" dirty="0"/>
              <a:t> </a:t>
            </a:r>
            <a:r>
              <a:rPr lang="en-US" sz="2000" dirty="0" err="1"/>
              <a:t>objetos</a:t>
            </a:r>
            <a:r>
              <a:rPr lang="en-US" sz="2000" dirty="0"/>
              <a:t> de settings para la </a:t>
            </a:r>
            <a:r>
              <a:rPr lang="en-US" sz="2000" dirty="0" err="1"/>
              <a:t>aplicación</a:t>
            </a:r>
            <a:endParaRPr lang="en-US" sz="2000" dirty="0"/>
          </a:p>
          <a:p>
            <a:pPr lvl="1"/>
            <a:r>
              <a:rPr lang="en-US" sz="1800" dirty="0"/>
              <a:t>Se </a:t>
            </a:r>
            <a:r>
              <a:rPr lang="en-US" sz="1800" dirty="0" err="1"/>
              <a:t>consumen</a:t>
            </a:r>
            <a:r>
              <a:rPr lang="en-US" sz="1800" dirty="0"/>
              <a:t> </a:t>
            </a:r>
            <a:r>
              <a:rPr lang="en-US" sz="1800" dirty="0" err="1"/>
              <a:t>inyectando</a:t>
            </a:r>
            <a:r>
              <a:rPr lang="en-US" sz="1800" dirty="0"/>
              <a:t> </a:t>
            </a:r>
            <a:r>
              <a:rPr lang="en-US" sz="1800" dirty="0" err="1"/>
              <a:t>IOptions</a:t>
            </a:r>
            <a:r>
              <a:rPr lang="en-US" sz="1800" dirty="0"/>
              <a:t>&lt;</a:t>
            </a:r>
            <a:r>
              <a:rPr lang="en-US" sz="1800" dirty="0" err="1"/>
              <a:t>TSettings</a:t>
            </a:r>
            <a:r>
              <a:rPr lang="en-US" sz="1800" dirty="0"/>
              <a:t>&gt;, o </a:t>
            </a:r>
            <a:r>
              <a:rPr lang="en-US" sz="1800" dirty="0" err="1"/>
              <a:t>IOptionsSnapshot</a:t>
            </a:r>
            <a:r>
              <a:rPr lang="en-US" sz="1800" dirty="0"/>
              <a:t>&lt;</a:t>
            </a:r>
            <a:r>
              <a:rPr lang="en-US" sz="1800" dirty="0" err="1"/>
              <a:t>TSettings</a:t>
            </a:r>
            <a:r>
              <a:rPr lang="en-US" sz="1800" dirty="0"/>
              <a:t>&gt; para </a:t>
            </a:r>
            <a:r>
              <a:rPr lang="en-US" sz="1800" dirty="0" err="1"/>
              <a:t>soportar</a:t>
            </a:r>
            <a:r>
              <a:rPr lang="en-US" sz="1800" dirty="0"/>
              <a:t> </a:t>
            </a:r>
            <a:r>
              <a:rPr lang="en-US" sz="1800" dirty="0" err="1"/>
              <a:t>cambios</a:t>
            </a:r>
            <a:r>
              <a:rPr lang="en-US" sz="1800" dirty="0"/>
              <a:t> </a:t>
            </a:r>
            <a:r>
              <a:rPr lang="en-US" sz="1800" dirty="0" err="1"/>
              <a:t>en</a:t>
            </a:r>
            <a:r>
              <a:rPr lang="en-US" sz="1800" dirty="0"/>
              <a:t> caliente</a:t>
            </a:r>
            <a:endParaRPr lang="en-ES" sz="1800" dirty="0"/>
          </a:p>
        </p:txBody>
      </p:sp>
      <p:pic>
        <p:nvPicPr>
          <p:cNvPr id="2" name="object 4">
            <a:extLst>
              <a:ext uri="{FF2B5EF4-FFF2-40B4-BE49-F238E27FC236}">
                <a16:creationId xmlns:a16="http://schemas.microsoft.com/office/drawing/2014/main" id="{A6E03280-BA93-05EE-E3F7-DF5682289FA0}"/>
              </a:ext>
            </a:extLst>
          </p:cNvPr>
          <p:cNvPicPr/>
          <p:nvPr/>
        </p:nvPicPr>
        <p:blipFill>
          <a:blip r:embed="rId2" cstate="print"/>
          <a:stretch>
            <a:fillRect/>
          </a:stretch>
        </p:blipFill>
        <p:spPr>
          <a:xfrm>
            <a:off x="1129342" y="5235460"/>
            <a:ext cx="5467803" cy="396299"/>
          </a:xfrm>
          <a:prstGeom prst="rect">
            <a:avLst/>
          </a:prstGeom>
        </p:spPr>
      </p:pic>
      <p:pic>
        <p:nvPicPr>
          <p:cNvPr id="3" name="object 5">
            <a:extLst>
              <a:ext uri="{FF2B5EF4-FFF2-40B4-BE49-F238E27FC236}">
                <a16:creationId xmlns:a16="http://schemas.microsoft.com/office/drawing/2014/main" id="{97F4A88C-F83A-8F01-D929-8146761C0767}"/>
              </a:ext>
            </a:extLst>
          </p:cNvPr>
          <p:cNvPicPr/>
          <p:nvPr/>
        </p:nvPicPr>
        <p:blipFill rotWithShape="1">
          <a:blip r:embed="rId3" cstate="print"/>
          <a:srcRect l="1407"/>
          <a:stretch/>
        </p:blipFill>
        <p:spPr>
          <a:xfrm>
            <a:off x="1129342" y="5542907"/>
            <a:ext cx="8455249" cy="539584"/>
          </a:xfrm>
          <a:prstGeom prst="rect">
            <a:avLst/>
          </a:prstGeom>
        </p:spPr>
      </p:pic>
      <p:pic>
        <p:nvPicPr>
          <p:cNvPr id="5" name="Imagen 4">
            <a:extLst>
              <a:ext uri="{FF2B5EF4-FFF2-40B4-BE49-F238E27FC236}">
                <a16:creationId xmlns:a16="http://schemas.microsoft.com/office/drawing/2014/main" id="{96E06F9E-4FFB-A883-C345-092073FA01D5}"/>
              </a:ext>
            </a:extLst>
          </p:cNvPr>
          <p:cNvPicPr>
            <a:picLocks noChangeAspect="1"/>
          </p:cNvPicPr>
          <p:nvPr/>
        </p:nvPicPr>
        <p:blipFill>
          <a:blip r:embed="rId4"/>
          <a:stretch>
            <a:fillRect/>
          </a:stretch>
        </p:blipFill>
        <p:spPr>
          <a:xfrm>
            <a:off x="1129342" y="3262565"/>
            <a:ext cx="5249155" cy="844934"/>
          </a:xfrm>
          <a:prstGeom prst="rect">
            <a:avLst/>
          </a:prstGeom>
        </p:spPr>
      </p:pic>
    </p:spTree>
    <p:extLst>
      <p:ext uri="{BB962C8B-B14F-4D97-AF65-F5344CB8AC3E}">
        <p14:creationId xmlns:p14="http://schemas.microsoft.com/office/powerpoint/2010/main" val="25260264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a:t>
            </a:r>
            <a:r>
              <a:rPr lang="en-US" dirty="0" err="1"/>
              <a:t>configuraciones</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368926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Proveedores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267378" cy="3114993"/>
          </a:xfrm>
        </p:spPr>
        <p:txBody>
          <a:bodyPr/>
          <a:lstStyle/>
          <a:p>
            <a:r>
              <a:rPr lang="en-US" sz="2000" dirty="0"/>
              <a:t>Por </a:t>
            </a:r>
            <a:r>
              <a:rPr lang="en-US" sz="2000" dirty="0" err="1"/>
              <a:t>defecto</a:t>
            </a:r>
            <a:r>
              <a:rPr lang="en-US" sz="2000" dirty="0"/>
              <a:t> se </a:t>
            </a:r>
            <a:r>
              <a:rPr lang="en-US" sz="2000" dirty="0" err="1"/>
              <a:t>añaden</a:t>
            </a:r>
            <a:r>
              <a:rPr lang="en-US" sz="2000" dirty="0"/>
              <a:t> </a:t>
            </a:r>
            <a:r>
              <a:rPr lang="en-US" sz="2000" dirty="0" err="1"/>
              <a:t>una</a:t>
            </a:r>
            <a:r>
              <a:rPr lang="en-US" sz="2000" dirty="0"/>
              <a:t> </a:t>
            </a:r>
            <a:r>
              <a:rPr lang="en-US" sz="2000" dirty="0" err="1"/>
              <a:t>serie</a:t>
            </a:r>
            <a:r>
              <a:rPr lang="en-US" sz="2000" dirty="0"/>
              <a:t> de </a:t>
            </a:r>
            <a:r>
              <a:rPr lang="en-US" sz="2000" dirty="0" err="1"/>
              <a:t>proveedores</a:t>
            </a:r>
            <a:r>
              <a:rPr lang="en-US" sz="2000" dirty="0"/>
              <a:t>:</a:t>
            </a:r>
          </a:p>
          <a:p>
            <a:pPr lvl="1"/>
            <a:r>
              <a:rPr lang="en-US" sz="1800" dirty="0" err="1"/>
              <a:t>Consola</a:t>
            </a:r>
            <a:endParaRPr lang="en-US" sz="1800" dirty="0"/>
          </a:p>
          <a:p>
            <a:pPr lvl="1"/>
            <a:r>
              <a:rPr lang="en-US" sz="1800" dirty="0"/>
              <a:t>Debug</a:t>
            </a:r>
          </a:p>
          <a:p>
            <a:pPr lvl="1"/>
            <a:r>
              <a:rPr lang="en-US" sz="1800" dirty="0" err="1"/>
              <a:t>EventSource</a:t>
            </a:r>
            <a:r>
              <a:rPr lang="en-US" sz="1800" dirty="0"/>
              <a:t> (</a:t>
            </a:r>
            <a:r>
              <a:rPr lang="en-US" sz="1800" dirty="0" err="1"/>
              <a:t>depende</a:t>
            </a:r>
            <a:r>
              <a:rPr lang="en-US" sz="1800" dirty="0"/>
              <a:t> del OS)</a:t>
            </a:r>
          </a:p>
          <a:p>
            <a:pPr lvl="1"/>
            <a:r>
              <a:rPr lang="en-US" sz="1800" dirty="0" err="1"/>
              <a:t>EventLog</a:t>
            </a:r>
            <a:r>
              <a:rPr lang="en-US" sz="1800" dirty="0"/>
              <a:t> (solo windows)</a:t>
            </a:r>
          </a:p>
          <a:p>
            <a:r>
              <a:rPr lang="en-US" sz="2000" dirty="0"/>
              <a:t>Se </a:t>
            </a:r>
            <a:r>
              <a:rPr lang="en-US" sz="2000" dirty="0" err="1"/>
              <a:t>pueden</a:t>
            </a:r>
            <a:r>
              <a:rPr lang="en-US" sz="2000" dirty="0"/>
              <a:t> </a:t>
            </a:r>
            <a:r>
              <a:rPr lang="en-US" sz="2000" dirty="0" err="1"/>
              <a:t>personalizar</a:t>
            </a:r>
            <a:r>
              <a:rPr lang="en-US" sz="2000" dirty="0"/>
              <a:t> </a:t>
            </a:r>
            <a:r>
              <a:rPr lang="en-US" sz="2000" dirty="0" err="1"/>
              <a:t>los</a:t>
            </a:r>
            <a:r>
              <a:rPr lang="en-US" sz="2000" dirty="0"/>
              <a:t> </a:t>
            </a:r>
            <a:r>
              <a:rPr lang="en-US" sz="2000" dirty="0" err="1"/>
              <a:t>proveedores</a:t>
            </a:r>
            <a:endParaRPr lang="en-US" sz="2000" dirty="0"/>
          </a:p>
          <a:p>
            <a:pPr lvl="1"/>
            <a:r>
              <a:rPr lang="en-US" sz="1800" dirty="0" err="1"/>
              <a:t>Serilog</a:t>
            </a:r>
            <a:r>
              <a:rPr lang="en-US" sz="1800" dirty="0"/>
              <a:t> es </a:t>
            </a:r>
            <a:r>
              <a:rPr lang="en-US" sz="1800" dirty="0" err="1"/>
              <a:t>una</a:t>
            </a:r>
            <a:r>
              <a:rPr lang="en-US" sz="1800" dirty="0"/>
              <a:t> </a:t>
            </a:r>
            <a:r>
              <a:rPr lang="en-US" sz="1800" dirty="0" err="1"/>
              <a:t>librería</a:t>
            </a:r>
            <a:r>
              <a:rPr lang="en-US" sz="1800" dirty="0"/>
              <a:t> </a:t>
            </a:r>
            <a:r>
              <a:rPr lang="en-US" sz="1800" dirty="0" err="1"/>
              <a:t>muy</a:t>
            </a:r>
            <a:r>
              <a:rPr lang="en-US" sz="1800" dirty="0"/>
              <a:t> </a:t>
            </a:r>
            <a:r>
              <a:rPr lang="en-US" sz="1800" dirty="0" err="1"/>
              <a:t>empleada</a:t>
            </a:r>
            <a:endParaRPr lang="en-US" sz="1800" dirty="0"/>
          </a:p>
          <a:p>
            <a:endParaRPr lang="en-ES" dirty="0"/>
          </a:p>
        </p:txBody>
      </p:sp>
      <p:pic>
        <p:nvPicPr>
          <p:cNvPr id="4" name="Imagen 3">
            <a:extLst>
              <a:ext uri="{FF2B5EF4-FFF2-40B4-BE49-F238E27FC236}">
                <a16:creationId xmlns:a16="http://schemas.microsoft.com/office/drawing/2014/main" id="{EFC9F571-5D57-112C-2E8E-D921B289FE96}"/>
              </a:ext>
            </a:extLst>
          </p:cNvPr>
          <p:cNvPicPr>
            <a:picLocks noChangeAspect="1"/>
          </p:cNvPicPr>
          <p:nvPr/>
        </p:nvPicPr>
        <p:blipFill>
          <a:blip r:embed="rId2"/>
          <a:stretch>
            <a:fillRect/>
          </a:stretch>
        </p:blipFill>
        <p:spPr>
          <a:xfrm>
            <a:off x="910695" y="5445814"/>
            <a:ext cx="4548741" cy="651610"/>
          </a:xfrm>
          <a:prstGeom prst="rect">
            <a:avLst/>
          </a:prstGeom>
        </p:spPr>
      </p:pic>
    </p:spTree>
    <p:extLst>
      <p:ext uri="{BB962C8B-B14F-4D97-AF65-F5344CB8AC3E}">
        <p14:creationId xmlns:p14="http://schemas.microsoft.com/office/powerpoint/2010/main" val="3393572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Niveles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Hay </a:t>
            </a:r>
            <a:r>
              <a:rPr lang="en-US" sz="2000" dirty="0" err="1"/>
              <a:t>distintos</a:t>
            </a:r>
            <a:r>
              <a:rPr lang="en-US" sz="2000" dirty="0"/>
              <a:t> </a:t>
            </a:r>
            <a:r>
              <a:rPr lang="en-US" sz="2000" dirty="0" err="1"/>
              <a:t>niveles</a:t>
            </a:r>
            <a:r>
              <a:rPr lang="en-US" sz="2000" dirty="0"/>
              <a:t> de log:</a:t>
            </a:r>
          </a:p>
          <a:p>
            <a:pPr lvl="1"/>
            <a:r>
              <a:rPr lang="en-US" sz="1800" dirty="0"/>
              <a:t>Trace</a:t>
            </a:r>
          </a:p>
          <a:p>
            <a:pPr lvl="1"/>
            <a:r>
              <a:rPr lang="en-US" sz="1800" dirty="0"/>
              <a:t>Debug</a:t>
            </a:r>
          </a:p>
          <a:p>
            <a:pPr lvl="1"/>
            <a:r>
              <a:rPr lang="en-US" sz="1800" dirty="0"/>
              <a:t>Information</a:t>
            </a:r>
          </a:p>
          <a:p>
            <a:pPr lvl="1"/>
            <a:r>
              <a:rPr lang="en-US" sz="1800" dirty="0"/>
              <a:t>Warning</a:t>
            </a:r>
          </a:p>
          <a:p>
            <a:pPr lvl="1"/>
            <a:r>
              <a:rPr lang="en-US" sz="1800" dirty="0"/>
              <a:t>Error</a:t>
            </a:r>
          </a:p>
          <a:p>
            <a:pPr lvl="1"/>
            <a:r>
              <a:rPr lang="en-US" sz="1800" dirty="0"/>
              <a:t>Critical</a:t>
            </a:r>
          </a:p>
          <a:p>
            <a:r>
              <a:rPr lang="en-US" sz="2000" dirty="0"/>
              <a:t>Se </a:t>
            </a:r>
            <a:r>
              <a:rPr lang="en-US" sz="2000" dirty="0" err="1"/>
              <a:t>puede</a:t>
            </a:r>
            <a:r>
              <a:rPr lang="en-US" sz="2000" dirty="0"/>
              <a:t> </a:t>
            </a:r>
            <a:r>
              <a:rPr lang="en-US" sz="2000" dirty="0" err="1"/>
              <a:t>configurar</a:t>
            </a:r>
            <a:r>
              <a:rPr lang="en-US" sz="2000" dirty="0"/>
              <a:t> </a:t>
            </a:r>
            <a:r>
              <a:rPr lang="en-US" sz="2000" dirty="0" err="1"/>
              <a:t>el</a:t>
            </a:r>
            <a:r>
              <a:rPr lang="en-US" sz="2000" dirty="0"/>
              <a:t> </a:t>
            </a:r>
            <a:r>
              <a:rPr lang="en-US" sz="2000" dirty="0" err="1"/>
              <a:t>nivel</a:t>
            </a:r>
            <a:r>
              <a:rPr lang="en-US" sz="2000" dirty="0"/>
              <a:t> de log que </a:t>
            </a:r>
            <a:r>
              <a:rPr lang="en-US" sz="2000" dirty="0" err="1"/>
              <a:t>deseamos</a:t>
            </a:r>
            <a:r>
              <a:rPr lang="en-US" sz="2000" dirty="0"/>
              <a:t> registrar</a:t>
            </a:r>
          </a:p>
          <a:p>
            <a:r>
              <a:rPr lang="en-US" sz="2000" dirty="0" err="1"/>
              <a:t>También</a:t>
            </a:r>
            <a:r>
              <a:rPr lang="en-US" sz="2000" dirty="0"/>
              <a:t> es </a:t>
            </a:r>
            <a:r>
              <a:rPr lang="en-US" sz="2000" dirty="0" err="1"/>
              <a:t>posible</a:t>
            </a:r>
            <a:r>
              <a:rPr lang="en-US" sz="2000" dirty="0"/>
              <a:t> </a:t>
            </a:r>
            <a:r>
              <a:rPr lang="en-US" sz="2000" dirty="0" err="1"/>
              <a:t>configurar</a:t>
            </a:r>
            <a:r>
              <a:rPr lang="en-US" sz="2000" dirty="0"/>
              <a:t> </a:t>
            </a:r>
            <a:r>
              <a:rPr lang="en-US" sz="2000" dirty="0" err="1"/>
              <a:t>por</a:t>
            </a:r>
            <a:r>
              <a:rPr lang="en-US" sz="2000" dirty="0"/>
              <a:t> provider</a:t>
            </a:r>
            <a:endParaRPr lang="en-US" sz="1800" dirty="0"/>
          </a:p>
          <a:p>
            <a:endParaRPr lang="en-ES" dirty="0"/>
          </a:p>
        </p:txBody>
      </p:sp>
      <p:pic>
        <p:nvPicPr>
          <p:cNvPr id="9" name="Imagen 8">
            <a:extLst>
              <a:ext uri="{FF2B5EF4-FFF2-40B4-BE49-F238E27FC236}">
                <a16:creationId xmlns:a16="http://schemas.microsoft.com/office/drawing/2014/main" id="{FC475397-453B-B35F-10CF-5BA7C9E2C447}"/>
              </a:ext>
            </a:extLst>
          </p:cNvPr>
          <p:cNvPicPr>
            <a:picLocks noChangeAspect="1"/>
          </p:cNvPicPr>
          <p:nvPr/>
        </p:nvPicPr>
        <p:blipFill>
          <a:blip r:embed="rId2"/>
          <a:stretch>
            <a:fillRect/>
          </a:stretch>
        </p:blipFill>
        <p:spPr>
          <a:xfrm>
            <a:off x="5907439" y="2982431"/>
            <a:ext cx="5639587" cy="1867161"/>
          </a:xfrm>
          <a:prstGeom prst="rect">
            <a:avLst/>
          </a:prstGeom>
        </p:spPr>
      </p:pic>
    </p:spTree>
    <p:extLst>
      <p:ext uri="{BB962C8B-B14F-4D97-AF65-F5344CB8AC3E}">
        <p14:creationId xmlns:p14="http://schemas.microsoft.com/office/powerpoint/2010/main" val="1583304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Logging</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p:txBody>
          <a:bodyPr/>
          <a:lstStyle/>
          <a:p>
            <a:r>
              <a:rPr lang="en-US" dirty="0" err="1"/>
              <a:t>Generar</a:t>
            </a:r>
            <a:r>
              <a:rPr lang="en-US" dirty="0"/>
              <a:t> logs</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5981517" cy="3114993"/>
          </a:xfrm>
        </p:spPr>
        <p:txBody>
          <a:bodyPr/>
          <a:lstStyle/>
          <a:p>
            <a:r>
              <a:rPr lang="en-US" sz="2000" dirty="0"/>
              <a:t>Se </a:t>
            </a:r>
            <a:r>
              <a:rPr lang="en-US" sz="2000" dirty="0" err="1"/>
              <a:t>crean</a:t>
            </a:r>
            <a:r>
              <a:rPr lang="en-US" sz="2000" dirty="0"/>
              <a:t> logs </a:t>
            </a:r>
            <a:r>
              <a:rPr lang="en-US" sz="2000" dirty="0" err="1"/>
              <a:t>inyectando</a:t>
            </a:r>
            <a:r>
              <a:rPr lang="en-US" sz="2000" dirty="0"/>
              <a:t> </a:t>
            </a:r>
            <a:r>
              <a:rPr lang="en-US" sz="2000" dirty="0" err="1"/>
              <a:t>ILogger</a:t>
            </a:r>
            <a:r>
              <a:rPr lang="en-US" sz="2000" dirty="0"/>
              <a:t> o </a:t>
            </a:r>
            <a:r>
              <a:rPr lang="en-US" sz="2000" dirty="0" err="1"/>
              <a:t>ILogger</a:t>
            </a:r>
            <a:r>
              <a:rPr lang="en-US" sz="2000" dirty="0"/>
              <a:t>&lt;</a:t>
            </a:r>
            <a:r>
              <a:rPr lang="en-US" sz="2000" dirty="0" err="1"/>
              <a:t>Categoria</a:t>
            </a:r>
            <a:r>
              <a:rPr lang="en-US" sz="2000" dirty="0"/>
              <a:t>&gt;</a:t>
            </a:r>
          </a:p>
          <a:p>
            <a:r>
              <a:rPr lang="en-US" sz="2000" dirty="0"/>
              <a:t>Se </a:t>
            </a:r>
            <a:r>
              <a:rPr lang="en-US" sz="2000" dirty="0" err="1"/>
              <a:t>suelen</a:t>
            </a:r>
            <a:r>
              <a:rPr lang="en-US" sz="2000" dirty="0"/>
              <a:t> </a:t>
            </a:r>
            <a:r>
              <a:rPr lang="en-US" sz="2000" dirty="0" err="1"/>
              <a:t>categorizar</a:t>
            </a:r>
            <a:r>
              <a:rPr lang="en-US" sz="2000" dirty="0"/>
              <a:t> </a:t>
            </a:r>
            <a:r>
              <a:rPr lang="en-US" sz="2000" dirty="0" err="1"/>
              <a:t>según</a:t>
            </a:r>
            <a:r>
              <a:rPr lang="en-US" sz="2000" dirty="0"/>
              <a:t> la </a:t>
            </a:r>
            <a:r>
              <a:rPr lang="en-US" sz="2000" dirty="0" err="1"/>
              <a:t>clase</a:t>
            </a:r>
            <a:r>
              <a:rPr lang="en-US" sz="2000" dirty="0"/>
              <a:t> </a:t>
            </a:r>
            <a:r>
              <a:rPr lang="en-US" sz="2000" dirty="0" err="1"/>
              <a:t>en</a:t>
            </a:r>
            <a:r>
              <a:rPr lang="en-US" sz="2000" dirty="0"/>
              <a:t> la que se </a:t>
            </a:r>
            <a:r>
              <a:rPr lang="en-US" sz="2000" dirty="0" err="1"/>
              <a:t>generan</a:t>
            </a:r>
            <a:endParaRPr lang="en-US" sz="2000" dirty="0"/>
          </a:p>
          <a:p>
            <a:r>
              <a:rPr lang="en-US" sz="2000" dirty="0" err="1"/>
              <a:t>También</a:t>
            </a:r>
            <a:r>
              <a:rPr lang="en-US" sz="2000" dirty="0"/>
              <a:t> se </a:t>
            </a:r>
            <a:r>
              <a:rPr lang="en-US" sz="2000" dirty="0" err="1"/>
              <a:t>puede</a:t>
            </a:r>
            <a:r>
              <a:rPr lang="en-US" sz="2000" dirty="0"/>
              <a:t> </a:t>
            </a:r>
            <a:r>
              <a:rPr lang="en-US" sz="2000" dirty="0" err="1"/>
              <a:t>inyectar</a:t>
            </a:r>
            <a:r>
              <a:rPr lang="en-US" sz="2000" dirty="0"/>
              <a:t> </a:t>
            </a:r>
            <a:r>
              <a:rPr lang="en-US" sz="2000" dirty="0" err="1"/>
              <a:t>ILoggerFactory</a:t>
            </a:r>
            <a:r>
              <a:rPr lang="en-US" sz="2000" dirty="0"/>
              <a:t> para </a:t>
            </a:r>
            <a:r>
              <a:rPr lang="en-US" sz="2000" dirty="0" err="1"/>
              <a:t>crear</a:t>
            </a:r>
            <a:r>
              <a:rPr lang="en-US" sz="2000" dirty="0"/>
              <a:t> un logger con un </a:t>
            </a:r>
            <a:r>
              <a:rPr lang="en-US" sz="2000" dirty="0" err="1"/>
              <a:t>nombre</a:t>
            </a:r>
            <a:r>
              <a:rPr lang="en-US" sz="2000" dirty="0"/>
              <a:t> de </a:t>
            </a:r>
            <a:r>
              <a:rPr lang="en-US" sz="2000" dirty="0" err="1"/>
              <a:t>categoría</a:t>
            </a:r>
            <a:r>
              <a:rPr lang="en-US" sz="2000" dirty="0"/>
              <a:t> </a:t>
            </a:r>
            <a:r>
              <a:rPr lang="en-US" sz="2000" dirty="0" err="1"/>
              <a:t>especifico</a:t>
            </a:r>
            <a:endParaRPr lang="en-US" sz="2000" dirty="0"/>
          </a:p>
          <a:p>
            <a:endParaRPr lang="en-US" sz="2000" dirty="0"/>
          </a:p>
          <a:p>
            <a:pPr marL="0" indent="0">
              <a:buNone/>
            </a:pPr>
            <a:endParaRPr lang="en-ES" dirty="0"/>
          </a:p>
        </p:txBody>
      </p:sp>
      <p:pic>
        <p:nvPicPr>
          <p:cNvPr id="9" name="Imagen 8">
            <a:extLst>
              <a:ext uri="{FF2B5EF4-FFF2-40B4-BE49-F238E27FC236}">
                <a16:creationId xmlns:a16="http://schemas.microsoft.com/office/drawing/2014/main" id="{19953411-7FD7-A077-B192-BAF9A21CE9B5}"/>
              </a:ext>
            </a:extLst>
          </p:cNvPr>
          <p:cNvPicPr>
            <a:picLocks noChangeAspect="1"/>
          </p:cNvPicPr>
          <p:nvPr/>
        </p:nvPicPr>
        <p:blipFill>
          <a:blip r:embed="rId2"/>
          <a:stretch>
            <a:fillRect/>
          </a:stretch>
        </p:blipFill>
        <p:spPr>
          <a:xfrm>
            <a:off x="6823788" y="2982431"/>
            <a:ext cx="2848373" cy="1095528"/>
          </a:xfrm>
          <a:prstGeom prst="rect">
            <a:avLst/>
          </a:prstGeom>
        </p:spPr>
      </p:pic>
      <p:pic>
        <p:nvPicPr>
          <p:cNvPr id="11" name="Imagen 10">
            <a:extLst>
              <a:ext uri="{FF2B5EF4-FFF2-40B4-BE49-F238E27FC236}">
                <a16:creationId xmlns:a16="http://schemas.microsoft.com/office/drawing/2014/main" id="{FD43D429-2C78-F1C1-367C-B6DCE10A6378}"/>
              </a:ext>
            </a:extLst>
          </p:cNvPr>
          <p:cNvPicPr>
            <a:picLocks noChangeAspect="1"/>
          </p:cNvPicPr>
          <p:nvPr/>
        </p:nvPicPr>
        <p:blipFill>
          <a:blip r:embed="rId3"/>
          <a:stretch>
            <a:fillRect/>
          </a:stretch>
        </p:blipFill>
        <p:spPr>
          <a:xfrm>
            <a:off x="910695" y="5351625"/>
            <a:ext cx="4753638" cy="905001"/>
          </a:xfrm>
          <a:prstGeom prst="rect">
            <a:avLst/>
          </a:prstGeom>
        </p:spPr>
      </p:pic>
    </p:spTree>
    <p:extLst>
      <p:ext uri="{BB962C8B-B14F-4D97-AF65-F5344CB8AC3E}">
        <p14:creationId xmlns:p14="http://schemas.microsoft.com/office/powerpoint/2010/main" val="18795339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p:txBody>
          <a:bodyPr/>
          <a:lstStyle/>
          <a:p>
            <a:r>
              <a:rPr lang="en-US" dirty="0"/>
              <a:t>¡</a:t>
            </a:r>
            <a:r>
              <a:rPr lang="en-US" dirty="0" err="1"/>
              <a:t>Ejercicios</a:t>
            </a:r>
            <a:r>
              <a:rPr lang="en-US" dirty="0"/>
              <a:t>!</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1225" y="2521359"/>
            <a:ext cx="5040313" cy="998018"/>
          </a:xfrm>
        </p:spPr>
        <p:txBody>
          <a:bodyPr/>
          <a:lstStyle/>
          <a:p>
            <a:r>
              <a:rPr lang="en-US" dirty="0" err="1"/>
              <a:t>Tiempo</a:t>
            </a:r>
            <a:r>
              <a:rPr lang="en-US" dirty="0"/>
              <a:t> para </a:t>
            </a:r>
            <a:r>
              <a:rPr lang="en-US" dirty="0" err="1"/>
              <a:t>realizar</a:t>
            </a:r>
            <a:r>
              <a:rPr lang="en-US" dirty="0"/>
              <a:t> </a:t>
            </a:r>
            <a:r>
              <a:rPr lang="en-US" dirty="0" err="1"/>
              <a:t>unos</a:t>
            </a:r>
            <a:r>
              <a:rPr lang="en-US" dirty="0"/>
              <a:t> </a:t>
            </a:r>
            <a:r>
              <a:rPr lang="en-US" dirty="0" err="1"/>
              <a:t>ejercicios</a:t>
            </a:r>
            <a:r>
              <a:rPr lang="en-US" dirty="0"/>
              <a:t> </a:t>
            </a:r>
            <a:r>
              <a:rPr lang="en-US" dirty="0" err="1"/>
              <a:t>sobre</a:t>
            </a:r>
            <a:r>
              <a:rPr lang="en-US" dirty="0"/>
              <a:t> logging</a:t>
            </a:r>
            <a:endParaRPr lang="en-ES" dirty="0"/>
          </a:p>
        </p:txBody>
      </p:sp>
      <p:pic>
        <p:nvPicPr>
          <p:cNvPr id="5" name="Marcador de posición de imagen 4" descr="Estudiante estudiando en la biblioteca">
            <a:extLst>
              <a:ext uri="{FF2B5EF4-FFF2-40B4-BE49-F238E27FC236}">
                <a16:creationId xmlns:a16="http://schemas.microsoft.com/office/drawing/2014/main" id="{0CC5BF76-0C4B-5303-B9F5-520C05E83336}"/>
              </a:ext>
            </a:extLst>
          </p:cNvPr>
          <p:cNvPicPr>
            <a:picLocks noGrp="1" noChangeAspect="1"/>
          </p:cNvPicPr>
          <p:nvPr>
            <p:ph type="pic" sz="quarter" idx="15"/>
          </p:nvPr>
        </p:nvPicPr>
        <p:blipFill>
          <a:blip r:embed="rId2"/>
          <a:srcRect l="15439" r="15439"/>
          <a:stretch>
            <a:fillRect/>
          </a:stretch>
        </p:blipFill>
        <p:spPr/>
      </p:pic>
    </p:spTree>
    <p:extLst>
      <p:ext uri="{BB962C8B-B14F-4D97-AF65-F5344CB8AC3E}">
        <p14:creationId xmlns:p14="http://schemas.microsoft.com/office/powerpoint/2010/main" val="259777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Descripción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10671705" cy="3114993"/>
          </a:xfrm>
        </p:spPr>
        <p:txBody>
          <a:bodyPr/>
          <a:lstStyle/>
          <a:p>
            <a:r>
              <a:rPr lang="en-US" sz="2000" dirty="0" err="1"/>
              <a:t>Basado</a:t>
            </a:r>
            <a:r>
              <a:rPr lang="en-US" sz="2000" dirty="0"/>
              <a:t> </a:t>
            </a:r>
            <a:r>
              <a:rPr lang="en-US" sz="2000" dirty="0" err="1"/>
              <a:t>en</a:t>
            </a:r>
            <a:r>
              <a:rPr lang="en-US" sz="2000" dirty="0"/>
              <a:t> </a:t>
            </a:r>
            <a:r>
              <a:rPr lang="en-US" sz="2000" dirty="0" err="1"/>
              <a:t>el</a:t>
            </a:r>
            <a:r>
              <a:rPr lang="en-US" sz="2000" dirty="0"/>
              <a:t> </a:t>
            </a:r>
            <a:r>
              <a:rPr lang="en-US" sz="2000" dirty="0" err="1"/>
              <a:t>estándar</a:t>
            </a:r>
            <a:r>
              <a:rPr lang="en-US" sz="2000" dirty="0"/>
              <a:t> </a:t>
            </a:r>
            <a:r>
              <a:rPr lang="en-US" sz="2000" dirty="0" err="1"/>
              <a:t>OpenApi</a:t>
            </a:r>
            <a:endParaRPr lang="en-US" sz="2000" dirty="0"/>
          </a:p>
          <a:p>
            <a:pPr lvl="1"/>
            <a:r>
              <a:rPr lang="en-US" sz="1400" dirty="0" err="1"/>
              <a:t>Diseñado</a:t>
            </a:r>
            <a:r>
              <a:rPr lang="en-US" sz="1400" dirty="0"/>
              <a:t> para </a:t>
            </a:r>
            <a:r>
              <a:rPr lang="en-US" sz="1400" dirty="0" err="1"/>
              <a:t>documentar</a:t>
            </a:r>
            <a:r>
              <a:rPr lang="en-US" sz="1400" dirty="0"/>
              <a:t> y </a:t>
            </a:r>
            <a:r>
              <a:rPr lang="en-US" sz="1400" dirty="0" err="1"/>
              <a:t>especificar</a:t>
            </a:r>
            <a:r>
              <a:rPr lang="en-US" sz="1400" dirty="0"/>
              <a:t> </a:t>
            </a:r>
            <a:r>
              <a:rPr lang="en-US" sz="1400" dirty="0" err="1"/>
              <a:t>los</a:t>
            </a:r>
            <a:r>
              <a:rPr lang="en-US" sz="1400" dirty="0"/>
              <a:t> endpoints de un API web </a:t>
            </a:r>
            <a:r>
              <a:rPr lang="en-US" sz="1400" dirty="0" err="1"/>
              <a:t>mediante</a:t>
            </a:r>
            <a:r>
              <a:rPr lang="en-US" sz="1400" dirty="0"/>
              <a:t> </a:t>
            </a:r>
            <a:r>
              <a:rPr lang="en-US" sz="1400" dirty="0" err="1"/>
              <a:t>ficheros</a:t>
            </a:r>
            <a:r>
              <a:rPr lang="en-US" sz="1400" dirty="0"/>
              <a:t> </a:t>
            </a:r>
            <a:r>
              <a:rPr lang="en-US" sz="1400" dirty="0" err="1"/>
              <a:t>json</a:t>
            </a:r>
            <a:endParaRPr lang="en-US" sz="1400" dirty="0"/>
          </a:p>
          <a:p>
            <a:r>
              <a:rPr lang="en-US" sz="2000" dirty="0" err="1"/>
              <a:t>Permite</a:t>
            </a:r>
            <a:r>
              <a:rPr lang="en-US" sz="2000" dirty="0"/>
              <a:t> </a:t>
            </a:r>
            <a:r>
              <a:rPr lang="en-US" sz="2000" dirty="0" err="1"/>
              <a:t>consumir</a:t>
            </a:r>
            <a:r>
              <a:rPr lang="en-US" sz="2000" dirty="0"/>
              <a:t> y </a:t>
            </a:r>
            <a:r>
              <a:rPr lang="en-US" sz="2000" dirty="0" err="1"/>
              <a:t>probar</a:t>
            </a:r>
            <a:r>
              <a:rPr lang="en-US" sz="2000" dirty="0"/>
              <a:t> </a:t>
            </a:r>
            <a:r>
              <a:rPr lang="en-US" sz="2000" dirty="0" err="1"/>
              <a:t>nuestro</a:t>
            </a:r>
            <a:r>
              <a:rPr lang="en-US" sz="2000" dirty="0"/>
              <a:t> </a:t>
            </a:r>
            <a:r>
              <a:rPr lang="en-US" sz="2000" dirty="0" err="1"/>
              <a:t>Api</a:t>
            </a:r>
            <a:r>
              <a:rPr lang="en-US" sz="2000" dirty="0"/>
              <a:t> </a:t>
            </a:r>
            <a:r>
              <a:rPr lang="en-US" sz="2000" dirty="0" err="1"/>
              <a:t>directamente</a:t>
            </a:r>
            <a:r>
              <a:rPr lang="en-US" sz="2000" dirty="0"/>
              <a:t> </a:t>
            </a:r>
            <a:r>
              <a:rPr lang="en-US" sz="2000" dirty="0" err="1"/>
              <a:t>desde</a:t>
            </a:r>
            <a:r>
              <a:rPr lang="en-US" sz="2000" dirty="0"/>
              <a:t> la web</a:t>
            </a:r>
          </a:p>
          <a:p>
            <a:pPr marL="0" indent="0">
              <a:buNone/>
            </a:pPr>
            <a:endParaRPr lang="en-ES" dirty="0"/>
          </a:p>
        </p:txBody>
      </p:sp>
      <p:pic>
        <p:nvPicPr>
          <p:cNvPr id="2" name="object 4">
            <a:extLst>
              <a:ext uri="{FF2B5EF4-FFF2-40B4-BE49-F238E27FC236}">
                <a16:creationId xmlns:a16="http://schemas.microsoft.com/office/drawing/2014/main" id="{AA01E70A-6ED6-EA8E-5B83-7C2421ACF273}"/>
              </a:ext>
            </a:extLst>
          </p:cNvPr>
          <p:cNvPicPr/>
          <p:nvPr/>
        </p:nvPicPr>
        <p:blipFill>
          <a:blip r:embed="rId2" cstate="print"/>
          <a:stretch>
            <a:fillRect/>
          </a:stretch>
        </p:blipFill>
        <p:spPr>
          <a:xfrm>
            <a:off x="910695" y="4062020"/>
            <a:ext cx="8647176" cy="2318004"/>
          </a:xfrm>
          <a:prstGeom prst="rect">
            <a:avLst/>
          </a:prstGeom>
        </p:spPr>
      </p:pic>
    </p:spTree>
    <p:extLst>
      <p:ext uri="{BB962C8B-B14F-4D97-AF65-F5344CB8AC3E}">
        <p14:creationId xmlns:p14="http://schemas.microsoft.com/office/powerpoint/2010/main" val="1213047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D059B9-47DB-8A48-BC9F-D33BA6306B9E}"/>
              </a:ext>
            </a:extLst>
          </p:cNvPr>
          <p:cNvSpPr>
            <a:spLocks noGrp="1"/>
          </p:cNvSpPr>
          <p:nvPr>
            <p:ph type="body" sz="quarter" idx="12"/>
          </p:nvPr>
        </p:nvSpPr>
        <p:spPr>
          <a:xfrm>
            <a:off x="910696" y="1506375"/>
            <a:ext cx="5913092" cy="651610"/>
          </a:xfrm>
        </p:spPr>
        <p:txBody>
          <a:bodyPr/>
          <a:lstStyle/>
          <a:p>
            <a:r>
              <a:rPr lang="en-US" dirty="0"/>
              <a:t>Swagger</a:t>
            </a:r>
            <a:endParaRPr lang="en-ES" dirty="0"/>
          </a:p>
        </p:txBody>
      </p:sp>
      <p:sp>
        <p:nvSpPr>
          <p:cNvPr id="7" name="Text Placeholder 6">
            <a:extLst>
              <a:ext uri="{FF2B5EF4-FFF2-40B4-BE49-F238E27FC236}">
                <a16:creationId xmlns:a16="http://schemas.microsoft.com/office/drawing/2014/main" id="{7B50D92A-9B48-0548-B723-BFE43451DE31}"/>
              </a:ext>
            </a:extLst>
          </p:cNvPr>
          <p:cNvSpPr>
            <a:spLocks noGrp="1"/>
          </p:cNvSpPr>
          <p:nvPr>
            <p:ph type="body" sz="quarter" idx="13"/>
          </p:nvPr>
        </p:nvSpPr>
        <p:spPr>
          <a:xfrm>
            <a:off x="910695" y="2456096"/>
            <a:ext cx="5040313" cy="651610"/>
          </a:xfrm>
        </p:spPr>
        <p:txBody>
          <a:bodyPr/>
          <a:lstStyle/>
          <a:p>
            <a:r>
              <a:rPr lang="en-US" dirty="0" err="1"/>
              <a:t>Configuración</a:t>
            </a:r>
            <a:endParaRPr lang="en-ES" dirty="0"/>
          </a:p>
        </p:txBody>
      </p:sp>
      <p:sp>
        <p:nvSpPr>
          <p:cNvPr id="8" name="Text Placeholder 7">
            <a:extLst>
              <a:ext uri="{FF2B5EF4-FFF2-40B4-BE49-F238E27FC236}">
                <a16:creationId xmlns:a16="http://schemas.microsoft.com/office/drawing/2014/main" id="{98C7822D-B293-BE4C-8E3A-33D769B257A8}"/>
              </a:ext>
            </a:extLst>
          </p:cNvPr>
          <p:cNvSpPr>
            <a:spLocks noGrp="1"/>
          </p:cNvSpPr>
          <p:nvPr>
            <p:ph type="body" sz="quarter" idx="14"/>
          </p:nvPr>
        </p:nvSpPr>
        <p:spPr>
          <a:xfrm>
            <a:off x="910695" y="2982431"/>
            <a:ext cx="4183819" cy="3114993"/>
          </a:xfrm>
        </p:spPr>
        <p:txBody>
          <a:bodyPr/>
          <a:lstStyle/>
          <a:p>
            <a:r>
              <a:rPr lang="en-US" sz="2000" dirty="0" err="1"/>
              <a:t>Existen</a:t>
            </a:r>
            <a:r>
              <a:rPr lang="en-US" sz="2000" dirty="0"/>
              <a:t> dos </a:t>
            </a:r>
            <a:r>
              <a:rPr lang="en-US" sz="2000" dirty="0" err="1"/>
              <a:t>librerías</a:t>
            </a:r>
            <a:r>
              <a:rPr lang="en-US" sz="2000" dirty="0"/>
              <a:t> para ASP.NET Core</a:t>
            </a:r>
          </a:p>
          <a:p>
            <a:pPr lvl="1"/>
            <a:r>
              <a:rPr lang="en-US" sz="1600" dirty="0" err="1"/>
              <a:t>Swashbuckle.AspNetCore</a:t>
            </a:r>
            <a:r>
              <a:rPr lang="en-US" sz="1600" dirty="0"/>
              <a:t> (</a:t>
            </a:r>
            <a:r>
              <a:rPr lang="en-US" sz="1600" dirty="0" err="1"/>
              <a:t>añadida</a:t>
            </a:r>
            <a:r>
              <a:rPr lang="en-US" sz="1600" dirty="0"/>
              <a:t> </a:t>
            </a:r>
            <a:r>
              <a:rPr lang="en-US" sz="1600" dirty="0" err="1"/>
              <a:t>por</a:t>
            </a:r>
            <a:r>
              <a:rPr lang="en-US" sz="1600" dirty="0"/>
              <a:t> </a:t>
            </a:r>
            <a:r>
              <a:rPr lang="en-US" sz="1600" dirty="0" err="1"/>
              <a:t>defecto</a:t>
            </a:r>
            <a:r>
              <a:rPr lang="en-US" sz="1600" dirty="0"/>
              <a:t> </a:t>
            </a:r>
            <a:r>
              <a:rPr lang="en-US" sz="1600" dirty="0" err="1"/>
              <a:t>en</a:t>
            </a:r>
            <a:r>
              <a:rPr lang="en-US" sz="1600" dirty="0"/>
              <a:t> la </a:t>
            </a:r>
            <a:r>
              <a:rPr lang="en-US" sz="1600" dirty="0" err="1"/>
              <a:t>plantilla</a:t>
            </a:r>
            <a:r>
              <a:rPr lang="en-US" sz="1600" dirty="0"/>
              <a:t> </a:t>
            </a:r>
            <a:r>
              <a:rPr lang="en-US" sz="1600" dirty="0" err="1"/>
              <a:t>webapi</a:t>
            </a:r>
            <a:r>
              <a:rPr lang="en-US" sz="1600" dirty="0"/>
              <a:t>)</a:t>
            </a:r>
          </a:p>
          <a:p>
            <a:pPr lvl="1"/>
            <a:r>
              <a:rPr lang="en-US" sz="1600" dirty="0" err="1"/>
              <a:t>Nswag.AspNetCore</a:t>
            </a:r>
            <a:r>
              <a:rPr lang="en-US" sz="1600" dirty="0"/>
              <a:t> (util para </a:t>
            </a:r>
            <a:r>
              <a:rPr lang="en-US" sz="1600" dirty="0" err="1"/>
              <a:t>autogenerar</a:t>
            </a:r>
            <a:r>
              <a:rPr lang="en-US" sz="1600" dirty="0"/>
              <a:t> </a:t>
            </a:r>
            <a:r>
              <a:rPr lang="en-US" sz="1600" dirty="0" err="1"/>
              <a:t>clientes</a:t>
            </a:r>
            <a:r>
              <a:rPr lang="en-US" sz="1600" dirty="0"/>
              <a:t>)</a:t>
            </a:r>
          </a:p>
          <a:p>
            <a:pPr marL="0" indent="0">
              <a:buNone/>
            </a:pPr>
            <a:endParaRPr lang="en-ES" dirty="0"/>
          </a:p>
        </p:txBody>
      </p:sp>
      <p:pic>
        <p:nvPicPr>
          <p:cNvPr id="5" name="Imagen 4">
            <a:extLst>
              <a:ext uri="{FF2B5EF4-FFF2-40B4-BE49-F238E27FC236}">
                <a16:creationId xmlns:a16="http://schemas.microsoft.com/office/drawing/2014/main" id="{403BF191-81ED-9B52-1280-4CA5837F1A1C}"/>
              </a:ext>
            </a:extLst>
          </p:cNvPr>
          <p:cNvPicPr>
            <a:picLocks noChangeAspect="1"/>
          </p:cNvPicPr>
          <p:nvPr/>
        </p:nvPicPr>
        <p:blipFill>
          <a:blip r:embed="rId2"/>
          <a:stretch>
            <a:fillRect/>
          </a:stretch>
        </p:blipFill>
        <p:spPr>
          <a:xfrm>
            <a:off x="5456504" y="2456096"/>
            <a:ext cx="6392167" cy="3172268"/>
          </a:xfrm>
          <a:prstGeom prst="rect">
            <a:avLst/>
          </a:prstGeom>
        </p:spPr>
      </p:pic>
    </p:spTree>
    <p:extLst>
      <p:ext uri="{BB962C8B-B14F-4D97-AF65-F5344CB8AC3E}">
        <p14:creationId xmlns:p14="http://schemas.microsoft.com/office/powerpoint/2010/main" val="1575295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IAAAAAAAAAAwAAAAMAAAAA/////wQAMwwAAAAAAAAAAAAAIAD///////////////8AAAD///////////////8DAAAAAgD///////8DAAAAAgD///////8DAAAAAgD///////////////////////////////////////////////////////////////////////////////////////////////////////////////////////////////////////////////////////////////////////////////////////////////////////////////////////////////////////////////////////////////////////////////////////////////////////////////////////////////////////////////////////////////////////////////////////////////////////////////////////////////////////////////////////////////////////////////8BACAA////////////////AAAO////////AwAAAAMA////////////////////////////////////////////////////////////////////////////////////////////////////////////////////////////////////////////////////////////////////////////////////////////////////////////////////////////////////////////////////////////////////////////////////////////////////////////////////////////////////////////////////////////////////////////////////////////////////////////////////////////////////////////////////////////////////////////////////////////////////////////////////////AgADAP///////wQAAAACABAAC5Pwny/pX65BtdQVqRp4XeAFAAAAAAADAAAAAAADAAAAAwADAAAAAAD///////8DAAAAAAD///////8DAAEA////////BAAAAAMAEAALUUZT75q1aECHUGVwFxHsBA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CwMAAAAAAAAAAAAACAB////////////////AAAA////////////////BAAAAAMA////////////////////////////////////////////////////////////////////////////////////////////////////////////////////////////////////////////////////////////////////////////////////////////////////////////////////////////////////////////////////////////////////////////////////////////////////////////////////////////////////////////////////////////////////////////////////////////////////////////////////////////////////////////////////////////////////////////////////////////////////////////////AQAgAf///////////////wAADv///////wQAAAACAP///////////////////////////////////////////////////////////////////////////////////////////////////////////////////////////////////////////////////////////////////////////////////////////////////////////////////////////////////////////////////////////////////////////////////////////////////////////////////////////////////////////////////////////////////////////////////////////////////////////////////////////////////////////////////////////////////////////////////////////////////////////////////////wIAAQEDAAAAAgD///////8aAAZMaW5rZWRTaGFwZXNEYXRhUHJvcGVydHlfMAUAAAAAAAQAAAADAAQAAAABAAMAAQEDAAAAAwD///////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Pwny/pX65BtdQVqRp4XeADRGF0YQAbAAAABExpbmtlZFNoYXBlRGF0YQAFAAAAAAACTmFtZQAZAAAATGlua2VkU2hhcGVzRGF0YVByb3BlcnR5ABBWZXJzaW9uAAAAAAAJTGFzdFdyaXRlAEyPh/1+AQAAAAEA/////8YAxgAAAAVfaWQAEAAAAARRRlPvmrVoQIdQZXAXEewEA0RhdGEAUwAAAAhQcmVzZW50YXRpb25TY2FubmVkRm9yTGlua2VkU2hhcGVzAAECTnVtYmVyRm9ybWF0U2VwYXJhdG9yTW9kZQAKAAAAQXV0b21hdGljAAACTmFtZQAkAAAATGlua2VkU2hhcGVQcmVzZW50YXRpb25TZXR0aW5nc0RhdGEAEFZlcnNpb24AAAAAAAlMYXN0V3JpdGUAhY+H/X4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lain Concepts Info">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lain Concepts Master">
  <a:themeElements>
    <a:clrScheme name="Custom 2">
      <a:dk1>
        <a:srgbClr val="041C2C"/>
      </a:dk1>
      <a:lt1>
        <a:srgbClr val="DBE2E9"/>
      </a:lt1>
      <a:dk2>
        <a:srgbClr val="041C2B"/>
      </a:dk2>
      <a:lt2>
        <a:srgbClr val="FFFFFF"/>
      </a:lt2>
      <a:accent1>
        <a:srgbClr val="00B5FF"/>
      </a:accent1>
      <a:accent2>
        <a:srgbClr val="FBDD40"/>
      </a:accent2>
      <a:accent3>
        <a:srgbClr val="2BCCD3"/>
      </a:accent3>
      <a:accent4>
        <a:srgbClr val="8B5DFF"/>
      </a:accent4>
      <a:accent5>
        <a:srgbClr val="DF4661"/>
      </a:accent5>
      <a:accent6>
        <a:srgbClr val="0F71E8"/>
      </a:accent6>
      <a:hlink>
        <a:srgbClr val="0F71E8"/>
      </a:hlink>
      <a:folHlink>
        <a:srgbClr val="00B5F1"/>
      </a:folHlink>
    </a:clrScheme>
    <a:fontScheme name="Personalizado 2">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4" ma:contentTypeDescription="Create a new document." ma:contentTypeScope="" ma:versionID="afad9ab28c490c4429d9d7a14243ca08">
  <xsd:schema xmlns:xsd="http://www.w3.org/2001/XMLSchema" xmlns:xs="http://www.w3.org/2001/XMLSchema" xmlns:p="http://schemas.microsoft.com/office/2006/metadata/properties" xmlns:ns2="ccd4cf11-f493-4dc2-ae70-df857b0983b3" xmlns:ns3="5cc60d69-a5f6-4f8f-8194-a79b51c73eb9" targetNamespace="http://schemas.microsoft.com/office/2006/metadata/properties" ma:root="true" ma:fieldsID="723a47a17228e2a8fa94dad496aa9f64" ns2:_="" ns3:_="">
    <xsd:import namespace="ccd4cf11-f493-4dc2-ae70-df857b0983b3"/>
    <xsd:import namespace="5cc60d69-a5f6-4f8f-8194-a79b51c73eb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c60d69-a5f6-4f8f-8194-a79b51c73e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8EC294-1C01-4522-88FF-37A59BE29EE0}">
  <ds:schemaRefs>
    <ds:schemaRef ds:uri="5cc60d69-a5f6-4f8f-8194-a79b51c73eb9"/>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3.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3965</TotalTime>
  <Words>7818</Words>
  <Application>Microsoft Office PowerPoint</Application>
  <PresentationFormat>Widescreen</PresentationFormat>
  <Paragraphs>1194</Paragraphs>
  <Slides>172</Slides>
  <Notes>7</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172</vt:i4>
      </vt:variant>
    </vt:vector>
  </HeadingPairs>
  <TitlesOfParts>
    <vt:vector size="189" baseType="lpstr">
      <vt:lpstr>Graphik</vt:lpstr>
      <vt:lpstr>Arial</vt:lpstr>
      <vt:lpstr>Montserrat SemiBold</vt:lpstr>
      <vt:lpstr>Montserrat Light</vt:lpstr>
      <vt:lpstr>Montserrat Bold</vt:lpstr>
      <vt:lpstr>Montserrat</vt:lpstr>
      <vt:lpstr>Open Sans Light</vt:lpstr>
      <vt:lpstr>Montserrat Medium</vt:lpstr>
      <vt:lpstr>Calibri</vt:lpstr>
      <vt:lpstr>Montserrat ExtraBold</vt:lpstr>
      <vt:lpstr>Plain Concepts Info</vt:lpstr>
      <vt:lpstr>Plain Concepts Info (Spanish)</vt:lpstr>
      <vt:lpstr>Events</vt:lpstr>
      <vt:lpstr>Projects</vt:lpstr>
      <vt:lpstr>1_Plain Concepts Info</vt:lpstr>
      <vt:lpstr>Plain Concepts Info</vt:lpstr>
      <vt:lpstr>Plain Concepts Master</vt:lpstr>
      <vt:lpstr>Fundamentos .NET 6 </vt:lpstr>
      <vt:lpstr>PowerPoint Presentation</vt:lpstr>
      <vt:lpstr>PowerPoint Presentation</vt:lpstr>
      <vt:lpstr>PowerPoint Presentation</vt:lpstr>
      <vt:lpstr>PowerPoint Presentation</vt:lpstr>
      <vt:lpstr>PowerPoint Presentation</vt:lpstr>
      <vt:lpstr>PowerPoint Presentation</vt:lpstr>
      <vt:lpstr>¡Hola!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Códigos de estado HTTP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Daniel García Rubio</cp:lastModifiedBy>
  <cp:revision>11</cp:revision>
  <dcterms:created xsi:type="dcterms:W3CDTF">2018-02-28T02:57:44Z</dcterms:created>
  <dcterms:modified xsi:type="dcterms:W3CDTF">2022-09-27T22:42:54Z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